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3" r:id="rId5"/>
    <p:sldId id="258" r:id="rId6"/>
    <p:sldId id="259" r:id="rId7"/>
    <p:sldId id="262" r:id="rId8"/>
    <p:sldId id="261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EA237-B69B-40CB-9F19-37A35F63485B}" type="datetimeFigureOut">
              <a:rPr lang="en-US" smtClean="0"/>
              <a:pPr/>
              <a:t>11/19/2017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B7B5-9422-4842-93E6-509BDF018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EA237-B69B-40CB-9F19-37A35F63485B}" type="datetimeFigureOut">
              <a:rPr lang="en-US" smtClean="0"/>
              <a:pPr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B7B5-9422-4842-93E6-509BDF018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EA237-B69B-40CB-9F19-37A35F63485B}" type="datetimeFigureOut">
              <a:rPr lang="en-US" smtClean="0"/>
              <a:pPr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B7B5-9422-4842-93E6-509BDF018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EA237-B69B-40CB-9F19-37A35F63485B}" type="datetimeFigureOut">
              <a:rPr lang="en-US" smtClean="0"/>
              <a:pPr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B7B5-9422-4842-93E6-509BDF018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EA237-B69B-40CB-9F19-37A35F63485B}" type="datetimeFigureOut">
              <a:rPr lang="en-US" smtClean="0"/>
              <a:pPr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B7B5-9422-4842-93E6-509BDF018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EA237-B69B-40CB-9F19-37A35F63485B}" type="datetimeFigureOut">
              <a:rPr lang="en-US" smtClean="0"/>
              <a:pPr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B7B5-9422-4842-93E6-509BDF018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EA237-B69B-40CB-9F19-37A35F63485B}" type="datetimeFigureOut">
              <a:rPr lang="en-US" smtClean="0"/>
              <a:pPr/>
              <a:t>11/19/2017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B7B5-9422-4842-93E6-509BDF018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EA237-B69B-40CB-9F19-37A35F63485B}" type="datetimeFigureOut">
              <a:rPr lang="en-US" smtClean="0"/>
              <a:pPr/>
              <a:t>11/19/2017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B7B5-9422-4842-93E6-509BDF018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EA237-B69B-40CB-9F19-37A35F63485B}" type="datetimeFigureOut">
              <a:rPr lang="en-US" smtClean="0"/>
              <a:pPr/>
              <a:t>11/19/2017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B7B5-9422-4842-93E6-509BDF018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EA237-B69B-40CB-9F19-37A35F63485B}" type="datetimeFigureOut">
              <a:rPr lang="en-US" smtClean="0"/>
              <a:pPr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B7B5-9422-4842-93E6-509BDF018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EA237-B69B-40CB-9F19-37A35F63485B}" type="datetimeFigureOut">
              <a:rPr lang="en-US" smtClean="0"/>
              <a:pPr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3FBB7B5-9422-4842-93E6-509BDF018D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 l="65000" t="6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7EA237-B69B-40CB-9F19-37A35F63485B}" type="datetimeFigureOut">
              <a:rPr lang="en-US" smtClean="0"/>
              <a:pPr/>
              <a:t>11/19/2017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FBB7B5-9422-4842-93E6-509BDF018D4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268" y="-76200"/>
            <a:ext cx="8959246" cy="1600200"/>
          </a:xfrm>
        </p:spPr>
        <p:txBody>
          <a:bodyPr>
            <a:normAutofit/>
          </a:bodyPr>
          <a:lstStyle/>
          <a:p>
            <a:pPr>
              <a:lnSpc>
                <a:spcPts val="3700"/>
              </a:lnSpc>
              <a:tabLst>
                <a:tab pos="1739900" algn="l"/>
              </a:tabLst>
            </a:pPr>
            <a:r>
              <a:rPr lang="en-CA" sz="4000" dirty="0" err="1">
                <a:solidFill>
                  <a:schemeClr val="accent1">
                    <a:lumMod val="75000"/>
                  </a:schemeClr>
                </a:solidFill>
                <a:latin typeface="Times New Roman Bold"/>
                <a:cs typeface="Times New Roman Bold"/>
              </a:rPr>
              <a:t>Klasifikacija</a:t>
            </a:r>
            <a:r>
              <a:rPr lang="en-CA" sz="4000" dirty="0">
                <a:solidFill>
                  <a:schemeClr val="accent1">
                    <a:lumMod val="75000"/>
                  </a:schemeClr>
                </a:solidFill>
                <a:latin typeface="Times New Roman Bold"/>
                <a:cs typeface="Times New Roman Bold"/>
              </a:rPr>
              <a:t> </a:t>
            </a:r>
            <a:r>
              <a:rPr lang="en-CA" sz="4000" dirty="0" err="1">
                <a:solidFill>
                  <a:schemeClr val="accent1">
                    <a:lumMod val="75000"/>
                  </a:schemeClr>
                </a:solidFill>
                <a:latin typeface="Times New Roman Bold"/>
                <a:cs typeface="Times New Roman Bold"/>
              </a:rPr>
              <a:t>ispitivanja</a:t>
            </a:r>
            <a:r>
              <a:rPr lang="en-CA" sz="4000" dirty="0">
                <a:solidFill>
                  <a:schemeClr val="accent1">
                    <a:lumMod val="75000"/>
                  </a:schemeClr>
                </a:solidFill>
                <a:latin typeface="Times New Roman Bold"/>
                <a:cs typeface="Times New Roman Bold"/>
              </a:rPr>
              <a:t> </a:t>
            </a:r>
            <a:r>
              <a:rPr lang="en-CA" sz="4000" dirty="0" err="1">
                <a:solidFill>
                  <a:schemeClr val="accent1">
                    <a:lumMod val="75000"/>
                  </a:schemeClr>
                </a:solidFill>
                <a:latin typeface="Times New Roman Bold"/>
                <a:cs typeface="Times New Roman Bold"/>
              </a:rPr>
              <a:t>aparata</a:t>
            </a:r>
            <a:r>
              <a:rPr lang="en-CA" sz="4000" dirty="0">
                <a:solidFill>
                  <a:schemeClr val="accent1">
                    <a:lumMod val="75000"/>
                  </a:schemeClr>
                </a:solidFill>
                <a:latin typeface="Times New Roman Bold"/>
                <a:cs typeface="Times New Roman Bold"/>
              </a:rPr>
              <a:t> </a:t>
            </a:r>
            <a:br>
              <a:rPr lang="en-CA" sz="4000" dirty="0">
                <a:solidFill>
                  <a:schemeClr val="accent1">
                    <a:lumMod val="75000"/>
                  </a:schemeClr>
                </a:solidFill>
                <a:latin typeface="Times New Roman Bold"/>
                <a:cs typeface="Times New Roman Bold"/>
              </a:rPr>
            </a:br>
            <a:r>
              <a:rPr lang="en-CA" sz="4000" dirty="0" err="1">
                <a:solidFill>
                  <a:schemeClr val="accent1">
                    <a:lumMod val="75000"/>
                  </a:schemeClr>
                </a:solidFill>
                <a:latin typeface="Times New Roman Bold"/>
                <a:cs typeface="Times New Roman Bold"/>
              </a:rPr>
              <a:t>visokog</a:t>
            </a:r>
            <a:r>
              <a:rPr lang="en-CA" sz="4000" dirty="0">
                <a:solidFill>
                  <a:schemeClr val="accent1">
                    <a:lumMod val="75000"/>
                  </a:schemeClr>
                </a:solidFill>
                <a:latin typeface="Times New Roman Bold"/>
                <a:cs typeface="Times New Roman Bold"/>
              </a:rPr>
              <a:t> </a:t>
            </a:r>
            <a:r>
              <a:rPr lang="en-CA" sz="4000" dirty="0" err="1">
                <a:solidFill>
                  <a:schemeClr val="accent1">
                    <a:lumMod val="75000"/>
                  </a:schemeClr>
                </a:solidFill>
                <a:latin typeface="Times New Roman Bold"/>
                <a:cs typeface="Times New Roman Bold"/>
              </a:rPr>
              <a:t>napona</a:t>
            </a:r>
            <a:br>
              <a:rPr lang="en-CA" sz="4000" dirty="0">
                <a:solidFill>
                  <a:schemeClr val="accent1">
                    <a:lumMod val="75000"/>
                  </a:schemeClr>
                </a:solidFill>
                <a:latin typeface="Times New Roman"/>
              </a:rPr>
            </a:br>
            <a:r>
              <a:rPr lang="en-CA" sz="4000" dirty="0">
                <a:solidFill>
                  <a:schemeClr val="accent1">
                    <a:lumMod val="75000"/>
                  </a:schemeClr>
                </a:solidFill>
                <a:latin typeface="Times New Roman Bold"/>
                <a:cs typeface="Times New Roman Bold"/>
              </a:rPr>
              <a:t>	</a:t>
            </a:r>
            <a:r>
              <a:rPr lang="en-CA" sz="4000" dirty="0" err="1">
                <a:solidFill>
                  <a:schemeClr val="accent1">
                    <a:lumMod val="75000"/>
                  </a:schemeClr>
                </a:solidFill>
                <a:latin typeface="Times New Roman Bold"/>
                <a:cs typeface="Times New Roman Bold"/>
              </a:rPr>
              <a:t>prema</a:t>
            </a:r>
            <a:r>
              <a:rPr lang="en-CA" sz="4000" dirty="0">
                <a:solidFill>
                  <a:schemeClr val="accent1">
                    <a:lumMod val="75000"/>
                  </a:schemeClr>
                </a:solidFill>
                <a:latin typeface="Times New Roman Bold"/>
                <a:cs typeface="Times New Roman Bold"/>
              </a:rPr>
              <a:t> </a:t>
            </a:r>
            <a:r>
              <a:rPr lang="en-CA" sz="4000" dirty="0" err="1">
                <a:solidFill>
                  <a:schemeClr val="accent1">
                    <a:lumMod val="75000"/>
                  </a:schemeClr>
                </a:solidFill>
                <a:latin typeface="Times New Roman Bold"/>
                <a:cs typeface="Times New Roman Bold"/>
              </a:rPr>
              <a:t>karakteru</a:t>
            </a:r>
            <a:r>
              <a:rPr lang="en-CA" sz="4000" dirty="0">
                <a:solidFill>
                  <a:schemeClr val="accent1">
                    <a:lumMod val="75000"/>
                  </a:schemeClr>
                </a:solidFill>
                <a:latin typeface="Times New Roman Bold"/>
                <a:cs typeface="Times New Roman Bold"/>
              </a:rPr>
              <a:t> </a:t>
            </a:r>
            <a:r>
              <a:rPr lang="en-CA" sz="4000" dirty="0" err="1">
                <a:solidFill>
                  <a:schemeClr val="accent1">
                    <a:lumMod val="75000"/>
                  </a:schemeClr>
                </a:solidFill>
                <a:latin typeface="Times New Roman Bold"/>
                <a:cs typeface="Times New Roman Bold"/>
              </a:rPr>
              <a:t>delovanja</a:t>
            </a:r>
            <a:endParaRPr lang="en-CA" sz="4000" dirty="0">
              <a:solidFill>
                <a:schemeClr val="accent1">
                  <a:lumMod val="75000"/>
                </a:schemeClr>
              </a:solidFill>
              <a:latin typeface="Times New Roman Bold"/>
              <a:cs typeface="Times New Roman Bold"/>
            </a:endParaRPr>
          </a:p>
        </p:txBody>
      </p:sp>
      <p:pic>
        <p:nvPicPr>
          <p:cNvPr id="1026" name="Picture 2" descr="Image result for Klasifikacija ispitivanja aparata visokog napona prema karakteru delovanja">
            <a:extLst>
              <a:ext uri="{FF2B5EF4-FFF2-40B4-BE49-F238E27FC236}">
                <a16:creationId xmlns:a16="http://schemas.microsoft.com/office/drawing/2014/main" id="{0186CFFA-54CA-4C05-B150-F6AC527F08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752600"/>
            <a:ext cx="2857500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naponska ispitivanja">
            <a:extLst>
              <a:ext uri="{FF2B5EF4-FFF2-40B4-BE49-F238E27FC236}">
                <a16:creationId xmlns:a16="http://schemas.microsoft.com/office/drawing/2014/main" id="{D8AE374E-930E-4E85-AEA5-B7FA1A970A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43580"/>
            <a:ext cx="4953000" cy="2938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536FD-5386-4F31-AED9-7FD1F51FB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704088"/>
            <a:ext cx="8610600" cy="1143000"/>
          </a:xfrm>
        </p:spPr>
        <p:txBody>
          <a:bodyPr>
            <a:noAutofit/>
          </a:bodyPr>
          <a:lstStyle/>
          <a:p>
            <a:r>
              <a:rPr lang="en-CA" sz="4000" b="1" dirty="0" err="1">
                <a:latin typeface="Times New Roman Bold"/>
                <a:cs typeface="Times New Roman Bold"/>
              </a:rPr>
              <a:t>Prijemna</a:t>
            </a:r>
            <a:r>
              <a:rPr lang="en-CA" sz="4000" b="1" dirty="0">
                <a:latin typeface="Times New Roman Bold"/>
                <a:cs typeface="Times New Roman Bold"/>
              </a:rPr>
              <a:t> </a:t>
            </a:r>
            <a:r>
              <a:rPr lang="en-CA" sz="4000" b="1" dirty="0" err="1">
                <a:latin typeface="Times New Roman Bold"/>
                <a:cs typeface="Times New Roman Bold"/>
              </a:rPr>
              <a:t>ispitivanja</a:t>
            </a:r>
            <a:r>
              <a:rPr lang="en-CA" sz="4000" b="1" dirty="0">
                <a:latin typeface="Times New Roman Bold"/>
                <a:cs typeface="Times New Roman Bold"/>
              </a:rPr>
              <a:t> </a:t>
            </a:r>
            <a:r>
              <a:rPr lang="en-CA" sz="4000" b="1" dirty="0" err="1">
                <a:latin typeface="Times New Roman Bold"/>
                <a:cs typeface="Times New Roman Bold"/>
              </a:rPr>
              <a:t>aparata</a:t>
            </a:r>
            <a:r>
              <a:rPr lang="en-CA" sz="4000" b="1" dirty="0">
                <a:latin typeface="Times New Roman Bold"/>
                <a:cs typeface="Times New Roman Bold"/>
              </a:rPr>
              <a:t> </a:t>
            </a:r>
            <a:r>
              <a:rPr lang="en-CA" sz="4000" b="1" dirty="0" err="1">
                <a:latin typeface="Times New Roman Bold"/>
                <a:cs typeface="Times New Roman Bold"/>
              </a:rPr>
              <a:t>visokog</a:t>
            </a:r>
            <a:r>
              <a:rPr lang="en-CA" sz="4000" b="1" dirty="0">
                <a:latin typeface="Times New Roman Bold"/>
                <a:cs typeface="Times New Roman Bold"/>
              </a:rPr>
              <a:t> </a:t>
            </a:r>
            <a:r>
              <a:rPr lang="en-CA" sz="4000" b="1" dirty="0" err="1">
                <a:latin typeface="Times New Roman Bold"/>
                <a:cs typeface="Times New Roman Bold"/>
              </a:rPr>
              <a:t>napona</a:t>
            </a:r>
            <a:br>
              <a:rPr lang="en-CA" sz="4000" b="1" dirty="0">
                <a:latin typeface="Times New Roman Bold"/>
                <a:cs typeface="Times New Roman Bold"/>
              </a:rPr>
            </a:b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27011-9858-44C1-B72C-344E0BFF6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4389120"/>
          </a:xfrm>
        </p:spPr>
        <p:txBody>
          <a:bodyPr>
            <a:noAutofit/>
          </a:bodyPr>
          <a:lstStyle/>
          <a:p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Prijemna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ispitivanja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uređaja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vrše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prilikom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preuzimanja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uređaja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proizvođača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treba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pruže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dokaz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korisniku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isporučeni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uređaji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odgovaraju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ugovorenim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uslovima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pogledu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performansi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kvaliteta</a:t>
            </a:r>
            <a:endParaRPr lang="en-C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Prijemna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ispitivanja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značajna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elektroprivredu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jer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svaki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prekid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snabdevanju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energijom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stvara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ogromne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gubitke</a:t>
            </a:r>
            <a:endParaRPr lang="en-C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Prijemna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ispitivanja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definisana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propisima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odvodnike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prenapona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potporne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izolatore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druge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aparate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Ukoliko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naručilac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proizvođač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drugačije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dogovore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smatra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da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prijemu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aparata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treba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izvršiti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komadna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ispitivanja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jer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njihova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priroda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takva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ne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ugrožavaju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dalje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korišćenje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aparata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osim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naponskih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ispitivanja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mernih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transformatora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Zavisno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važnosti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aparata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dogovorom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između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naručioca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C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proizvođača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lista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ispitivanja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proširiti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pojedinim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tipskim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specijalnim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ispitivanjima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dokaz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kvaliteta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aparata</a:t>
            </a:r>
            <a:endParaRPr lang="en-C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Prijemna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ispitivanja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uređaja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vrše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svim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aparatima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isporuke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samo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ograničenom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broju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zavisno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vrste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značaja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aparata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Dopunska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ispitivanja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tipska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specijalna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se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obično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vrše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jednom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dva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uzorka</a:t>
            </a:r>
            <a:endParaRPr lang="en-C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C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418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CBB5C-42F0-4F08-9BAD-E5004D016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76200"/>
            <a:ext cx="8915400" cy="4389120"/>
          </a:xfrm>
        </p:spPr>
        <p:txBody>
          <a:bodyPr>
            <a:noAutofit/>
          </a:bodyPr>
          <a:lstStyle/>
          <a:p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potrebe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kasnijih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ispitivanja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eksploataciji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posebno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uvođenje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primenu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profilaktičkih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ispitivanja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neophodno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se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raspolaže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nizom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određenih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ulaznih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podataka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obavezni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tehnički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podaci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aparatu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rezultat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tipskih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ispitivanj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podaci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vezani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stvarne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karakteristike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aparata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rezultat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prijemnih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ispitivanja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Zbog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statističkog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rasipanja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rezultata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ispitivanja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daju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više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manje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tačnu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sliku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stvarnih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karakteristika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aparata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postoji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rizik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korisnika</a:t>
            </a:r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bi se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smanjio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uticaj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statističkog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rasipanja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rezultata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primer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ispitivanju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dielektrične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čvrstoće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izolacije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aparata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proizvođač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treba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računa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većom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dielektričnom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čvrstoćom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normirane</a:t>
            </a:r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gledišta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važnosti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elektroprivredu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prijemna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ispitivanja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treba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manje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znače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formalan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postupak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preuzimanju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aparata</a:t>
            </a:r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Treba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uvesti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praksu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korisnik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prati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proces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proizvodnje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aparata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obavezno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prisustvuje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tipskim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specijalnim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ispitivanjima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aparata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tako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otpala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potreba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se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pojedina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tipska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specijalna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ispitivanja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uvrste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program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prijemnih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ispitivanja</a:t>
            </a:r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586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C434C-75A9-406B-8DDF-733930C5B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800"/>
            <a:ext cx="9067800" cy="1143000"/>
          </a:xfrm>
        </p:spPr>
        <p:txBody>
          <a:bodyPr>
            <a:noAutofit/>
          </a:bodyPr>
          <a:lstStyle/>
          <a:p>
            <a:r>
              <a:rPr lang="en-CA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Pregled</a:t>
            </a:r>
            <a:r>
              <a:rPr lang="en-C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podataka</a:t>
            </a:r>
            <a:r>
              <a:rPr lang="en-C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C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C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biti</a:t>
            </a:r>
            <a:r>
              <a:rPr lang="en-C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koriš</a:t>
            </a:r>
            <a:r>
              <a:rPr lang="en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ć</a:t>
            </a:r>
            <a:r>
              <a:rPr lang="en-CA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eni</a:t>
            </a:r>
            <a:r>
              <a:rPr lang="en-C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br>
              <a:rPr lang="en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CA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kasnijim</a:t>
            </a:r>
            <a:r>
              <a:rPr lang="en-C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eksploatacionim</a:t>
            </a:r>
            <a:r>
              <a:rPr lang="en-C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ispitivanjima</a:t>
            </a:r>
            <a:br>
              <a:rPr lang="en-C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98E0A-CB72-404C-A51B-6C7D47F04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Prekidač</a:t>
            </a:r>
            <a:endParaRPr lang="en-C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vreme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uključenja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svakog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pola</a:t>
            </a:r>
            <a:endParaRPr lang="en-C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vreme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isključenaj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svakog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pola</a:t>
            </a:r>
            <a:endParaRPr lang="en-C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jednovremenost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uključenja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polova</a:t>
            </a:r>
            <a:endParaRPr lang="en-C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jednovremenost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isključenja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polova</a:t>
            </a:r>
            <a:endParaRPr lang="en-C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jednovremenost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uključenja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prekidnih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mesta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jednog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pola</a:t>
            </a:r>
            <a:endParaRPr lang="en-C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jednovremenost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isključenja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prekidnih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mesta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jednog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pola</a:t>
            </a:r>
            <a:endParaRPr lang="en-C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hodograf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pokretnog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kontakta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sva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tri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pola</a:t>
            </a:r>
            <a:endParaRPr lang="en-C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otpor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izolovanosti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uključenom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isključenom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položaju</a:t>
            </a:r>
            <a:endParaRPr lang="en-C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tehnički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podaci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mineralno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ulje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prekidače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uljem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949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1870E-6D2E-467F-BBDE-8A2B4D1AD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0"/>
            <a:ext cx="8991600" cy="438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Strujni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transformator</a:t>
            </a:r>
            <a:endParaRPr lang="en-C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strujna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greška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naznačeni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teret</a:t>
            </a:r>
            <a:endParaRPr lang="en-C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fazna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greška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naznačeni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teret</a:t>
            </a:r>
            <a:endParaRPr lang="en-C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otpor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izolacije</a:t>
            </a:r>
            <a:endParaRPr lang="en-C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kapaciteti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pojedinih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namotaja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međusobno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prema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zemlji</a:t>
            </a:r>
            <a:endParaRPr lang="en-C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intenzitet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parcijalnih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pražnjenja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određenom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naponskom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nivou</a:t>
            </a:r>
            <a:endParaRPr lang="en-C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faktor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gubitaka</a:t>
            </a:r>
            <a:endParaRPr lang="en-C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tehnički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podaci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mineralno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ulje</a:t>
            </a:r>
            <a:endParaRPr lang="en-C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C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Naponski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transformator</a:t>
            </a:r>
            <a:endParaRPr lang="en-C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naponska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greška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naznačeni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teret</a:t>
            </a:r>
            <a:endParaRPr lang="en-C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fazna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greška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naznačeni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teret</a:t>
            </a:r>
            <a:endParaRPr lang="en-C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otpor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izolacije</a:t>
            </a:r>
            <a:endParaRPr lang="en-C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kapaciteti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pojedinih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namotaja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međusobno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prema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zemlji</a:t>
            </a:r>
            <a:endParaRPr lang="en-C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intenzitet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parcijalnih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pražnjenja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određenom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naponskom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nivou</a:t>
            </a:r>
            <a:endParaRPr lang="en-C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faktor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gubitaka</a:t>
            </a:r>
            <a:endParaRPr lang="en-C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tehnički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podaci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mineralno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ulje</a:t>
            </a:r>
            <a:endParaRPr lang="en-C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235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609600"/>
          </a:xfrm>
        </p:spPr>
        <p:txBody>
          <a:bodyPr>
            <a:normAutofit fontScale="90000"/>
          </a:bodyPr>
          <a:lstStyle/>
          <a:p>
            <a:pPr>
              <a:lnSpc>
                <a:spcPts val="3700"/>
              </a:lnSpc>
              <a:tabLst>
                <a:tab pos="1739900" algn="l"/>
              </a:tabLst>
            </a:pPr>
            <a:r>
              <a:rPr lang="en-CA" sz="3600" b="1" dirty="0" err="1">
                <a:solidFill>
                  <a:schemeClr val="accent1">
                    <a:lumMod val="75000"/>
                  </a:schemeClr>
                </a:solidFill>
                <a:latin typeface="Times New Roman Bold"/>
                <a:cs typeface="Times New Roman Bold"/>
              </a:rPr>
              <a:t>Klasifikacija</a:t>
            </a:r>
            <a:r>
              <a:rPr lang="en-CA" sz="3600" b="1" dirty="0">
                <a:solidFill>
                  <a:schemeClr val="accent1">
                    <a:lumMod val="75000"/>
                  </a:schemeClr>
                </a:solidFill>
                <a:latin typeface="Times New Roman Bold"/>
                <a:cs typeface="Times New Roman Bold"/>
              </a:rPr>
              <a:t> </a:t>
            </a:r>
            <a:r>
              <a:rPr lang="en-CA" sz="3600" b="1" dirty="0" err="1">
                <a:solidFill>
                  <a:schemeClr val="accent1">
                    <a:lumMod val="75000"/>
                  </a:schemeClr>
                </a:solidFill>
                <a:latin typeface="Times New Roman Bold"/>
                <a:cs typeface="Times New Roman Bold"/>
              </a:rPr>
              <a:t>ispitivanja</a:t>
            </a:r>
            <a:r>
              <a:rPr lang="en-CA" sz="3600" b="1" dirty="0">
                <a:solidFill>
                  <a:schemeClr val="accent1">
                    <a:lumMod val="75000"/>
                  </a:schemeClr>
                </a:solidFill>
                <a:latin typeface="Times New Roman Bold"/>
                <a:cs typeface="Times New Roman Bold"/>
              </a:rPr>
              <a:t> </a:t>
            </a:r>
            <a:r>
              <a:rPr lang="en-CA" sz="3600" b="1" dirty="0" err="1">
                <a:solidFill>
                  <a:schemeClr val="accent1">
                    <a:lumMod val="75000"/>
                  </a:schemeClr>
                </a:solidFill>
                <a:latin typeface="Times New Roman Bold"/>
                <a:cs typeface="Times New Roman Bold"/>
              </a:rPr>
              <a:t>aparata</a:t>
            </a:r>
            <a:r>
              <a:rPr lang="en-CA" sz="3600" b="1" dirty="0">
                <a:solidFill>
                  <a:schemeClr val="accent1">
                    <a:lumMod val="75000"/>
                  </a:schemeClr>
                </a:solidFill>
                <a:latin typeface="Times New Roman Bold"/>
                <a:cs typeface="Times New Roman Bold"/>
              </a:rPr>
              <a:t> </a:t>
            </a:r>
            <a:r>
              <a:rPr lang="en-CA" sz="3600" b="1" dirty="0" err="1">
                <a:solidFill>
                  <a:schemeClr val="accent1">
                    <a:lumMod val="75000"/>
                  </a:schemeClr>
                </a:solidFill>
                <a:latin typeface="Times New Roman Bold"/>
                <a:cs typeface="Times New Roman Bold"/>
              </a:rPr>
              <a:t>visokog</a:t>
            </a:r>
            <a:r>
              <a:rPr lang="en-CA" sz="3600" b="1" dirty="0">
                <a:solidFill>
                  <a:schemeClr val="accent1">
                    <a:lumMod val="75000"/>
                  </a:schemeClr>
                </a:solidFill>
                <a:latin typeface="Times New Roman Bold"/>
                <a:cs typeface="Times New Roman Bold"/>
              </a:rPr>
              <a:t> </a:t>
            </a:r>
            <a:r>
              <a:rPr lang="en-CA" sz="3600" b="1" dirty="0" err="1">
                <a:solidFill>
                  <a:schemeClr val="accent1">
                    <a:lumMod val="75000"/>
                  </a:schemeClr>
                </a:solidFill>
                <a:latin typeface="Times New Roman Bold"/>
                <a:cs typeface="Times New Roman Bold"/>
              </a:rPr>
              <a:t>napona</a:t>
            </a:r>
            <a:br>
              <a:rPr lang="en-CA" sz="3600" dirty="0">
                <a:solidFill>
                  <a:schemeClr val="accent1">
                    <a:lumMod val="75000"/>
                  </a:schemeClr>
                </a:solidFill>
                <a:latin typeface="Times New Roman"/>
              </a:rPr>
            </a:br>
            <a:r>
              <a:rPr lang="en-CA" sz="3600" b="1" dirty="0">
                <a:solidFill>
                  <a:schemeClr val="accent1">
                    <a:lumMod val="75000"/>
                  </a:schemeClr>
                </a:solidFill>
                <a:latin typeface="Times New Roman Bold"/>
                <a:cs typeface="Times New Roman Bold"/>
              </a:rPr>
              <a:t>	</a:t>
            </a:r>
            <a:r>
              <a:rPr lang="en-CA" sz="3600" b="1" dirty="0" err="1">
                <a:solidFill>
                  <a:schemeClr val="accent1">
                    <a:lumMod val="75000"/>
                  </a:schemeClr>
                </a:solidFill>
                <a:latin typeface="Times New Roman Bold"/>
                <a:cs typeface="Times New Roman Bold"/>
              </a:rPr>
              <a:t>prema</a:t>
            </a:r>
            <a:r>
              <a:rPr lang="en-CA" sz="3600" b="1" dirty="0">
                <a:solidFill>
                  <a:schemeClr val="accent1">
                    <a:lumMod val="75000"/>
                  </a:schemeClr>
                </a:solidFill>
                <a:latin typeface="Times New Roman Bold"/>
                <a:cs typeface="Times New Roman Bold"/>
              </a:rPr>
              <a:t> </a:t>
            </a:r>
            <a:r>
              <a:rPr lang="en-CA" sz="3600" b="1" dirty="0" err="1">
                <a:solidFill>
                  <a:schemeClr val="accent1">
                    <a:lumMod val="75000"/>
                  </a:schemeClr>
                </a:solidFill>
                <a:latin typeface="Times New Roman Bold"/>
                <a:cs typeface="Times New Roman Bold"/>
              </a:rPr>
              <a:t>karakteru</a:t>
            </a:r>
            <a:r>
              <a:rPr lang="en-CA" sz="3600" b="1" dirty="0">
                <a:solidFill>
                  <a:schemeClr val="accent1">
                    <a:lumMod val="75000"/>
                  </a:schemeClr>
                </a:solidFill>
                <a:latin typeface="Times New Roman Bold"/>
                <a:cs typeface="Times New Roman Bold"/>
              </a:rPr>
              <a:t> </a:t>
            </a:r>
            <a:r>
              <a:rPr lang="en-CA" sz="3600" b="1" dirty="0" err="1">
                <a:solidFill>
                  <a:schemeClr val="accent1">
                    <a:lumMod val="75000"/>
                  </a:schemeClr>
                </a:solidFill>
                <a:latin typeface="Times New Roman Bold"/>
                <a:cs typeface="Times New Roman Bold"/>
              </a:rPr>
              <a:t>delovanja</a:t>
            </a:r>
            <a:endParaRPr lang="en-CA" sz="3600" b="1" dirty="0">
              <a:solidFill>
                <a:schemeClr val="accent1">
                  <a:lumMod val="75000"/>
                </a:schemeClr>
              </a:solidFill>
              <a:latin typeface="Times New Roman Bold"/>
              <a:cs typeface="Times New Roman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9800"/>
            <a:ext cx="9144000" cy="3398520"/>
          </a:xfrm>
        </p:spPr>
        <p:txBody>
          <a:bodyPr>
            <a:noAutofit/>
          </a:bodyPr>
          <a:lstStyle/>
          <a:p>
            <a:pPr>
              <a:lnSpc>
                <a:spcPts val="2530"/>
              </a:lnSpc>
            </a:pPr>
            <a:r>
              <a:rPr lang="en-CA" sz="2400" dirty="0" err="1">
                <a:latin typeface="Arial"/>
                <a:cs typeface="Arial"/>
              </a:rPr>
              <a:t>Naponska</a:t>
            </a:r>
            <a:r>
              <a:rPr lang="en-CA" sz="2400" dirty="0">
                <a:latin typeface="Arial"/>
                <a:cs typeface="Arial"/>
              </a:rPr>
              <a:t> </a:t>
            </a:r>
            <a:r>
              <a:rPr lang="en-CA" sz="2400" dirty="0" err="1">
                <a:latin typeface="Arial"/>
                <a:cs typeface="Arial"/>
              </a:rPr>
              <a:t>ispitivanja</a:t>
            </a:r>
            <a:endParaRPr lang="en-CA" sz="2400" dirty="0">
              <a:latin typeface="Arial"/>
              <a:cs typeface="Arial"/>
            </a:endParaRPr>
          </a:p>
          <a:p>
            <a:pPr>
              <a:lnSpc>
                <a:spcPts val="2530"/>
              </a:lnSpc>
            </a:pPr>
            <a:r>
              <a:rPr lang="en-CA" sz="2400" dirty="0" err="1">
                <a:latin typeface="Arial"/>
                <a:cs typeface="Arial"/>
              </a:rPr>
              <a:t>Ispitivanja</a:t>
            </a:r>
            <a:r>
              <a:rPr lang="en-CA" sz="2400" dirty="0">
                <a:latin typeface="Arial"/>
                <a:cs typeface="Arial"/>
              </a:rPr>
              <a:t> </a:t>
            </a:r>
            <a:r>
              <a:rPr lang="en-CA" sz="2400" dirty="0" err="1">
                <a:latin typeface="Arial"/>
                <a:cs typeface="Arial"/>
              </a:rPr>
              <a:t>zagrevanja</a:t>
            </a:r>
            <a:endParaRPr lang="en-CA" sz="2400" dirty="0">
              <a:latin typeface="Arial"/>
              <a:cs typeface="Arial"/>
            </a:endParaRPr>
          </a:p>
          <a:p>
            <a:pPr>
              <a:lnSpc>
                <a:spcPts val="2530"/>
              </a:lnSpc>
            </a:pPr>
            <a:r>
              <a:rPr lang="en-CA" sz="2400" dirty="0" err="1">
                <a:latin typeface="Arial"/>
                <a:cs typeface="Arial"/>
              </a:rPr>
              <a:t>Mehanička</a:t>
            </a:r>
            <a:r>
              <a:rPr lang="en-CA" sz="2400" dirty="0">
                <a:latin typeface="Arial"/>
                <a:cs typeface="Arial"/>
              </a:rPr>
              <a:t> </a:t>
            </a:r>
            <a:r>
              <a:rPr lang="en-CA" sz="2400" dirty="0" err="1">
                <a:latin typeface="Arial"/>
                <a:cs typeface="Arial"/>
              </a:rPr>
              <a:t>ispitivanja</a:t>
            </a:r>
            <a:endParaRPr lang="en-CA" sz="2400" dirty="0">
              <a:latin typeface="Arial"/>
              <a:cs typeface="Arial"/>
            </a:endParaRPr>
          </a:p>
          <a:p>
            <a:pPr>
              <a:lnSpc>
                <a:spcPts val="2530"/>
              </a:lnSpc>
            </a:pPr>
            <a:r>
              <a:rPr lang="en-CA" sz="2400" dirty="0" err="1">
                <a:latin typeface="Arial"/>
                <a:cs typeface="Arial"/>
              </a:rPr>
              <a:t>Ispitivanja</a:t>
            </a:r>
            <a:r>
              <a:rPr lang="en-CA" sz="2400" dirty="0">
                <a:latin typeface="Arial"/>
                <a:cs typeface="Arial"/>
              </a:rPr>
              <a:t> </a:t>
            </a:r>
            <a:r>
              <a:rPr lang="en-CA" sz="2400" dirty="0" err="1">
                <a:latin typeface="Arial"/>
                <a:cs typeface="Arial"/>
              </a:rPr>
              <a:t>komutacione</a:t>
            </a:r>
            <a:r>
              <a:rPr lang="en-CA" sz="2400" dirty="0">
                <a:latin typeface="Arial"/>
                <a:cs typeface="Arial"/>
              </a:rPr>
              <a:t> </a:t>
            </a:r>
            <a:r>
              <a:rPr lang="en-CA" sz="2400" dirty="0" err="1">
                <a:latin typeface="Arial"/>
                <a:cs typeface="Arial"/>
              </a:rPr>
              <a:t>sposobnosti</a:t>
            </a:r>
            <a:endParaRPr lang="en-CA" sz="2400" dirty="0">
              <a:latin typeface="Arial"/>
              <a:cs typeface="Arial"/>
            </a:endParaRPr>
          </a:p>
          <a:p>
            <a:pPr>
              <a:lnSpc>
                <a:spcPts val="2530"/>
              </a:lnSpc>
            </a:pPr>
            <a:r>
              <a:rPr lang="en-CA" sz="2400" dirty="0" err="1">
                <a:latin typeface="Arial"/>
                <a:cs typeface="Arial"/>
              </a:rPr>
              <a:t>Ispitivanja</a:t>
            </a:r>
            <a:r>
              <a:rPr lang="en-CA" sz="2400" dirty="0">
                <a:latin typeface="Arial"/>
                <a:cs typeface="Arial"/>
              </a:rPr>
              <a:t> </a:t>
            </a:r>
            <a:r>
              <a:rPr lang="en-CA" sz="2400" dirty="0" err="1">
                <a:latin typeface="Arial"/>
                <a:cs typeface="Arial"/>
              </a:rPr>
              <a:t>tačnosti</a:t>
            </a:r>
            <a:endParaRPr lang="en-CA" sz="2400" dirty="0">
              <a:latin typeface="Arial"/>
              <a:cs typeface="Arial"/>
            </a:endParaRPr>
          </a:p>
          <a:p>
            <a:pPr>
              <a:lnSpc>
                <a:spcPts val="2530"/>
              </a:lnSpc>
            </a:pPr>
            <a:endParaRPr lang="en-CA" sz="2400" dirty="0">
              <a:solidFill>
                <a:srgbClr val="FFFFFF"/>
              </a:solidFill>
              <a:latin typeface="Arial"/>
              <a:cs typeface="Arial"/>
            </a:endParaRP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Autofit/>
          </a:bodyPr>
          <a:lstStyle/>
          <a:p>
            <a:pPr>
              <a:lnSpc>
                <a:spcPts val="3565"/>
              </a:lnSpc>
            </a:pPr>
            <a:r>
              <a:rPr lang="en-CA" sz="3600" b="1" dirty="0" err="1">
                <a:solidFill>
                  <a:schemeClr val="tx1"/>
                </a:solidFill>
                <a:latin typeface="Times New Roman Bold"/>
                <a:cs typeface="Times New Roman Bold"/>
              </a:rPr>
              <a:t>Naponska</a:t>
            </a:r>
            <a:r>
              <a:rPr lang="en-CA" sz="3600" b="1" dirty="0">
                <a:solidFill>
                  <a:schemeClr val="tx1"/>
                </a:solidFill>
                <a:latin typeface="Times New Roman Bold"/>
                <a:cs typeface="Times New Roman Bold"/>
              </a:rPr>
              <a:t> </a:t>
            </a:r>
            <a:r>
              <a:rPr lang="en-CA" sz="3600" b="1" dirty="0" err="1">
                <a:solidFill>
                  <a:schemeClr val="tx1"/>
                </a:solidFill>
                <a:latin typeface="Times New Roman Bold"/>
                <a:cs typeface="Times New Roman Bold"/>
              </a:rPr>
              <a:t>ispitivanja</a:t>
            </a:r>
            <a:endParaRPr lang="en-CA" sz="3600" b="1" dirty="0">
              <a:solidFill>
                <a:schemeClr val="tx1"/>
              </a:solidFill>
              <a:latin typeface="Times New Roman Bold"/>
              <a:cs typeface="Times New Roman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0525" indent="-377825">
              <a:buClr>
                <a:srgbClr val="00FFCC"/>
              </a:buClr>
              <a:buSzPct val="80000"/>
              <a:buFont typeface="Microsoft Sans Serif" pitchFamily="34" charset="0"/>
              <a:buChar char="•"/>
              <a:tabLst>
                <a:tab pos="390525" algn="l"/>
              </a:tabLst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8661277-456F-4AE0-93AA-EAEC717CD54A}"/>
              </a:ext>
            </a:extLst>
          </p:cNvPr>
          <p:cNvSpPr/>
          <p:nvPr/>
        </p:nvSpPr>
        <p:spPr>
          <a:xfrm>
            <a:off x="76200" y="1828800"/>
            <a:ext cx="8991600" cy="4901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530"/>
              </a:lnSpc>
            </a:pP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Naponska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ispitivanja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među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najvažnijim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vrste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aparata</a:t>
            </a:r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530"/>
              </a:lnSpc>
            </a:pP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Regulisana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opštim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propisima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naponska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ispitivanja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posebnim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propisima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odnose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pojedine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vrste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aparata</a:t>
            </a:r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530"/>
              </a:lnSpc>
            </a:pP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Treba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pokažu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izolacija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aparata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izdrži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naponska</a:t>
            </a:r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530"/>
              </a:lnSpc>
            </a:pP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naprezanja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javljaju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normalnim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nenormalnim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uslovima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rada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mreži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nivoa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utvrđenog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propisima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naznačeni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napon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aparata</a:t>
            </a:r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530"/>
              </a:lnSpc>
            </a:pP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Naponska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ispitivanja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aparata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najvišeg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napona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245 kV</a:t>
            </a:r>
          </a:p>
          <a:p>
            <a:pPr algn="just">
              <a:lnSpc>
                <a:spcPts val="2530"/>
              </a:lnSpc>
            </a:pP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standardnim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podnosivim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kratkotrajnim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naponom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industrijske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frekvencije</a:t>
            </a:r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530"/>
              </a:lnSpc>
            </a:pP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standardnim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podnosivim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atmosferskim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udarnim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naponom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Naponska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ispitivanja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aparata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napona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iznad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245 kV</a:t>
            </a:r>
          </a:p>
          <a:p>
            <a:pPr algn="just">
              <a:lnSpc>
                <a:spcPts val="2530"/>
              </a:lnSpc>
            </a:pP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standardnim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podnosivim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atmosferskim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udarnim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naponom</a:t>
            </a:r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530"/>
              </a:lnSpc>
            </a:pP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standardnim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podnosivim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sklopnim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udarnim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naponom</a:t>
            </a:r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530"/>
              </a:lnSpc>
            </a:pPr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530"/>
              </a:lnSpc>
            </a:pPr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826B5-6DFD-4B05-B96B-8930BAC33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4389120"/>
          </a:xfrm>
        </p:spPr>
        <p:txBody>
          <a:bodyPr>
            <a:noAutofit/>
          </a:bodyPr>
          <a:lstStyle/>
          <a:p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aparatima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visokog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napona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ispituje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izolacija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između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provodnika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u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normalnom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radu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nalaze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pod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naponom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uzemljenih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delova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kod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rasklopnih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aparata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uključenom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isključenom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položaju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između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provodnika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normalno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nalaze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pod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naponom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susednih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polova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kod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rasklopnih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aparata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uključenom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isključenom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položaju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između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razdvojenih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kontakata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istog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rasklopnog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aparata</a:t>
            </a:r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ADB9A9-BCF6-420E-B68B-BD55F8B948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5" y="1676400"/>
            <a:ext cx="6000750" cy="9048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016E9BF-0506-481D-8A09-C3517B0220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8287" y="3429000"/>
            <a:ext cx="6067425" cy="1266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AA8BE0-CF11-42FF-B49E-AF7562DBB8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9912" y="5410200"/>
            <a:ext cx="292417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429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353" y="76200"/>
            <a:ext cx="8281447" cy="743712"/>
          </a:xfrm>
        </p:spPr>
        <p:txBody>
          <a:bodyPr>
            <a:normAutofit/>
          </a:bodyPr>
          <a:lstStyle/>
          <a:p>
            <a:pPr>
              <a:lnSpc>
                <a:spcPts val="3565"/>
              </a:lnSpc>
            </a:pPr>
            <a:r>
              <a:rPr lang="en-CA" sz="3600" b="1" dirty="0" err="1">
                <a:solidFill>
                  <a:schemeClr val="tx1"/>
                </a:solidFill>
                <a:latin typeface="Times New Roman Bold"/>
                <a:cs typeface="Times New Roman Bold"/>
              </a:rPr>
              <a:t>Ispitivanja</a:t>
            </a:r>
            <a:r>
              <a:rPr lang="en-CA" sz="3600" b="1" dirty="0">
                <a:solidFill>
                  <a:schemeClr val="tx1"/>
                </a:solidFill>
                <a:latin typeface="Times New Roman Bold"/>
                <a:cs typeface="Times New Roman Bold"/>
              </a:rPr>
              <a:t> </a:t>
            </a:r>
            <a:r>
              <a:rPr lang="en-CA" sz="3600" b="1" dirty="0" err="1">
                <a:solidFill>
                  <a:schemeClr val="tx1"/>
                </a:solidFill>
                <a:latin typeface="Times New Roman Bold"/>
                <a:cs typeface="Times New Roman Bold"/>
              </a:rPr>
              <a:t>zagrevanja</a:t>
            </a:r>
            <a:endParaRPr lang="en-CA" sz="3600" b="1" dirty="0">
              <a:solidFill>
                <a:schemeClr val="tx1"/>
              </a:solidFill>
              <a:latin typeface="Times New Roman Bold"/>
              <a:cs typeface="Times New Roman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21080"/>
            <a:ext cx="8610600" cy="5074920"/>
          </a:xfrm>
        </p:spPr>
        <p:txBody>
          <a:bodyPr>
            <a:noAutofit/>
          </a:bodyPr>
          <a:lstStyle/>
          <a:p>
            <a:pPr>
              <a:lnSpc>
                <a:spcPts val="2530"/>
              </a:lnSpc>
            </a:pP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Imaju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cilj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pokažu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u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uslovima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apparat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predviđen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neće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doći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preteranog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zagrevanja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njegovih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delova</a:t>
            </a:r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530"/>
              </a:lnSpc>
            </a:pP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Preteranim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zagrevanjem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smatra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dostizanje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temperatura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predviđenog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opsega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usled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čega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dođe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skraćenja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radnog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veka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aparata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trajnih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oštećenja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otkaza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ts val="2530"/>
              </a:lnSpc>
            </a:pP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Ispitivanje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zagrevanja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trajnom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strujom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vrši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tako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kroz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apparat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propušta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naznačena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struja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aparata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ne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dostigne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ustaljena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temperatura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neizmenjenim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uslovima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eksploatacije</a:t>
            </a:r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530"/>
              </a:lnSpc>
            </a:pP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aparate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izloženi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delovanju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struja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kratkih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spojeva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proverava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njihova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termička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čvrstoća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kroz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aparat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kratkotrajno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 s)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propuštatz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v.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naznačena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termička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struja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utvđuje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da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nije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došlo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preteranog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zagrevanja</a:t>
            </a:r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530"/>
              </a:lnSpc>
            </a:pPr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530"/>
              </a:lnSpc>
            </a:pPr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530"/>
              </a:lnSpc>
            </a:pPr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530"/>
              </a:lnSpc>
            </a:pPr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572000"/>
            <a:ext cx="8229600" cy="198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8280" y="228600"/>
            <a:ext cx="9172280" cy="1188720"/>
          </a:xfrm>
        </p:spPr>
        <p:txBody>
          <a:bodyPr>
            <a:normAutofit/>
          </a:bodyPr>
          <a:lstStyle/>
          <a:p>
            <a:pPr marL="0" indent="0">
              <a:lnSpc>
                <a:spcPts val="3565"/>
              </a:lnSpc>
              <a:buNone/>
            </a:pPr>
            <a:r>
              <a:rPr lang="en-CA" sz="4000" b="1" dirty="0" err="1">
                <a:latin typeface="Times New Roman Bold"/>
                <a:cs typeface="Times New Roman Bold"/>
              </a:rPr>
              <a:t>Mehani</a:t>
            </a:r>
            <a:r>
              <a:rPr lang="en-CA" sz="4000" dirty="0" err="1">
                <a:latin typeface="Arial"/>
                <a:cs typeface="Arial"/>
              </a:rPr>
              <a:t>č</a:t>
            </a:r>
            <a:r>
              <a:rPr lang="en-CA" sz="4000" b="1" dirty="0" err="1">
                <a:latin typeface="Times New Roman Bold"/>
                <a:cs typeface="Times New Roman Bold"/>
              </a:rPr>
              <a:t>ka</a:t>
            </a:r>
            <a:r>
              <a:rPr lang="en-CA" sz="4000" b="1" dirty="0">
                <a:latin typeface="Times New Roman Bold"/>
                <a:cs typeface="Times New Roman Bold"/>
              </a:rPr>
              <a:t> </a:t>
            </a:r>
            <a:r>
              <a:rPr lang="en-CA" sz="4000" b="1" dirty="0" err="1">
                <a:latin typeface="Times New Roman Bold"/>
                <a:cs typeface="Times New Roman Bold"/>
              </a:rPr>
              <a:t>ispitivanja</a:t>
            </a:r>
            <a:endParaRPr lang="en-CA" sz="4000" b="1" dirty="0">
              <a:latin typeface="Times New Roman Bold"/>
              <a:cs typeface="Times New Roman Bold"/>
            </a:endParaRPr>
          </a:p>
          <a:p>
            <a:endParaRPr lang="en-US" sz="4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219200"/>
            <a:ext cx="8229600" cy="233172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buSzPct val="79545"/>
              <a:tabLst>
                <a:tab pos="391160" algn="l"/>
              </a:tabLst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68D5D3C-57B1-47F5-8C97-4FF1A7D36AE5}"/>
              </a:ext>
            </a:extLst>
          </p:cNvPr>
          <p:cNvSpPr/>
          <p:nvPr/>
        </p:nvSpPr>
        <p:spPr>
          <a:xfrm>
            <a:off x="152400" y="782975"/>
            <a:ext cx="8991600" cy="6760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Mehanička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ispitivanja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treba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pokažu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sposobnost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aparata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izdrže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mehanička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naprezanja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eksploataciji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ts val="2600"/>
              </a:lnSpc>
            </a:pP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aparate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kod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kojih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definisana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dinamička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čvrstoća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dinamička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struja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kratkog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spoja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rasklopni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aparati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strujni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transformatori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dr.)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istovremeno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proverom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termičke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čvrstoće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proverava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otpornost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prema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elektrodinamičkim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silama</a:t>
            </a:r>
            <a:endParaRPr lang="en-C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600"/>
              </a:lnSpc>
            </a:pPr>
            <a:endParaRPr lang="en-C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600"/>
              </a:lnSpc>
            </a:pP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aparatima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imaju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pokretne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delove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rasklopni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aparati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ispituje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mehanička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čvrstoća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njihovih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delova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funkcionisanju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vršenjem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određenog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broja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operacija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uključenja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isključenja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Vremena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uključenja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isključenja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jednovremenost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polova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svih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prekidnih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mesta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 I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posle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ispitivanja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funkcionisanja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smeju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bitno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razlikovati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ts val="2600"/>
              </a:lnSpc>
            </a:pP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Ispitivanje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mehaničke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čvrstoće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aparata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odnosu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naprezanja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savijanje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uvijanje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pritisak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kidanje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vrši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aparatima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elementima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aparata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izloženi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takvim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naprezanjima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eksploataciji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potporni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izolatori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izolaciona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kućišta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osovine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lnSpc>
                <a:spcPts val="2600"/>
              </a:lnSpc>
            </a:pPr>
            <a:endParaRPr lang="en-C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600"/>
              </a:lnSpc>
            </a:pP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Otpornost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prema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eksploziji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odvodnika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prenapona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vrši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stvaranjem</a:t>
            </a:r>
            <a:b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veštačkog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kratkog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spoja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kroz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odvodnik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zahteva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da ne </a:t>
            </a: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dođe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</a:t>
            </a:r>
            <a:b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eksplozije</a:t>
            </a:r>
            <a:endParaRPr lang="en-C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600"/>
              </a:lnSpc>
            </a:pPr>
            <a:endParaRPr lang="en-C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600"/>
              </a:lnSpc>
            </a:pPr>
            <a:endParaRPr lang="en-C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3312"/>
          </a:xfrm>
        </p:spPr>
        <p:txBody>
          <a:bodyPr>
            <a:normAutofit/>
          </a:bodyPr>
          <a:lstStyle/>
          <a:p>
            <a:r>
              <a:rPr lang="en-CA" sz="4000" b="1" dirty="0" err="1">
                <a:solidFill>
                  <a:schemeClr val="tx1"/>
                </a:solidFill>
                <a:latin typeface="Times New Roman Bold"/>
                <a:cs typeface="Times New Roman Bold"/>
              </a:rPr>
              <a:t>Ispitivanje</a:t>
            </a:r>
            <a:r>
              <a:rPr lang="en-CA" sz="4000" b="1" dirty="0">
                <a:solidFill>
                  <a:schemeClr val="tx1"/>
                </a:solidFill>
                <a:latin typeface="Times New Roman Bold"/>
                <a:cs typeface="Times New Roman Bold"/>
              </a:rPr>
              <a:t> </a:t>
            </a:r>
            <a:r>
              <a:rPr lang="en-CA" sz="4000" b="1" dirty="0" err="1">
                <a:solidFill>
                  <a:schemeClr val="tx1"/>
                </a:solidFill>
                <a:latin typeface="Times New Roman Bold"/>
                <a:cs typeface="Times New Roman Bold"/>
              </a:rPr>
              <a:t>komutacione</a:t>
            </a:r>
            <a:r>
              <a:rPr lang="en-CA" sz="4000" b="1" dirty="0">
                <a:solidFill>
                  <a:schemeClr val="tx1"/>
                </a:solidFill>
                <a:latin typeface="Times New Roman Bold"/>
                <a:cs typeface="Times New Roman Bold"/>
              </a:rPr>
              <a:t> </a:t>
            </a:r>
            <a:r>
              <a:rPr lang="en-CA" sz="4000" b="1" dirty="0" err="1">
                <a:solidFill>
                  <a:schemeClr val="tx1"/>
                </a:solidFill>
                <a:latin typeface="Times New Roman Bold"/>
                <a:cs typeface="Times New Roman Bold"/>
              </a:rPr>
              <a:t>sposobnosti</a:t>
            </a:r>
            <a:br>
              <a:rPr lang="en-CA" sz="4000" b="1" dirty="0">
                <a:solidFill>
                  <a:schemeClr val="tx1"/>
                </a:solidFill>
                <a:latin typeface="Times New Roman Bold"/>
                <a:cs typeface="Times New Roman Bold"/>
              </a:rPr>
            </a:b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4389120"/>
          </a:xfrm>
        </p:spPr>
        <p:txBody>
          <a:bodyPr>
            <a:noAutofit/>
          </a:bodyPr>
          <a:lstStyle/>
          <a:p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Predstavlja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najvažnije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ispitivanje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prekidača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prekidača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snage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Snaga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isključenja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prekidača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se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odredi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samo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grubim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proračunom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neophodna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ispitivanja</a:t>
            </a:r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Direktna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ispitivanja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komutacione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sposobnosti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sprovode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specijalno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opremljenim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laboratorijama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laboratorije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velike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snage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Propisi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verifikovali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tzv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sintetička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ispitivanja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kojima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koristi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sinhronizovano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delovanje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izvora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struju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visoki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napon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strujni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izvor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mora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obezbedi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naznačenu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struju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isključenja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prekidača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naponski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izvor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prelazni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napon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uspostavljanja</a:t>
            </a:r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Ispitivanje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snage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isključenja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vrši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još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sledećim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slučajevima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isključenje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bliskog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kratkog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spoja</a:t>
            </a:r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isključenje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dvostrukog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zemljospoja</a:t>
            </a:r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isključenje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uslovima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opozicije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faza</a:t>
            </a:r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isključenje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neopterećenog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transformatora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nadzemnog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voda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kabla</a:t>
            </a:r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isključenje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kondenzatorske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baterije</a:t>
            </a:r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389120"/>
          </a:xfrm>
        </p:spPr>
        <p:txBody>
          <a:bodyPr>
            <a:noAutofit/>
          </a:bodyPr>
          <a:lstStyle/>
          <a:p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rastavljače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rastavljače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zemljospojnikom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ne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garantuje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snaga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isključenja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već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moć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uključenja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ispitivnju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aparatom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vrši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uključenje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isključenje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koristi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odgovarajući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pomoćni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prekidač</a:t>
            </a:r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Specifično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ispitivanje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sposobnosti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gašenja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moći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prekidanja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se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vrši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odvodnicima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prenapona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koriste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dva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izvora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jednim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obzbeđuje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struja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odvođenja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drugim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propratna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naizmenična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struja</a:t>
            </a:r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FC676-D0B1-433D-A042-70F659B16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Autofit/>
          </a:bodyPr>
          <a:lstStyle/>
          <a:p>
            <a:r>
              <a:rPr lang="en-CA" sz="40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Ispitivanje</a:t>
            </a:r>
            <a:r>
              <a:rPr lang="en-CA" sz="4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40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CA" sz="40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en-CA" sz="40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nosti</a:t>
            </a:r>
            <a:br>
              <a:rPr lang="en-CA" sz="4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79980-75A9-4AAB-8E68-0AA532214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47800"/>
            <a:ext cx="8534400" cy="4389120"/>
          </a:xfrm>
        </p:spPr>
        <p:txBody>
          <a:bodyPr>
            <a:noAutofit/>
          </a:bodyPr>
          <a:lstStyle/>
          <a:p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Ispitivanje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tačnosti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specifično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strujne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naponske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transformatore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Svrha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ispitivanja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se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merenjem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greške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prenosu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fazne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greške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proveri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li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merni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odnosno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zaštitni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transformatori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odgovaraju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klasi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tačnosti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Merni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transformatori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namenjeni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merenju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električne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energije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podležu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obaveznoj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kontroli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tačnosti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strane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nadležne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ustanove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Zavod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mere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dragocene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metale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4670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</TotalTime>
  <Words>839</Words>
  <Application>Microsoft Office PowerPoint</Application>
  <PresentationFormat>On-screen Show (4:3)</PresentationFormat>
  <Paragraphs>99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Constantia</vt:lpstr>
      <vt:lpstr>Microsoft Sans Serif</vt:lpstr>
      <vt:lpstr>Times New Roman</vt:lpstr>
      <vt:lpstr>Times New Roman Bold</vt:lpstr>
      <vt:lpstr>Wingdings 2</vt:lpstr>
      <vt:lpstr>Flow</vt:lpstr>
      <vt:lpstr>Klasifikacija ispitivanja aparata  visokog napona  prema karakteru delovanja</vt:lpstr>
      <vt:lpstr>Klasifikacija ispitivanja aparata visokog napona  prema karakteru delovanja</vt:lpstr>
      <vt:lpstr>Naponska ispitivanja</vt:lpstr>
      <vt:lpstr>PowerPoint Presentation</vt:lpstr>
      <vt:lpstr>Ispitivanja zagrevanja</vt:lpstr>
      <vt:lpstr>PowerPoint Presentation</vt:lpstr>
      <vt:lpstr>Ispitivanje komutacione sposobnosti </vt:lpstr>
      <vt:lpstr>PowerPoint Presentation</vt:lpstr>
      <vt:lpstr>Ispitivanje tačnosti </vt:lpstr>
      <vt:lpstr>Prijemna ispitivanja aparata visokog napona </vt:lpstr>
      <vt:lpstr>PowerPoint Presentation</vt:lpstr>
      <vt:lpstr>Pregled podataka koji mogu biti korišćeni pri  kasnijim eksploatacionim ispitivanjima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Zorica</dc:creator>
  <cp:lastModifiedBy>zocabogi@gmail.com</cp:lastModifiedBy>
  <cp:revision>18</cp:revision>
  <dcterms:created xsi:type="dcterms:W3CDTF">2017-06-08T07:47:08Z</dcterms:created>
  <dcterms:modified xsi:type="dcterms:W3CDTF">2017-11-19T20:07:41Z</dcterms:modified>
</cp:coreProperties>
</file>