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4" r:id="rId2"/>
    <p:sldId id="265" r:id="rId3"/>
    <p:sldId id="266" r:id="rId4"/>
    <p:sldId id="324" r:id="rId5"/>
    <p:sldId id="287" r:id="rId6"/>
    <p:sldId id="290" r:id="rId7"/>
    <p:sldId id="291" r:id="rId8"/>
    <p:sldId id="292" r:id="rId9"/>
    <p:sldId id="293" r:id="rId10"/>
    <p:sldId id="298" r:id="rId11"/>
    <p:sldId id="300" r:id="rId12"/>
    <p:sldId id="325" r:id="rId13"/>
    <p:sldId id="301" r:id="rId14"/>
    <p:sldId id="326" r:id="rId15"/>
    <p:sldId id="327" r:id="rId16"/>
    <p:sldId id="328" r:id="rId17"/>
    <p:sldId id="329" r:id="rId18"/>
    <p:sldId id="330" r:id="rId19"/>
    <p:sldId id="331" r:id="rId20"/>
    <p:sldId id="33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12BB-CF6A-4469-9789-C5FA25DA60F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2D20-495D-4E23-BF25-66BA13786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3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A2D20-495D-4E23-BF25-66BA137864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BC1EBC-2C8C-4745-9DBB-7D2821DE93A2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7475D6-C4A2-4C2D-B379-6EFD879AD8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2</a:t>
            </a:r>
            <a:r>
              <a:rPr lang="sr-Latn-CS" sz="4400" i="1" dirty="0" smtClean="0"/>
              <a:t>.</a:t>
            </a:r>
            <a:r>
              <a:rPr lang="en-US" sz="4400" i="1" dirty="0" smtClean="0"/>
              <a:t>1. PREDUZETNIŠTVO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Preduzetništvo se ne javlja samo u novim, već u svim preduzećima, bez obzira na delatnost, dimenzije, oblik organizovanja i fazu rasta i razvoja u kojoj se nalazi.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Preduzetništvo se kao pojava može sresti u: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 </a:t>
            </a:r>
            <a:r>
              <a:rPr lang="pl-PL" sz="2300" dirty="0"/>
              <a:t>malim i velikim,</a:t>
            </a:r>
            <a:r>
              <a:rPr lang="en-US" sz="2300" dirty="0"/>
              <a:t> 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</a:t>
            </a:r>
            <a:r>
              <a:rPr lang="pl-PL" sz="2300" dirty="0" smtClean="0"/>
              <a:t> </a:t>
            </a:r>
            <a:r>
              <a:rPr lang="pl-PL" sz="2300" dirty="0"/>
              <a:t>novim i starim preduzećima,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</a:t>
            </a:r>
            <a:r>
              <a:rPr lang="pl-PL" sz="2300" dirty="0" smtClean="0"/>
              <a:t> </a:t>
            </a:r>
            <a:r>
              <a:rPr lang="pl-PL" sz="2300" dirty="0"/>
              <a:t>u početnoj fazi njihovog razvoja,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</a:t>
            </a:r>
            <a:r>
              <a:rPr lang="pl-PL" sz="2300" dirty="0" smtClean="0"/>
              <a:t> </a:t>
            </a:r>
            <a:r>
              <a:rPr lang="pl-PL" sz="2300" dirty="0"/>
              <a:t>u fazi stagnacije ili opadanja,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 smtClean="0"/>
              <a:t>-</a:t>
            </a:r>
            <a:r>
              <a:rPr lang="pl-PL" sz="2300" dirty="0" smtClean="0"/>
              <a:t> </a:t>
            </a:r>
            <a:r>
              <a:rPr lang="pl-PL" sz="2300" dirty="0"/>
              <a:t>privrednim i vanprivrednim subjektima i slično</a:t>
            </a:r>
            <a:r>
              <a:rPr lang="pl-PL" sz="2300" dirty="0" smtClean="0"/>
              <a:t>.</a:t>
            </a:r>
            <a:endParaRPr lang="sr-Cyrl-CS" sz="2300" dirty="0"/>
          </a:p>
        </p:txBody>
      </p:sp>
    </p:spTree>
    <p:extLst>
      <p:ext uri="{BB962C8B-B14F-4D97-AF65-F5344CB8AC3E}">
        <p14:creationId xmlns:p14="http://schemas.microsoft.com/office/powerpoint/2010/main" val="282937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2.3. </a:t>
            </a:r>
            <a:r>
              <a:rPr lang="pl-PL" sz="4400" i="1" dirty="0" smtClean="0"/>
              <a:t>OSNOVNE </a:t>
            </a:r>
            <a:r>
              <a:rPr lang="pl-PL" sz="4400" i="1" dirty="0"/>
              <a:t>KARAKTERISTIKE </a:t>
            </a:r>
            <a:r>
              <a:rPr lang="pl-PL" sz="4400" i="1" dirty="0" smtClean="0"/>
              <a:t>PREDUZETNIŠTVA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 okviru  svake tržišne privrede, a naročito u početnom stadijumu njenog razvoja, nužno dolazi do pojave izraženog preduzetništva.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Sa razvojem tržišnog privređivanja, fizička lica najčešće sopstvenim kapitalom, a neretko i ortačkim kapitalom, osnivaju preduzeća čije se poslovanje planira i realizuje kroz atraktivne projekte. 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Osnovni interes zbog kojeg preduzetnici kreću u izabrane projekte, jeste ostvarivanje što većeg profita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40561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Naravno, samo preduzetnici koji vode računa o željama potrošača i u skladu s tim inoviraju "svoja" preduzeća i njihovo ponašanje, mogu da očekuju da proizvedeni proizvodi brzo nađu svoj put do krajnjih potrošača, što jeste jedan od primarnih ciljeva poslovanja svakog preduzetnika.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Ukoliko preduzeće proizvodi proizvode za kojima je iskazana tražnja na tržištu, njihova realizacija će biti sigurna, a samim tim i visina očekivanog i realizovanog profita.</a:t>
            </a:r>
            <a:r>
              <a:rPr lang="en-US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124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914400"/>
            <a:ext cx="7391400" cy="1143000"/>
          </a:xfrm>
        </p:spPr>
        <p:txBody>
          <a:bodyPr>
            <a:noAutofit/>
          </a:bodyPr>
          <a:lstStyle/>
          <a:p>
            <a:r>
              <a:rPr lang="en-US" sz="4400" i="1" dirty="0" smtClean="0"/>
              <a:t>2.4</a:t>
            </a:r>
            <a:r>
              <a:rPr lang="pl-PL" sz="4400" i="1" dirty="0" smtClean="0"/>
              <a:t>. OSNOVNE KARAKTERISTIKE MENADŽMENTA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2402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Menadžmentu se sve više pridaje epitet najznačajnije funkcije preduzeća.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 druge strane, izdvaja se čak i stav da slabo razvijene, odnosno nerazvijene zemlje, ne zaostaju samo resursima, tehnikom i tehnologijom za razvijenim zemljama, već prvenstveno po sistemu menadžmenta koji primenjuju u svojim preduzećima </a:t>
            </a:r>
            <a:r>
              <a:rPr lang="en-US" sz="2300" dirty="0"/>
              <a:t>m</a:t>
            </a:r>
            <a:r>
              <a:rPr lang="pl-PL" sz="2300" dirty="0"/>
              <a:t>enadžmenta koje koriste pojedine nerazvijene zemlje, u odnosu na zemlje razvijene tržišne privrede.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1749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Č</a:t>
            </a:r>
            <a:r>
              <a:rPr lang="pl-PL" sz="2300" dirty="0"/>
              <a:t>esto možemo čuti tvrdnju da svi uspesi i neuspesi preduzeća jesu uspesi i neuspesi njihovih menadžera.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Naša preduzeća nisu mogla da konkurišu svetskim firmama na svetskom tržištu, upravo zbog jakih i velikih nedostataka sistema menadžmenta, koji nije pokazao rezultate čak ni kod novoformiranih preduzeća sa značajnom i kvalitetnom tehnikom i tehnologijom i ostalim potrebnim resursima.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Uočeni nedostaci socijalističkog samoupravljanja treba da se isprave prihvatanjem modernih tokova savreme</a:t>
            </a:r>
            <a:r>
              <a:rPr lang="en-US" sz="2300" dirty="0"/>
              <a:t>-</a:t>
            </a:r>
            <a:r>
              <a:rPr lang="pl-PL" sz="2300" dirty="0"/>
              <a:t>no</a:t>
            </a:r>
            <a:r>
              <a:rPr lang="en-US" sz="2300" dirty="0"/>
              <a:t>g</a:t>
            </a:r>
            <a:r>
              <a:rPr lang="pl-PL" sz="2300" dirty="0"/>
              <a:t> tržišnog privređivanja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18158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Naša preduzeća nisu mogla da konkurišu svetskim firmama na svetskom tržištu, upravo zbog jakih i velikih nedostataka sistema menadžmenta, koji nije pokazao rezultate čak ni kod novoformiranih preduzeća sa značajnom i kvalitetnom tehnikom i tehnologijom i ostalim potrebnim resursima.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Uočeni nedostaci socijalističkog samoupravljanja treba da se isprave prihvatanjem modernih tokova savremenog tržišnog privređivanja. 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 tom cilju, kod nas je otpočeo proces vlasničke transformacije-prestruktuiranja, koji bi nužno uveo u preduzeća savremeni menadžment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769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Na važnost menadžmenta i njegov uticaj na uspešnost funkcionisanja poslovanja preduzeća ukazivala je većina autora, od Fajola pa do današnjih dana.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Fajol je iznosio činjenicu da ovu funkciju mora imati svako preduzeće zajedno sa tehničkom, komercijalnom, finansijskom, bezbedonosnom i računovodstvenom funkcijom.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Ostvarivanje postavljenih ciljeva u preduzeću jedino je moguće sprovođenjem menadžment aktivnosti, što pokazuje i sledeća šema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8190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sv-SE" sz="2300" dirty="0"/>
              <a:t>Prema napred navedenom, menadžment treba posmatrati kao profesiju. 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Profesiju, koju u preduzećima vrše posebni, za te poslove osposobljeni stručnjaci.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Menadžeri tako, najčešće nisu preduzetnici-osnivači, pa često ni suvlasnici-akcionari preduzeća u kojima rade.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Menadžeri predstavljaju deo tima eksperata koji upravljaju preduzećem, odnosno njegovim poslovanjem, očekujući adekvatne rezultate, rast i razvoj preduzeća, za šta snose punu odgovornost</a:t>
            </a:r>
            <a:r>
              <a:rPr lang="pl-PL" sz="2300" dirty="0" smtClean="0"/>
              <a:t>.</a:t>
            </a:r>
            <a:endParaRPr lang="en-US" sz="23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28143" y="914400"/>
            <a:ext cx="4125913" cy="509588"/>
            <a:chOff x="3258" y="6109"/>
            <a:chExt cx="6497" cy="80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258" y="6109"/>
              <a:ext cx="1320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200" b="1"/>
                <a:t>START</a:t>
              </a: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043" y="6109"/>
              <a:ext cx="2882" cy="7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200" b="1" dirty="0"/>
                <a:t>MENADŽMENT AKTIVNOST</a:t>
              </a:r>
              <a:endParaRPr lang="en-US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8323" y="6197"/>
              <a:ext cx="1432" cy="7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200" b="1"/>
                <a:t>CILJ</a:t>
              </a: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4618" y="6252"/>
              <a:ext cx="322" cy="48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7985" y="6252"/>
              <a:ext cx="237" cy="481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39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Svedoci smo da je u tržišno orijentisanim privredama sve prisutnija pojava korporacija sa akcionim kapitalom poznatijim pod nazivom "akcionarska društva".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Upravo kod ovakvog oblika organizovanja preduzeća, dolazi do slikovitog i jasnog podvajanja funkcije upravljanja i vlasništva nad sredstvima za proizvodnju.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Fizička ili pravna lica koja kupuju akcije preduzeća, postaju njegovi vlasnici, odnosno suvlasnici i odgovorni su za poslovanje preduzeća, samo do visine sredstava koja su uložili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5820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Delegirajući menadžment preduzeća određuju se nosioci funkcije upravljanja u njemu koji sklapaju profesionalne ugovore sa konkretnim preduzećem.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Takvim ugovorom su određena ovlašćenja i odgovornost menadžera, principi rada i poslovanja kojih se moraju držati, visina nadoknade koju menadžeri treba da ostvare, kao i premije koje bi zavisile od poslovnog rezultata koje menadžer ostvari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3524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Upravo prema napred navedenim stavovima, jasno se vidi odvojenost funkcije upravljanja, koja se nalazi u rukama upravnog odbora preduzeća i menadžmenta, koji je delegiran s njihove strane i vlasnika nad sredst</a:t>
            </a:r>
            <a:r>
              <a:rPr lang="en-US" sz="2300" dirty="0"/>
              <a:t>v</a:t>
            </a:r>
            <a:r>
              <a:rPr lang="pl-PL" sz="2300" dirty="0"/>
              <a:t>ima za proizvodnju oličenim u vlasnicima akcija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11393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Stavovi vezani za korporativno preduzetništvo veoma često su različiti pa i kontradiktorni, što u najvećoj meri zavisi od autora koji ga proučava.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Burgelman smatra da je "korporativno preduzetništvo proces u kome firme vrše diverzifikaciju putem internog razvoja".</a:t>
            </a:r>
            <a:r>
              <a:rPr lang="en-US" sz="2300" dirty="0"/>
              <a:t> 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Strategija diverzifikacije se primenjuje kod mnogih preduzeća. 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Ona se odnosi na uvođenje novih linija proizvodnje. 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Diverzifikacija može biti vertikalna i horizontalna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1570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2.5. </a:t>
            </a:r>
            <a:r>
              <a:rPr lang="pl-PL" sz="4400" i="1" dirty="0" smtClean="0"/>
              <a:t>VRSTE </a:t>
            </a:r>
            <a:r>
              <a:rPr lang="pl-PL" sz="4400" i="1" dirty="0"/>
              <a:t>PREDUZETNIŠTVA</a:t>
            </a:r>
            <a:endParaRPr lang="sr-Cyrl-C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9354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U literaturi i praksi mogu se sresti razne podele preduzetništva koje se u pojedinim slučajevima dosta razlikuju. Sa stanovišta ovog rada najprikladnijom je smatrana podela preduzetništva koju je analizirao prof. dr Kotlica u svojoj knjizi i koja obuhvata podelu na: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1. </a:t>
            </a:r>
            <a:r>
              <a:rPr lang="en-US" sz="2300" dirty="0" err="1"/>
              <a:t>nezavisno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korporativno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,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2. </a:t>
            </a:r>
            <a:r>
              <a:rPr lang="en-US" sz="2300" dirty="0" err="1"/>
              <a:t>strateški</a:t>
            </a:r>
            <a:r>
              <a:rPr lang="en-US" sz="2300" dirty="0"/>
              <a:t> </a:t>
            </a:r>
            <a:r>
              <a:rPr lang="en-US" sz="2300" dirty="0" err="1"/>
              <a:t>preporod</a:t>
            </a:r>
            <a:r>
              <a:rPr lang="en-US" sz="2300" dirty="0"/>
              <a:t> </a:t>
            </a:r>
            <a:r>
              <a:rPr lang="en-US" sz="2300" dirty="0" err="1"/>
              <a:t>i</a:t>
            </a:r>
            <a:r>
              <a:rPr lang="en-US" sz="2300" dirty="0"/>
              <a:t> </a:t>
            </a:r>
            <a:r>
              <a:rPr lang="en-US" sz="2300" dirty="0" err="1"/>
              <a:t>intrakorporativno</a:t>
            </a:r>
            <a:r>
              <a:rPr lang="en-US" sz="2300" dirty="0"/>
              <a:t> </a:t>
            </a:r>
            <a:r>
              <a:rPr lang="en-US" sz="2300" dirty="0" err="1"/>
              <a:t>preduzetništvo</a:t>
            </a:r>
            <a:r>
              <a:rPr lang="en-US" sz="2300" dirty="0"/>
              <a:t>,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3. </a:t>
            </a:r>
            <a:r>
              <a:rPr lang="pl-PL" sz="2300" dirty="0"/>
              <a:t>eksterno i interno korporativno preduzetništvo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270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Korporativno preduzetništvo po Gutu i Ginspergu podrazumevaju dve vrste ekonomskih pojava: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1. </a:t>
            </a:r>
            <a:r>
              <a:rPr lang="pl-PL" sz="2300" dirty="0"/>
              <a:t>nastajanje i razvoj novog posla-biznisa u okvirima već postojeće organizacije,</a:t>
            </a:r>
            <a:endParaRPr lang="sr-Cyrl-C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en-US" sz="2300" dirty="0"/>
              <a:t>2. </a:t>
            </a:r>
            <a:r>
              <a:rPr lang="pl-PL" sz="2300" dirty="0"/>
              <a:t>transformaciju preduzeća kao organizacionog sistema putem revitalizacija, rekonstrukcija i sl.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Prvu u literaturi i praksi srećemo kao "internu inovaciju" odnosno preduzetništvo, dok se druga pojava najčešće definiše kao "strateška transformacija, preporod ili obnova".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71214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Pod preduzetništvom treba podrazumevati proces od započinjanja potpuno nove poslovne aktivnosti, odnosno biznisa, do pokretanja neke poslovne aktivnosti unutar postojećih organizacionih struktura preduzeća.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Preduzetnici su pojedinci ili grupe pojedinaca, koji stvaraju nove organizacije ili rekonstruišu i transformišu stare, već postojeće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7138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1600200"/>
            <a:ext cx="7391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i="1" dirty="0" smtClean="0"/>
              <a:t>2.2. </a:t>
            </a:r>
            <a:r>
              <a:rPr lang="en-US" sz="4400" i="1" dirty="0"/>
              <a:t>PREDUZETNIČKO ODLUČIVANJE I </a:t>
            </a:r>
            <a:br>
              <a:rPr lang="en-US" sz="4400" i="1" dirty="0"/>
            </a:br>
            <a:r>
              <a:rPr lang="en-US" sz="4400" i="1" dirty="0"/>
              <a:t>MENADŽERSKO </a:t>
            </a:r>
            <a:r>
              <a:rPr lang="en-US" sz="4400" i="1" dirty="0" smtClean="0"/>
              <a:t>UPRAVLJANJE</a:t>
            </a:r>
            <a:endParaRPr lang="en-US" sz="440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292608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"Često se u teoriji i praksi srećemo sa dilemom razgraničenja funkcije preduzetnika i menadžera. Tu dilemu pojačava, posebno u novije vreme, pojava "preduzetničkog menadžmenta", "preduzetnika-menadžera" i slično.</a:t>
            </a:r>
            <a:endParaRPr lang="en-US" sz="2300" dirty="0"/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Ista osoba može biti preduzetnik i menadžer, što često onemogućava stvaranje jasne slike o njihovoj ulozi i značaju u okviru firme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0344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Jedna od osnovnih razlika između menadžera i preduzetnika jeste spremnost da prihvate poslovni rizik.</a:t>
            </a:r>
            <a:r>
              <a:rPr lang="en-US" sz="2300" dirty="0"/>
              <a:t>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pl-PL" sz="2300" dirty="0"/>
              <a:t>Maksimum funkcije cilja preduzetnika je maksimalan profit i maksimalno povećanje vrednosti preduzeća, dok su menadžeri najčešće upućeni na zadovoljavajuće plate, zadovoljavajući profit, zadovoljavajuću nadoknadu i slično kako bi interesi raznih interesnih grupa u preduzeću bili zadovoljeni</a:t>
            </a:r>
            <a:r>
              <a:rPr lang="pl-PL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96345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391400" cy="43891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000"/>
              </a:spcBef>
              <a:buNone/>
              <a:defRPr/>
            </a:pPr>
            <a:r>
              <a:rPr lang="pl-PL" sz="2300" dirty="0"/>
              <a:t>Zadatak preduzetnika je da na inovacijama koje realizuje gradi komparativne prednosti za preduzeće, kako bi ono moglo da se izbori sa sverastućom konkurencijom na tržištu.</a:t>
            </a:r>
            <a:r>
              <a:rPr lang="en-US" sz="2300" dirty="0"/>
              <a:t> </a:t>
            </a:r>
            <a:endParaRPr lang="en-US" sz="2300" dirty="0" smtClean="0"/>
          </a:p>
          <a:p>
            <a:pPr marL="0" indent="0" algn="just">
              <a:spcBef>
                <a:spcPts val="1000"/>
              </a:spcBef>
              <a:buNone/>
              <a:defRPr/>
            </a:pPr>
            <a:r>
              <a:rPr lang="pl-PL" sz="2300" dirty="0" smtClean="0"/>
              <a:t>U </a:t>
            </a:r>
            <a:r>
              <a:rPr lang="pl-PL" sz="2300" dirty="0"/>
              <a:t>sledećoj tabeli date su fundamentalne razlike između preduzetničkog i korporativnog upravljanja.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64662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" y="1219200"/>
            <a:ext cx="8503920" cy="51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4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Sanja\Desktop\152068753514047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7" y="2133600"/>
            <a:ext cx="1362553" cy="2733675"/>
          </a:xfrm>
          <a:prstGeom prst="rect">
            <a:avLst/>
          </a:prstGeom>
          <a:noFill/>
        </p:spPr>
      </p:pic>
      <p:graphicFrame>
        <p:nvGraphicFramePr>
          <p:cNvPr id="5" name="Group 3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7040519"/>
              </p:ext>
            </p:extLst>
          </p:nvPr>
        </p:nvGraphicFramePr>
        <p:xfrm>
          <a:off x="365125" y="1066800"/>
          <a:ext cx="8420100" cy="5345115"/>
        </p:xfrm>
        <a:graphic>
          <a:graphicData uri="http://schemas.openxmlformats.org/drawingml/2006/table">
            <a:tbl>
              <a:tblPr/>
              <a:tblGrid>
                <a:gridCol w="1328738"/>
                <a:gridCol w="3359150"/>
                <a:gridCol w="3732212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Preduzetnička iskustva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Korporativna iskustva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Pristup prema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odlučivanju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Donesi odluku i snosi posledice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Saslušaj mišljenje još nekih ljudi, sazovi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sastanak, formiraj radne timove ili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komitete i studiraj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Postupanje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sa krizom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Prvi ugasi vatru - vatrogaščev pristup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Pronađi ko je odgovoran 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 </a:t>
                      </a: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istraživački pristup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Ponašanje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donosioca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odluke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Pokušaj prvo da vidiš šta se desilo. </a:t>
                      </a: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Ako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je neophodno, izglancaj grube mrlje.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Pronađi savršene informacije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Orijentacija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na akcije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Uradi sada, pre nego što bude kasno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Šanse su kao autobusi, dođu i odu. </a:t>
                      </a: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Uvek ima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drugi autobus, uvek ima novih šansi.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Menadžerski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proces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Bazira se na rastu poslovnog ciklusa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(na primer inkubaciji, početku,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razvoju i rastu)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Bazira se na poslovnim funkcijama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(marketing, proizvodnja, finansije i sl.)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Pristup prema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kupcima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Održavanje bliskih odnosa sa kupcima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Ima nešto drugo da se vidi posle njih,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pošto ima važnijih stvari da se radi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Komunikacije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Usmeno, licem u lice. Odgovaraj na svaki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telefonski poziv lično ako je moguće,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pritom uzmi broj  i zovi kasnije.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Telefonski pozivi ulaze preko sekretarice.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Često, samo odabrani. Mnogi koji zovu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mole da im ostave poruku, na koju će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Calibri" pitchFamily="34" charset="0"/>
                        </a:rPr>
                        <a:t>biti ili neće biti odgovoreno.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8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334</TotalTime>
  <Words>1377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Constantia</vt:lpstr>
      <vt:lpstr>Times New Roman</vt:lpstr>
      <vt:lpstr>Wingdings 2</vt:lpstr>
      <vt:lpstr>Flow</vt:lpstr>
      <vt:lpstr>2.1. PREDUZETNIŠTVO</vt:lpstr>
      <vt:lpstr>PowerPoint Presentation</vt:lpstr>
      <vt:lpstr>PowerPoint Presentation</vt:lpstr>
      <vt:lpstr>PowerPoint Presentation</vt:lpstr>
      <vt:lpstr>2.2. PREDUZETNIČKO ODLUČIVANJE I  MENADŽERSKO UPRAVLJANJE</vt:lpstr>
      <vt:lpstr>PowerPoint Presentation</vt:lpstr>
      <vt:lpstr>PowerPoint Presentation</vt:lpstr>
      <vt:lpstr>PowerPoint Presentation</vt:lpstr>
      <vt:lpstr>PowerPoint Presentation</vt:lpstr>
      <vt:lpstr>2.3. OSNOVNE KARAKTERISTIKE PREDUZETNIŠTVA</vt:lpstr>
      <vt:lpstr>PowerPoint Presentation</vt:lpstr>
      <vt:lpstr>2.4. OSNOVNE KARAKTERISTIKE MENADŽMENTA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2.5. VRSTE PREDUZETNIŠTVA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 Markovic</dc:creator>
  <cp:keywords>Multimedijalne tehnologije</cp:keywords>
  <cp:lastModifiedBy>Filip Markovic</cp:lastModifiedBy>
  <cp:revision>35</cp:revision>
  <dcterms:created xsi:type="dcterms:W3CDTF">2018-03-10T13:46:02Z</dcterms:created>
  <dcterms:modified xsi:type="dcterms:W3CDTF">2018-04-06T17:29:04Z</dcterms:modified>
</cp:coreProperties>
</file>