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8" r:id="rId2"/>
    <p:sldId id="339" r:id="rId3"/>
    <p:sldId id="334" r:id="rId4"/>
    <p:sldId id="311" r:id="rId5"/>
    <p:sldId id="309" r:id="rId6"/>
    <p:sldId id="335" r:id="rId7"/>
    <p:sldId id="336" r:id="rId8"/>
    <p:sldId id="33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/>
              <a:t>3. КONCEPT PREDUZETNIŠTVA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FontTx/>
              <a:buChar char="-"/>
            </a:pPr>
            <a:r>
              <a:rPr lang="en-US" sz="2300" dirty="0" smtClean="0"/>
              <a:t> </a:t>
            </a:r>
            <a:r>
              <a:rPr lang="sr-Latn-RS" sz="2300" dirty="0" err="1" smtClean="0"/>
              <a:t>K</a:t>
            </a:r>
            <a:r>
              <a:rPr lang="en-US" sz="2300" dirty="0" err="1" smtClean="0"/>
              <a:t>oncept</a:t>
            </a:r>
            <a:r>
              <a:rPr lang="en-US" sz="2300" dirty="0" smtClean="0"/>
              <a:t> </a:t>
            </a:r>
            <a:r>
              <a:rPr lang="en-US" sz="2300" dirty="0" err="1" smtClean="0"/>
              <a:t>velike</a:t>
            </a:r>
            <a:r>
              <a:rPr lang="en-US" sz="2300" dirty="0" smtClean="0"/>
              <a:t> </a:t>
            </a:r>
            <a:r>
              <a:rPr lang="en-US" sz="2300" dirty="0" err="1" smtClean="0"/>
              <a:t>li</a:t>
            </a:r>
            <a:r>
              <a:rPr lang="sr-Latn-RS" sz="2300" dirty="0" smtClean="0"/>
              <a:t>čnosti,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FontTx/>
              <a:buChar char="-"/>
            </a:pPr>
            <a:r>
              <a:rPr lang="en-US" sz="2300" dirty="0" err="1" smtClean="0"/>
              <a:t>škola</a:t>
            </a:r>
            <a:r>
              <a:rPr lang="en-US" sz="2300" dirty="0" smtClean="0"/>
              <a:t> </a:t>
            </a:r>
            <a:r>
              <a:rPr lang="en-US" sz="2300" dirty="0"/>
              <a:t>"</a:t>
            </a:r>
            <a:r>
              <a:rPr lang="en-US" sz="2300" dirty="0" err="1"/>
              <a:t>psiholoških</a:t>
            </a:r>
            <a:r>
              <a:rPr lang="en-US" sz="2300" dirty="0"/>
              <a:t> </a:t>
            </a:r>
            <a:r>
              <a:rPr lang="en-US" sz="2300" dirty="0" err="1"/>
              <a:t>karakteristika</a:t>
            </a:r>
            <a:r>
              <a:rPr lang="en-US" sz="2300" dirty="0"/>
              <a:t>",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FontTx/>
              <a:buChar char="-"/>
            </a:pPr>
            <a:r>
              <a:rPr lang="en-US" sz="2300" dirty="0" err="1" smtClean="0"/>
              <a:t>preduzetništvo-sposobnost</a:t>
            </a:r>
            <a:r>
              <a:rPr lang="en-US" sz="2300" dirty="0" smtClean="0"/>
              <a:t> </a:t>
            </a:r>
            <a:r>
              <a:rPr lang="en-US" sz="2300" dirty="0" err="1"/>
              <a:t>uočavanja</a:t>
            </a:r>
            <a:r>
              <a:rPr lang="en-US" sz="2300" dirty="0"/>
              <a:t> </a:t>
            </a:r>
            <a:r>
              <a:rPr lang="en-US" sz="2300" dirty="0" err="1"/>
              <a:t>šansi</a:t>
            </a:r>
            <a:r>
              <a:rPr lang="en-US" sz="2300" dirty="0"/>
              <a:t>,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FontTx/>
              <a:buChar char="-"/>
            </a:pPr>
            <a:r>
              <a:rPr lang="en-US" sz="2300" dirty="0" smtClean="0"/>
              <a:t>"</a:t>
            </a:r>
            <a:r>
              <a:rPr lang="en-US" sz="2300" dirty="0" err="1"/>
              <a:t>liderska</a:t>
            </a:r>
            <a:r>
              <a:rPr lang="en-US" sz="2300" dirty="0"/>
              <a:t>" </a:t>
            </a:r>
            <a:r>
              <a:rPr lang="en-US" sz="2300" dirty="0" err="1"/>
              <a:t>škola</a:t>
            </a:r>
            <a:r>
              <a:rPr lang="en-US" sz="2300" dirty="0"/>
              <a:t> </a:t>
            </a:r>
            <a:r>
              <a:rPr lang="en-US" sz="2300" dirty="0" err="1"/>
              <a:t>preduzetništva</a:t>
            </a:r>
            <a:r>
              <a:rPr lang="en-US" sz="2300" dirty="0" smtClean="0"/>
              <a:t>,</a:t>
            </a:r>
          </a:p>
          <a:p>
            <a:pPr marL="0" indent="0">
              <a:spcBef>
                <a:spcPts val="1000"/>
              </a:spcBef>
              <a:buFontTx/>
              <a:buChar char="-"/>
            </a:pPr>
            <a:r>
              <a:rPr lang="en-US" sz="2300" dirty="0" smtClean="0"/>
              <a:t> </a:t>
            </a:r>
            <a:r>
              <a:rPr lang="en-US" sz="2300" dirty="0" err="1"/>
              <a:t>koncept</a:t>
            </a:r>
            <a:r>
              <a:rPr lang="en-US" sz="2300" dirty="0"/>
              <a:t> "</a:t>
            </a:r>
            <a:r>
              <a:rPr lang="en-US" sz="2300" dirty="0" err="1"/>
              <a:t>unutrašnjeg</a:t>
            </a:r>
            <a:r>
              <a:rPr lang="en-US" sz="2300" dirty="0"/>
              <a:t> </a:t>
            </a:r>
            <a:r>
              <a:rPr lang="en-US" sz="2300" dirty="0" err="1"/>
              <a:t>preduzetništva</a:t>
            </a:r>
            <a:r>
              <a:rPr lang="en-US" sz="2300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xmlns="" val="3987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/>
              <a:t>3.1. КONCEPT VELIKE LIČNOSTI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Кljučna</a:t>
            </a:r>
            <a:r>
              <a:rPr lang="en-US" sz="2300" dirty="0"/>
              <a:t> </a:t>
            </a:r>
            <a:r>
              <a:rPr lang="en-US" sz="2300" dirty="0" err="1"/>
              <a:t>pitanja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analizira</a:t>
            </a:r>
            <a:r>
              <a:rPr lang="en-US" sz="2300" dirty="0"/>
              <a:t> </a:t>
            </a:r>
            <a:r>
              <a:rPr lang="en-US" sz="2300" dirty="0" err="1"/>
              <a:t>teorija</a:t>
            </a:r>
            <a:r>
              <a:rPr lang="en-US" sz="2300" dirty="0"/>
              <a:t> "</a:t>
            </a:r>
            <a:r>
              <a:rPr lang="en-US" sz="2300" dirty="0" err="1"/>
              <a:t>velike</a:t>
            </a:r>
            <a:r>
              <a:rPr lang="en-US" sz="2300" dirty="0"/>
              <a:t> </a:t>
            </a:r>
            <a:r>
              <a:rPr lang="en-US" sz="2300" dirty="0" err="1"/>
              <a:t>ličnosti</a:t>
            </a:r>
            <a:r>
              <a:rPr lang="en-US" sz="2300" dirty="0"/>
              <a:t>" </a:t>
            </a:r>
            <a:r>
              <a:rPr lang="en-US" sz="2300" dirty="0" err="1"/>
              <a:t>su</a:t>
            </a:r>
            <a:r>
              <a:rPr lang="en-US" sz="2300" dirty="0"/>
              <a:t>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Da li se </a:t>
            </a:r>
            <a:r>
              <a:rPr lang="en-US" sz="2300" dirty="0" err="1"/>
              <a:t>preduzetnik</a:t>
            </a:r>
            <a:r>
              <a:rPr lang="en-US" sz="2300" dirty="0"/>
              <a:t> </a:t>
            </a:r>
            <a:r>
              <a:rPr lang="en-US" sz="2300" dirty="0" err="1"/>
              <a:t>rađa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školuje</a:t>
            </a:r>
            <a:r>
              <a:rPr lang="en-US" sz="2300" dirty="0"/>
              <a:t>?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Da li </a:t>
            </a:r>
            <a:r>
              <a:rPr lang="en-US" sz="2300" dirty="0" err="1"/>
              <a:t>neko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da </a:t>
            </a:r>
            <a:r>
              <a:rPr lang="en-US" sz="2300" dirty="0" err="1"/>
              <a:t>nauči</a:t>
            </a:r>
            <a:r>
              <a:rPr lang="en-US" sz="2300" dirty="0"/>
              <a:t> da </a:t>
            </a:r>
            <a:r>
              <a:rPr lang="en-US" sz="2300" dirty="0" err="1"/>
              <a:t>bude</a:t>
            </a:r>
            <a:r>
              <a:rPr lang="en-US" sz="2300" dirty="0"/>
              <a:t> </a:t>
            </a:r>
            <a:r>
              <a:rPr lang="en-US" sz="2300" dirty="0" err="1"/>
              <a:t>rukovodilac</a:t>
            </a:r>
            <a:r>
              <a:rPr lang="en-US" sz="2300" dirty="0"/>
              <a:t>, </a:t>
            </a:r>
            <a:r>
              <a:rPr lang="en-US" sz="2300" dirty="0" err="1"/>
              <a:t>lider</a:t>
            </a:r>
            <a:r>
              <a:rPr lang="en-US" sz="2300" dirty="0"/>
              <a:t>, </a:t>
            </a:r>
            <a:r>
              <a:rPr lang="en-US" sz="2300" dirty="0" err="1"/>
              <a:t>preduzetnik</a:t>
            </a:r>
            <a:r>
              <a:rPr lang="en-US" sz="2300" dirty="0"/>
              <a:t>,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čovek</a:t>
            </a:r>
            <a:r>
              <a:rPr lang="en-US" sz="2300" dirty="0"/>
              <a:t> </a:t>
            </a:r>
            <a:r>
              <a:rPr lang="en-US" sz="2300" dirty="0" err="1"/>
              <a:t>dolaskom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ovaj</a:t>
            </a:r>
            <a:r>
              <a:rPr lang="en-US" sz="2300" dirty="0"/>
              <a:t> </a:t>
            </a:r>
            <a:r>
              <a:rPr lang="en-US" sz="2300" dirty="0" err="1"/>
              <a:t>svet</a:t>
            </a:r>
            <a:r>
              <a:rPr lang="en-US" sz="2300" dirty="0"/>
              <a:t> </a:t>
            </a:r>
            <a:r>
              <a:rPr lang="en-US" sz="2300" dirty="0" err="1"/>
              <a:t>donosi</a:t>
            </a:r>
            <a:r>
              <a:rPr lang="en-US" sz="2300" dirty="0"/>
              <a:t> </a:t>
            </a:r>
            <a:r>
              <a:rPr lang="en-US" sz="2300" dirty="0" err="1"/>
              <a:t>urođene</a:t>
            </a:r>
            <a:r>
              <a:rPr lang="en-US" sz="2300" dirty="0"/>
              <a:t> </a:t>
            </a:r>
            <a:r>
              <a:rPr lang="en-US" sz="2300" dirty="0" err="1"/>
              <a:t>prirodne</a:t>
            </a:r>
            <a:r>
              <a:rPr lang="en-US" sz="2300" dirty="0"/>
              <a:t> </a:t>
            </a:r>
            <a:r>
              <a:rPr lang="en-US" sz="2300" dirty="0" err="1"/>
              <a:t>sklonosti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sposobnosti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preduzetničko</a:t>
            </a:r>
            <a:r>
              <a:rPr lang="en-US" sz="2300" dirty="0"/>
              <a:t> </a:t>
            </a:r>
            <a:r>
              <a:rPr lang="en-US" sz="2300" dirty="0" err="1"/>
              <a:t>ponašanje</a:t>
            </a:r>
            <a:r>
              <a:rPr lang="en-US" sz="2300" dirty="0"/>
              <a:t>?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Кo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zapravo</a:t>
            </a:r>
            <a:r>
              <a:rPr lang="en-US" sz="2300" dirty="0"/>
              <a:t> "</a:t>
            </a:r>
            <a:r>
              <a:rPr lang="en-US" sz="2300" dirty="0" err="1"/>
              <a:t>velike</a:t>
            </a:r>
            <a:r>
              <a:rPr lang="en-US" sz="2300" dirty="0"/>
              <a:t> </a:t>
            </a:r>
            <a:r>
              <a:rPr lang="en-US" sz="2300" dirty="0" err="1"/>
              <a:t>ličnosti</a:t>
            </a:r>
            <a:r>
              <a:rPr lang="en-US" sz="2300" dirty="0"/>
              <a:t>"? </a:t>
            </a:r>
          </a:p>
        </p:txBody>
      </p:sp>
    </p:spTree>
    <p:extLst>
      <p:ext uri="{BB962C8B-B14F-4D97-AF65-F5344CB8AC3E}">
        <p14:creationId xmlns:p14="http://schemas.microsoft.com/office/powerpoint/2010/main" xmlns="" val="10442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/>
              <a:t>Bez</a:t>
            </a:r>
            <a:r>
              <a:rPr lang="en-US" sz="2300" dirty="0"/>
              <a:t> </a:t>
            </a:r>
            <a:r>
              <a:rPr lang="en-US" sz="2300" dirty="0" err="1"/>
              <a:t>urođene</a:t>
            </a:r>
            <a:r>
              <a:rPr lang="en-US" sz="2300" dirty="0"/>
              <a:t> </a:t>
            </a:r>
            <a:r>
              <a:rPr lang="en-US" sz="2300" dirty="0" err="1"/>
              <a:t>intuicije</a:t>
            </a:r>
            <a:r>
              <a:rPr lang="en-US" sz="2300" dirty="0"/>
              <a:t>, "</a:t>
            </a:r>
            <a:r>
              <a:rPr lang="en-US" sz="2300" dirty="0" err="1"/>
              <a:t>velike</a:t>
            </a:r>
            <a:r>
              <a:rPr lang="en-US" sz="2300" dirty="0"/>
              <a:t> </a:t>
            </a:r>
            <a:r>
              <a:rPr lang="en-US" sz="2300" dirty="0" err="1"/>
              <a:t>ličnosti</a:t>
            </a:r>
            <a:r>
              <a:rPr lang="en-US" sz="2300" dirty="0"/>
              <a:t>" bi bile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ostali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. </a:t>
            </a:r>
            <a:r>
              <a:rPr lang="en-US" sz="2300" dirty="0" err="1"/>
              <a:t>Međutim</a:t>
            </a:r>
            <a:r>
              <a:rPr lang="en-US" sz="2300" dirty="0"/>
              <a:t>, </a:t>
            </a:r>
            <a:r>
              <a:rPr lang="en-US" sz="2300" dirty="0" err="1"/>
              <a:t>oni</a:t>
            </a:r>
            <a:r>
              <a:rPr lang="en-US" sz="2300" dirty="0"/>
              <a:t> </a:t>
            </a:r>
            <a:r>
              <a:rPr lang="en-US" sz="2300" dirty="0" err="1"/>
              <a:t>deluju</a:t>
            </a:r>
            <a:r>
              <a:rPr lang="en-US" sz="2300" dirty="0"/>
              <a:t> </a:t>
            </a:r>
            <a:r>
              <a:rPr lang="en-US" sz="2300" dirty="0" err="1"/>
              <a:t>instiktivno</a:t>
            </a:r>
            <a:r>
              <a:rPr lang="en-US" sz="2300" dirty="0"/>
              <a:t> </a:t>
            </a:r>
            <a:r>
              <a:rPr lang="en-US" sz="2300" dirty="0" err="1"/>
              <a:t>svojim</a:t>
            </a:r>
            <a:r>
              <a:rPr lang="en-US" sz="2300" dirty="0"/>
              <a:t> </a:t>
            </a:r>
            <a:r>
              <a:rPr lang="en-US" sz="2300" dirty="0" err="1"/>
              <a:t>osećanjem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trenutak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problem. U </a:t>
            </a:r>
            <a:r>
              <a:rPr lang="en-US" sz="2300" dirty="0" err="1"/>
              <a:t>ovom</a:t>
            </a:r>
            <a:r>
              <a:rPr lang="en-US" sz="2300" dirty="0"/>
              <a:t> </a:t>
            </a:r>
            <a:r>
              <a:rPr lang="en-US" sz="2300" dirty="0" err="1"/>
              <a:t>kontekstu</a:t>
            </a:r>
            <a:r>
              <a:rPr lang="en-US" sz="2300" dirty="0"/>
              <a:t>, </a:t>
            </a:r>
            <a:r>
              <a:rPr lang="en-US" sz="2300" dirty="0" err="1"/>
              <a:t>uspešan</a:t>
            </a:r>
            <a:r>
              <a:rPr lang="en-US" sz="2300" dirty="0"/>
              <a:t> </a:t>
            </a:r>
            <a:r>
              <a:rPr lang="en-US" sz="2300" dirty="0" err="1"/>
              <a:t>preduzetnik</a:t>
            </a:r>
            <a:r>
              <a:rPr lang="en-US" sz="2300" dirty="0"/>
              <a:t> se </a:t>
            </a:r>
            <a:r>
              <a:rPr lang="en-US" sz="2300" dirty="0" err="1"/>
              <a:t>obično</a:t>
            </a:r>
            <a:r>
              <a:rPr lang="en-US" sz="2300" dirty="0"/>
              <a:t> </a:t>
            </a:r>
            <a:r>
              <a:rPr lang="en-US" sz="2300" dirty="0" err="1"/>
              <a:t>opisuje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osoba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ima</a:t>
            </a:r>
            <a:r>
              <a:rPr lang="en-US" sz="2300" dirty="0"/>
              <a:t> </a:t>
            </a:r>
            <a:r>
              <a:rPr lang="en-US" sz="2300" dirty="0" err="1"/>
              <a:t>izuzetnu</a:t>
            </a:r>
            <a:r>
              <a:rPr lang="en-US" sz="2300" dirty="0"/>
              <a:t> </a:t>
            </a:r>
            <a:r>
              <a:rPr lang="en-US" sz="2300" dirty="0" err="1"/>
              <a:t>samostalnost</a:t>
            </a:r>
            <a:r>
              <a:rPr lang="en-US" sz="2300" dirty="0"/>
              <a:t> u </a:t>
            </a:r>
            <a:r>
              <a:rPr lang="en-US" sz="2300" dirty="0" err="1"/>
              <a:t>radu</a:t>
            </a:r>
            <a:r>
              <a:rPr lang="en-US" sz="2300" dirty="0"/>
              <a:t>,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visokim</a:t>
            </a:r>
            <a:r>
              <a:rPr lang="en-US" sz="2300" dirty="0"/>
              <a:t> </a:t>
            </a:r>
            <a:r>
              <a:rPr lang="en-US" sz="2300" dirty="0" err="1"/>
              <a:t>stepenom</a:t>
            </a:r>
            <a:r>
              <a:rPr lang="en-US" sz="2300" dirty="0"/>
              <a:t> </a:t>
            </a:r>
            <a:r>
              <a:rPr lang="en-US" sz="2300" dirty="0" err="1"/>
              <a:t>istrajnosti</a:t>
            </a:r>
            <a:r>
              <a:rPr lang="en-US" sz="2300" dirty="0"/>
              <a:t>, </a:t>
            </a:r>
            <a:r>
              <a:rPr lang="en-US" sz="2300" dirty="0" err="1"/>
              <a:t>snage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samopouzdanja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verovanja</a:t>
            </a:r>
            <a:r>
              <a:rPr lang="en-US" sz="2300" dirty="0"/>
              <a:t> u </a:t>
            </a:r>
            <a:r>
              <a:rPr lang="en-US" sz="2300" dirty="0" err="1"/>
              <a:t>sopstvene</a:t>
            </a:r>
            <a:r>
              <a:rPr lang="en-US" sz="2300" dirty="0"/>
              <a:t> </a:t>
            </a:r>
            <a:r>
              <a:rPr lang="en-US" sz="2300" dirty="0" err="1"/>
              <a:t>kvalitete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936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/>
              <a:t>3.2. </a:t>
            </a:r>
            <a:r>
              <a:rPr lang="en-US" sz="4400" dirty="0"/>
              <a:t>ŠKOLA "PSIHOLOŠKIH KARAKTERISTIKA"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Potencira</a:t>
            </a:r>
            <a:r>
              <a:rPr lang="en-US" sz="2300" dirty="0" smtClean="0"/>
              <a:t> </a:t>
            </a:r>
            <a:r>
              <a:rPr lang="en-US" sz="2300" dirty="0" err="1"/>
              <a:t>psihološke</a:t>
            </a:r>
            <a:r>
              <a:rPr lang="en-US" sz="2300" dirty="0"/>
              <a:t> </a:t>
            </a:r>
            <a:r>
              <a:rPr lang="en-US" sz="2300" dirty="0" err="1"/>
              <a:t>karakteristike</a:t>
            </a:r>
            <a:r>
              <a:rPr lang="en-US" sz="2300" dirty="0"/>
              <a:t> </a:t>
            </a:r>
            <a:r>
              <a:rPr lang="en-US" sz="2300" dirty="0" err="1"/>
              <a:t>pojedinca</a:t>
            </a:r>
            <a:r>
              <a:rPr lang="en-US" sz="2300" dirty="0"/>
              <a:t>, </a:t>
            </a:r>
            <a:r>
              <a:rPr lang="en-US" sz="2300" dirty="0" err="1"/>
              <a:t>ističući</a:t>
            </a:r>
            <a:r>
              <a:rPr lang="en-US" sz="2300" dirty="0"/>
              <a:t> da </a:t>
            </a:r>
            <a:r>
              <a:rPr lang="en-US" sz="2300" dirty="0" err="1"/>
              <a:t>preduzetnici</a:t>
            </a:r>
            <a:r>
              <a:rPr lang="en-US" sz="2300" dirty="0"/>
              <a:t> </a:t>
            </a:r>
            <a:r>
              <a:rPr lang="en-US" sz="2300" dirty="0" err="1"/>
              <a:t>imaju</a:t>
            </a:r>
            <a:r>
              <a:rPr lang="en-US" sz="2300" dirty="0"/>
              <a:t> </a:t>
            </a:r>
            <a:r>
              <a:rPr lang="en-US" sz="2300" dirty="0" err="1"/>
              <a:t>jedinstven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vrednosti</a:t>
            </a:r>
            <a:r>
              <a:rPr lang="en-US" sz="2300" dirty="0"/>
              <a:t>, </a:t>
            </a:r>
            <a:r>
              <a:rPr lang="en-US" sz="2300" dirty="0" err="1"/>
              <a:t>pogled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stavove</a:t>
            </a:r>
            <a:r>
              <a:rPr lang="en-US" sz="2300" dirty="0"/>
              <a:t> </a:t>
            </a:r>
            <a:r>
              <a:rPr lang="en-US" sz="2300" dirty="0" err="1"/>
              <a:t>po</a:t>
            </a:r>
            <a:r>
              <a:rPr lang="en-US" sz="2300" dirty="0"/>
              <a:t> </a:t>
            </a:r>
            <a:r>
              <a:rPr lang="en-US" sz="2300" dirty="0" err="1"/>
              <a:t>pitanju</a:t>
            </a:r>
            <a:r>
              <a:rPr lang="en-US" sz="2300" dirty="0"/>
              <a:t> </a:t>
            </a:r>
            <a:r>
              <a:rPr lang="en-US" sz="2300" dirty="0" err="1"/>
              <a:t>rada</a:t>
            </a:r>
            <a:r>
              <a:rPr lang="en-US" sz="2300" dirty="0"/>
              <a:t>, </a:t>
            </a:r>
            <a:r>
              <a:rPr lang="en-US" sz="2300" dirty="0" err="1"/>
              <a:t>poslovanja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života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Poželjno</a:t>
            </a:r>
            <a:r>
              <a:rPr lang="en-US" sz="2300" dirty="0" smtClean="0"/>
              <a:t> </a:t>
            </a:r>
            <a:r>
              <a:rPr lang="en-US" sz="2300" dirty="0"/>
              <a:t>je da </a:t>
            </a:r>
            <a:r>
              <a:rPr lang="en-US" sz="2300" dirty="0" err="1"/>
              <a:t>preduzetnik</a:t>
            </a:r>
            <a:r>
              <a:rPr lang="en-US" sz="2300" dirty="0"/>
              <a:t> </a:t>
            </a:r>
            <a:r>
              <a:rPr lang="en-US" sz="2300" dirty="0" err="1"/>
              <a:t>poseduje</a:t>
            </a:r>
            <a:r>
              <a:rPr lang="en-US" sz="2300" dirty="0"/>
              <a:t> </a:t>
            </a:r>
            <a:r>
              <a:rPr lang="en-US" sz="2300" dirty="0" err="1"/>
              <a:t>takav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vrednosti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je </a:t>
            </a:r>
            <a:r>
              <a:rPr lang="en-US" sz="2300" dirty="0" err="1"/>
              <a:t>baziran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poštenju</a:t>
            </a:r>
            <a:r>
              <a:rPr lang="en-US" sz="2300" dirty="0"/>
              <a:t>, </a:t>
            </a:r>
            <a:r>
              <a:rPr lang="en-US" sz="2300" dirty="0" err="1"/>
              <a:t>osećanju</a:t>
            </a:r>
            <a:r>
              <a:rPr lang="en-US" sz="2300" dirty="0"/>
              <a:t> </a:t>
            </a:r>
            <a:r>
              <a:rPr lang="en-US" sz="2300" dirty="0" err="1"/>
              <a:t>odgovornosti</a:t>
            </a:r>
            <a:r>
              <a:rPr lang="en-US" sz="2300" dirty="0"/>
              <a:t>, </a:t>
            </a:r>
            <a:r>
              <a:rPr lang="en-US" sz="2300" dirty="0" err="1"/>
              <a:t>poštovanja</a:t>
            </a:r>
            <a:r>
              <a:rPr lang="en-US" sz="2300" dirty="0"/>
              <a:t> </a:t>
            </a:r>
            <a:r>
              <a:rPr lang="en-US" sz="2300" dirty="0" err="1"/>
              <a:t>drugih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, </a:t>
            </a:r>
            <a:r>
              <a:rPr lang="en-US" sz="2300" dirty="0" err="1"/>
              <a:t>moralnom</a:t>
            </a:r>
            <a:r>
              <a:rPr lang="en-US" sz="2300" dirty="0"/>
              <a:t> </a:t>
            </a:r>
            <a:r>
              <a:rPr lang="en-US" sz="2300" dirty="0" err="1"/>
              <a:t>poštenju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P</a:t>
            </a:r>
            <a:r>
              <a:rPr lang="en-US" sz="2300" dirty="0" err="1" smtClean="0"/>
              <a:t>ostavlja</a:t>
            </a:r>
            <a:r>
              <a:rPr lang="en-US" sz="2300" dirty="0" smtClean="0"/>
              <a:t> </a:t>
            </a:r>
            <a:r>
              <a:rPr lang="en-US" sz="2300" dirty="0"/>
              <a:t>se </a:t>
            </a:r>
            <a:r>
              <a:rPr lang="en-US" sz="2300" dirty="0" err="1"/>
              <a:t>pitanje</a:t>
            </a:r>
            <a:r>
              <a:rPr lang="en-US" sz="2300" dirty="0"/>
              <a:t> da li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ove</a:t>
            </a:r>
            <a:r>
              <a:rPr lang="en-US" sz="2300" dirty="0"/>
              <a:t> </a:t>
            </a:r>
            <a:r>
              <a:rPr lang="en-US" sz="2300" dirty="0" err="1"/>
              <a:t>vrednosti</a:t>
            </a:r>
            <a:r>
              <a:rPr lang="en-US" sz="2300" dirty="0"/>
              <a:t> </a:t>
            </a:r>
            <a:r>
              <a:rPr lang="en-US" sz="2300" dirty="0" err="1"/>
              <a:t>neophodne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poslovanja</a:t>
            </a:r>
            <a:r>
              <a:rPr lang="en-US" sz="2300" dirty="0"/>
              <a:t>, </a:t>
            </a:r>
            <a:r>
              <a:rPr lang="en-US" sz="2300" dirty="0" err="1"/>
              <a:t>jer</a:t>
            </a:r>
            <a:r>
              <a:rPr lang="en-US" sz="2300" dirty="0"/>
              <a:t> je </a:t>
            </a:r>
            <a:r>
              <a:rPr lang="en-US" sz="2300" dirty="0" err="1"/>
              <a:t>puno</a:t>
            </a:r>
            <a:r>
              <a:rPr lang="en-US" sz="2300" dirty="0"/>
              <a:t> </a:t>
            </a:r>
            <a:r>
              <a:rPr lang="en-US" sz="2300" dirty="0" err="1"/>
              <a:t>primera</a:t>
            </a:r>
            <a:r>
              <a:rPr lang="en-US" sz="2300" dirty="0"/>
              <a:t>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stvarnog</a:t>
            </a:r>
            <a:r>
              <a:rPr lang="en-US" sz="2300" dirty="0"/>
              <a:t> </a:t>
            </a:r>
            <a:r>
              <a:rPr lang="en-US" sz="2300" dirty="0" err="1"/>
              <a:t>života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prakse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upravo</a:t>
            </a:r>
            <a:r>
              <a:rPr lang="en-US" sz="2300" dirty="0"/>
              <a:t> </a:t>
            </a:r>
            <a:r>
              <a:rPr lang="en-US" sz="2300" dirty="0" err="1"/>
              <a:t>demnatuju</a:t>
            </a:r>
            <a:r>
              <a:rPr lang="en-US" sz="2300" dirty="0"/>
              <a:t> </a:t>
            </a:r>
            <a:r>
              <a:rPr lang="en-US" sz="2300" dirty="0" err="1"/>
              <a:t>ovakve</a:t>
            </a:r>
            <a:r>
              <a:rPr lang="en-US" sz="2300" dirty="0"/>
              <a:t> </a:t>
            </a:r>
            <a:r>
              <a:rPr lang="en-US" sz="2300" dirty="0" err="1"/>
              <a:t>stavove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746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Ova </a:t>
            </a:r>
            <a:r>
              <a:rPr lang="en-US" sz="2300" dirty="0" err="1"/>
              <a:t>škola</a:t>
            </a:r>
            <a:r>
              <a:rPr lang="en-US" sz="2300" dirty="0"/>
              <a:t> </a:t>
            </a:r>
            <a:r>
              <a:rPr lang="en-US" sz="2300" dirty="0" err="1"/>
              <a:t>generalno</a:t>
            </a:r>
            <a:r>
              <a:rPr lang="en-US" sz="2300" dirty="0"/>
              <a:t> </a:t>
            </a:r>
            <a:r>
              <a:rPr lang="en-US" sz="2300" dirty="0" err="1"/>
              <a:t>stoji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stanovištu</a:t>
            </a:r>
            <a:r>
              <a:rPr lang="en-US" sz="2300" dirty="0"/>
              <a:t> da je </a:t>
            </a:r>
            <a:r>
              <a:rPr lang="en-US" sz="2300" dirty="0" err="1"/>
              <a:t>nemoguće</a:t>
            </a:r>
            <a:r>
              <a:rPr lang="en-US" sz="2300" dirty="0"/>
              <a:t> </a:t>
            </a:r>
            <a:r>
              <a:rPr lang="en-US" sz="2300" dirty="0" err="1"/>
              <a:t>preduzetnike</a:t>
            </a:r>
            <a:r>
              <a:rPr lang="en-US" sz="2300" dirty="0"/>
              <a:t> </a:t>
            </a:r>
            <a:r>
              <a:rPr lang="en-US" sz="2300" dirty="0" err="1"/>
              <a:t>trenirati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obrazovati</a:t>
            </a:r>
            <a:r>
              <a:rPr lang="en-US" sz="2300" dirty="0"/>
              <a:t> u </a:t>
            </a:r>
            <a:r>
              <a:rPr lang="en-US" sz="2300" dirty="0" err="1"/>
              <a:t>učionici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Najveći</a:t>
            </a:r>
            <a:r>
              <a:rPr lang="en-US" sz="2300" dirty="0"/>
              <a:t> </a:t>
            </a:r>
            <a:r>
              <a:rPr lang="en-US" sz="2300" dirty="0" err="1"/>
              <a:t>broj</a:t>
            </a:r>
            <a:r>
              <a:rPr lang="en-US" sz="2300" dirty="0"/>
              <a:t> </a:t>
            </a:r>
            <a:r>
              <a:rPr lang="en-US" sz="2300" dirty="0" err="1"/>
              <a:t>kvaliteta</a:t>
            </a:r>
            <a:r>
              <a:rPr lang="en-US" sz="2300" dirty="0"/>
              <a:t> </a:t>
            </a:r>
            <a:r>
              <a:rPr lang="en-US" sz="2300" dirty="0" err="1"/>
              <a:t>profila</a:t>
            </a:r>
            <a:r>
              <a:rPr lang="en-US" sz="2300" dirty="0"/>
              <a:t> </a:t>
            </a:r>
            <a:r>
              <a:rPr lang="en-US" sz="2300" dirty="0" err="1"/>
              <a:t>uspešnog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</a:t>
            </a:r>
            <a:r>
              <a:rPr lang="en-US" sz="2300" dirty="0" err="1"/>
              <a:t>odnose</a:t>
            </a:r>
            <a:r>
              <a:rPr lang="en-US" sz="2300" dirty="0"/>
              <a:t> se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samu</a:t>
            </a:r>
            <a:r>
              <a:rPr lang="en-US" sz="2300" dirty="0"/>
              <a:t> </a:t>
            </a:r>
            <a:r>
              <a:rPr lang="en-US" sz="2300" dirty="0" err="1"/>
              <a:t>ličnost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stil</a:t>
            </a:r>
            <a:r>
              <a:rPr lang="en-US" sz="2300" dirty="0"/>
              <a:t> </a:t>
            </a:r>
            <a:r>
              <a:rPr lang="en-US" sz="2300" dirty="0" err="1"/>
              <a:t>ponašanja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se </a:t>
            </a:r>
            <a:r>
              <a:rPr lang="en-US" sz="2300" dirty="0" err="1"/>
              <a:t>razvija</a:t>
            </a:r>
            <a:r>
              <a:rPr lang="en-US" sz="2300" dirty="0"/>
              <a:t>, pre </a:t>
            </a:r>
            <a:r>
              <a:rPr lang="en-US" sz="2300" dirty="0" err="1"/>
              <a:t>svega</a:t>
            </a:r>
            <a:r>
              <a:rPr lang="en-US" sz="2300" dirty="0"/>
              <a:t>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odnose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roditeljima</a:t>
            </a:r>
            <a:r>
              <a:rPr lang="en-US" sz="2300" dirty="0"/>
              <a:t>, </a:t>
            </a:r>
            <a:r>
              <a:rPr lang="en-US" sz="2300" dirty="0" err="1"/>
              <a:t>porodicom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nastavnicima</a:t>
            </a:r>
            <a:r>
              <a:rPr lang="en-US" sz="2300" dirty="0"/>
              <a:t> u </a:t>
            </a:r>
            <a:r>
              <a:rPr lang="en-US" sz="2300" dirty="0" err="1"/>
              <a:t>mladosti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Vrednosti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ideali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se </a:t>
            </a:r>
            <a:r>
              <a:rPr lang="en-US" sz="2300" dirty="0" err="1"/>
              <a:t>steknu</a:t>
            </a:r>
            <a:r>
              <a:rPr lang="en-US" sz="2300" dirty="0"/>
              <a:t> u </a:t>
            </a:r>
            <a:r>
              <a:rPr lang="en-US" sz="2300" dirty="0" err="1"/>
              <a:t>porodici</a:t>
            </a:r>
            <a:r>
              <a:rPr lang="en-US" sz="2300" dirty="0"/>
              <a:t>, </a:t>
            </a:r>
            <a:r>
              <a:rPr lang="en-US" sz="2300" dirty="0" err="1"/>
              <a:t>školi</a:t>
            </a:r>
            <a:r>
              <a:rPr lang="en-US" sz="2300" dirty="0"/>
              <a:t>, </a:t>
            </a:r>
            <a:r>
              <a:rPr lang="en-US" sz="2300" dirty="0" err="1"/>
              <a:t>crkvi</a:t>
            </a:r>
            <a:r>
              <a:rPr lang="en-US" sz="2300" dirty="0"/>
              <a:t>, </a:t>
            </a:r>
            <a:r>
              <a:rPr lang="en-US" sz="2300" dirty="0" err="1"/>
              <a:t>ostaju</a:t>
            </a:r>
            <a:r>
              <a:rPr lang="en-US" sz="2300" dirty="0"/>
              <a:t> u </a:t>
            </a:r>
            <a:r>
              <a:rPr lang="en-US" sz="2300" dirty="0" err="1"/>
              <a:t>nečijoj</a:t>
            </a:r>
            <a:r>
              <a:rPr lang="en-US" sz="2300" dirty="0"/>
              <a:t> </a:t>
            </a:r>
            <a:r>
              <a:rPr lang="en-US" sz="2300" dirty="0" err="1"/>
              <a:t>ličnosti</a:t>
            </a:r>
            <a:r>
              <a:rPr lang="en-US" sz="2300" dirty="0"/>
              <a:t> </a:t>
            </a:r>
            <a:r>
              <a:rPr lang="en-US" sz="2300" dirty="0" err="1"/>
              <a:t>tokom</a:t>
            </a:r>
            <a:r>
              <a:rPr lang="en-US" sz="2300" dirty="0"/>
              <a:t> </a:t>
            </a:r>
            <a:r>
              <a:rPr lang="en-US" sz="2300" dirty="0" err="1"/>
              <a:t>celog</a:t>
            </a:r>
            <a:r>
              <a:rPr lang="en-US" sz="2300" dirty="0"/>
              <a:t> </a:t>
            </a:r>
            <a:r>
              <a:rPr lang="en-US" sz="2300" dirty="0" err="1"/>
              <a:t>života</a:t>
            </a:r>
            <a:r>
              <a:rPr lang="en-US" sz="2300" dirty="0"/>
              <a:t>. </a:t>
            </a:r>
            <a:r>
              <a:rPr lang="en-US" sz="2300" dirty="0" err="1"/>
              <a:t>Značajna</a:t>
            </a:r>
            <a:r>
              <a:rPr lang="en-US" sz="2300" dirty="0"/>
              <a:t> </a:t>
            </a:r>
            <a:r>
              <a:rPr lang="en-US" sz="2300" dirty="0" err="1"/>
              <a:t>grupa</a:t>
            </a:r>
            <a:r>
              <a:rPr lang="en-US" sz="2300" dirty="0"/>
              <a:t> </a:t>
            </a:r>
            <a:r>
              <a:rPr lang="en-US" sz="2300" dirty="0" err="1"/>
              <a:t>savremenih</a:t>
            </a:r>
            <a:r>
              <a:rPr lang="en-US" sz="2300" dirty="0"/>
              <a:t> </a:t>
            </a:r>
            <a:r>
              <a:rPr lang="en-US" sz="2300" dirty="0" err="1"/>
              <a:t>istraživanja</a:t>
            </a:r>
            <a:r>
              <a:rPr lang="en-US" sz="2300" dirty="0"/>
              <a:t> u </a:t>
            </a:r>
            <a:r>
              <a:rPr lang="en-US" sz="2300" dirty="0" err="1"/>
              <a:t>oblasti</a:t>
            </a:r>
            <a:r>
              <a:rPr lang="en-US" sz="2300" dirty="0"/>
              <a:t> </a:t>
            </a:r>
            <a:r>
              <a:rPr lang="en-US" sz="2300" dirty="0" err="1"/>
              <a:t>preduzetništva</a:t>
            </a:r>
            <a:r>
              <a:rPr lang="en-US" sz="2300" dirty="0"/>
              <a:t>, </a:t>
            </a:r>
            <a:r>
              <a:rPr lang="en-US" sz="2300" dirty="0" err="1"/>
              <a:t>ističe</a:t>
            </a:r>
            <a:r>
              <a:rPr lang="en-US" sz="2300" dirty="0"/>
              <a:t> </a:t>
            </a:r>
            <a:r>
              <a:rPr lang="en-US" sz="2300" dirty="0" err="1"/>
              <a:t>sposobnost</a:t>
            </a:r>
            <a:r>
              <a:rPr lang="en-US" sz="2300" dirty="0"/>
              <a:t> </a:t>
            </a:r>
            <a:r>
              <a:rPr lang="en-US" sz="2300" dirty="0" err="1"/>
              <a:t>uočavanja</a:t>
            </a:r>
            <a:r>
              <a:rPr lang="en-US" sz="2300" dirty="0"/>
              <a:t> </a:t>
            </a:r>
            <a:r>
              <a:rPr lang="en-US" sz="2300" dirty="0" err="1"/>
              <a:t>potencijalne</a:t>
            </a:r>
            <a:r>
              <a:rPr lang="en-US" sz="2300" dirty="0"/>
              <a:t> </a:t>
            </a:r>
            <a:r>
              <a:rPr lang="en-US" sz="2300" dirty="0" err="1"/>
              <a:t>šanse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preduzetnički</a:t>
            </a:r>
            <a:r>
              <a:rPr lang="en-US" sz="2300" dirty="0"/>
              <a:t> </a:t>
            </a:r>
            <a:r>
              <a:rPr lang="en-US" sz="2300" dirty="0" err="1"/>
              <a:t>kvalitet</a:t>
            </a:r>
            <a:r>
              <a:rPr lang="en-US" sz="2300" dirty="0"/>
              <a:t> </a:t>
            </a:r>
            <a:r>
              <a:rPr lang="en-US" sz="2300" dirty="0" err="1"/>
              <a:t>broj</a:t>
            </a:r>
            <a:r>
              <a:rPr lang="en-US" sz="2300" dirty="0"/>
              <a:t> </a:t>
            </a:r>
            <a:r>
              <a:rPr lang="en-US" sz="2300" dirty="0" err="1"/>
              <a:t>jedan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62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3.3. "MENADŽMENT" ŠKOLA PREDUZETNIŠTVA 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Ova </a:t>
            </a:r>
            <a:r>
              <a:rPr lang="en-US" sz="2300" dirty="0" err="1"/>
              <a:t>škola</a:t>
            </a:r>
            <a:r>
              <a:rPr lang="en-US" sz="2300" dirty="0"/>
              <a:t> </a:t>
            </a:r>
            <a:r>
              <a:rPr lang="en-US" sz="2300" dirty="0" err="1"/>
              <a:t>osnove</a:t>
            </a:r>
            <a:r>
              <a:rPr lang="en-US" sz="2300" dirty="0"/>
              <a:t> </a:t>
            </a:r>
            <a:r>
              <a:rPr lang="en-US" sz="2300" dirty="0" err="1"/>
              <a:t>preduzetništva</a:t>
            </a:r>
            <a:r>
              <a:rPr lang="en-US" sz="2300" dirty="0"/>
              <a:t> </a:t>
            </a:r>
            <a:r>
              <a:rPr lang="en-US" sz="2300" dirty="0" err="1"/>
              <a:t>nalazi</a:t>
            </a:r>
            <a:r>
              <a:rPr lang="en-US" sz="2300" dirty="0"/>
              <a:t> u </a:t>
            </a:r>
            <a:r>
              <a:rPr lang="en-US" sz="2300" dirty="0" err="1"/>
              <a:t>teoriji</a:t>
            </a:r>
            <a:r>
              <a:rPr lang="en-US" sz="2300" dirty="0"/>
              <a:t> </a:t>
            </a:r>
            <a:r>
              <a:rPr lang="en-US" sz="2300" dirty="0" err="1"/>
              <a:t>menadžmenta</a:t>
            </a:r>
            <a:r>
              <a:rPr lang="en-US" sz="2300" dirty="0"/>
              <a:t>, </a:t>
            </a:r>
            <a:r>
              <a:rPr lang="en-US" sz="2300" dirty="0" err="1"/>
              <a:t>ističući</a:t>
            </a:r>
            <a:r>
              <a:rPr lang="en-US" sz="2300" dirty="0"/>
              <a:t> da </a:t>
            </a:r>
            <a:r>
              <a:rPr lang="en-US" sz="2300" dirty="0" err="1"/>
              <a:t>određene</a:t>
            </a:r>
            <a:r>
              <a:rPr lang="en-US" sz="2300" dirty="0"/>
              <a:t> </a:t>
            </a:r>
            <a:r>
              <a:rPr lang="en-US" sz="2300" dirty="0" err="1"/>
              <a:t>definicije</a:t>
            </a:r>
            <a:r>
              <a:rPr lang="en-US" sz="2300" dirty="0"/>
              <a:t>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oblasti</a:t>
            </a:r>
            <a:r>
              <a:rPr lang="en-US" sz="2300" dirty="0"/>
              <a:t> </a:t>
            </a:r>
            <a:r>
              <a:rPr lang="en-US" sz="2300" dirty="0" err="1"/>
              <a:t>menadžmenta</a:t>
            </a:r>
            <a:r>
              <a:rPr lang="en-US" sz="2300" dirty="0"/>
              <a:t> </a:t>
            </a:r>
            <a:r>
              <a:rPr lang="en-US" sz="2300" dirty="0" err="1"/>
              <a:t>imaju</a:t>
            </a:r>
            <a:r>
              <a:rPr lang="en-US" sz="2300" dirty="0"/>
              <a:t> </a:t>
            </a:r>
            <a:r>
              <a:rPr lang="en-US" sz="2300" dirty="0" err="1"/>
              <a:t>podjednaku</a:t>
            </a:r>
            <a:r>
              <a:rPr lang="en-US" sz="2300" dirty="0"/>
              <a:t> </a:t>
            </a:r>
            <a:r>
              <a:rPr lang="en-US" sz="2300" dirty="0" err="1"/>
              <a:t>validnost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u </a:t>
            </a:r>
            <a:r>
              <a:rPr lang="en-US" sz="2300" dirty="0" err="1"/>
              <a:t>oblasti</a:t>
            </a:r>
            <a:r>
              <a:rPr lang="en-US" sz="2300" dirty="0"/>
              <a:t> </a:t>
            </a:r>
            <a:r>
              <a:rPr lang="en-US" sz="2300" dirty="0" err="1"/>
              <a:t>preduzetništva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5207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3.4. "LIDERSKA" ŠKOLA PREDUZETNIŠTVA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 smtClean="0"/>
              <a:t>Bazira</a:t>
            </a:r>
            <a:r>
              <a:rPr lang="en-US" sz="2300" dirty="0" smtClean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činjenici</a:t>
            </a:r>
            <a:r>
              <a:rPr lang="en-US" sz="2300" dirty="0"/>
              <a:t> da </a:t>
            </a:r>
            <a:r>
              <a:rPr lang="en-US" sz="2300" dirty="0" err="1"/>
              <a:t>preduzetnici</a:t>
            </a:r>
            <a:r>
              <a:rPr lang="en-US" sz="2300" dirty="0"/>
              <a:t> </a:t>
            </a:r>
            <a:r>
              <a:rPr lang="en-US" sz="2300" dirty="0" err="1"/>
              <a:t>moraju</a:t>
            </a:r>
            <a:r>
              <a:rPr lang="en-US" sz="2300" dirty="0"/>
              <a:t> da </a:t>
            </a:r>
            <a:r>
              <a:rPr lang="en-US" sz="2300" dirty="0" err="1"/>
              <a:t>poseduju</a:t>
            </a:r>
            <a:r>
              <a:rPr lang="en-US" sz="2300" dirty="0"/>
              <a:t> </a:t>
            </a:r>
            <a:r>
              <a:rPr lang="en-US" sz="2300" dirty="0" err="1"/>
              <a:t>određeno</a:t>
            </a:r>
            <a:r>
              <a:rPr lang="en-US" sz="2300" dirty="0"/>
              <a:t> </a:t>
            </a:r>
            <a:r>
              <a:rPr lang="en-US" sz="2300" dirty="0" err="1"/>
              <a:t>umeće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veštine</a:t>
            </a:r>
            <a:r>
              <a:rPr lang="en-US" sz="2300" dirty="0"/>
              <a:t> u </a:t>
            </a:r>
            <a:r>
              <a:rPr lang="en-US" sz="2300" dirty="0" err="1"/>
              <a:t>komuniciranju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okruženjem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Preduzetnik</a:t>
            </a:r>
            <a:r>
              <a:rPr lang="en-US" sz="2300" dirty="0"/>
              <a:t> je </a:t>
            </a:r>
            <a:r>
              <a:rPr lang="en-US" sz="2300" dirty="0" err="1"/>
              <a:t>efikasni</a:t>
            </a:r>
            <a:r>
              <a:rPr lang="en-US" sz="2300" dirty="0"/>
              <a:t> </a:t>
            </a:r>
            <a:r>
              <a:rPr lang="en-US" sz="2300" dirty="0" err="1"/>
              <a:t>lider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igra</a:t>
            </a:r>
            <a:r>
              <a:rPr lang="en-US" sz="2300" dirty="0"/>
              <a:t> </a:t>
            </a:r>
            <a:r>
              <a:rPr lang="en-US" sz="2300" dirty="0" err="1"/>
              <a:t>glavnu</a:t>
            </a:r>
            <a:r>
              <a:rPr lang="en-US" sz="2300" dirty="0"/>
              <a:t> </a:t>
            </a:r>
            <a:r>
              <a:rPr lang="en-US" sz="2300" dirty="0" err="1"/>
              <a:t>ulogu</a:t>
            </a:r>
            <a:r>
              <a:rPr lang="en-US" sz="2300" dirty="0"/>
              <a:t> u </a:t>
            </a:r>
            <a:r>
              <a:rPr lang="en-US" sz="2300" dirty="0" err="1"/>
              <a:t>motivisanju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usmeravanju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1450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3.5. ŠKOLA "UNUTRAŠNJEG PREDUZETNIŠTVA"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Je </a:t>
            </a:r>
            <a:r>
              <a:rPr lang="en-US" sz="2300" dirty="0" err="1"/>
              <a:t>bazirana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ideji</a:t>
            </a:r>
            <a:r>
              <a:rPr lang="en-US" sz="2300" dirty="0"/>
              <a:t> "</a:t>
            </a:r>
            <a:r>
              <a:rPr lang="en-US" sz="2300" dirty="0" err="1"/>
              <a:t>preduzetništva</a:t>
            </a:r>
            <a:r>
              <a:rPr lang="en-US" sz="2300" dirty="0"/>
              <a:t> </a:t>
            </a:r>
            <a:r>
              <a:rPr lang="en-US" sz="2300" dirty="0" err="1"/>
              <a:t>bez</a:t>
            </a:r>
            <a:r>
              <a:rPr lang="en-US" sz="2300" dirty="0"/>
              <a:t> </a:t>
            </a:r>
            <a:r>
              <a:rPr lang="en-US" sz="2300" dirty="0" err="1"/>
              <a:t>vlasničke</a:t>
            </a:r>
            <a:r>
              <a:rPr lang="en-US" sz="2300" dirty="0"/>
              <a:t> </a:t>
            </a:r>
            <a:r>
              <a:rPr lang="en-US" sz="2300" dirty="0" err="1"/>
              <a:t>funkcije</a:t>
            </a:r>
            <a:r>
              <a:rPr lang="en-US" sz="2300" dirty="0"/>
              <a:t>"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podrazumeva</a:t>
            </a:r>
            <a:r>
              <a:rPr lang="en-US" sz="2300" dirty="0"/>
              <a:t> </a:t>
            </a:r>
            <a:r>
              <a:rPr lang="en-US" sz="2300" dirty="0" err="1"/>
              <a:t>razvoj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(</a:t>
            </a:r>
            <a:r>
              <a:rPr lang="en-US" sz="2300" dirty="0" err="1"/>
              <a:t>samostalnih</a:t>
            </a:r>
            <a:r>
              <a:rPr lang="en-US" sz="2300" dirty="0"/>
              <a:t>) </a:t>
            </a:r>
            <a:r>
              <a:rPr lang="en-US" sz="2300" dirty="0" err="1"/>
              <a:t>jedinica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zaslužne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kreiranje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, </a:t>
            </a:r>
            <a:r>
              <a:rPr lang="en-US" sz="2300" dirty="0" err="1"/>
              <a:t>tržišta</a:t>
            </a:r>
            <a:r>
              <a:rPr lang="en-US" sz="2300" dirty="0"/>
              <a:t>, </a:t>
            </a:r>
            <a:r>
              <a:rPr lang="en-US" sz="2300" dirty="0" err="1"/>
              <a:t>ekspanziju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usluga</a:t>
            </a:r>
            <a:r>
              <a:rPr lang="en-US" sz="2300" dirty="0"/>
              <a:t>, </a:t>
            </a:r>
            <a:r>
              <a:rPr lang="en-US" sz="2300" dirty="0" err="1"/>
              <a:t>razvoj</a:t>
            </a:r>
            <a:r>
              <a:rPr lang="en-US" sz="2300" dirty="0"/>
              <a:t> </a:t>
            </a:r>
            <a:r>
              <a:rPr lang="en-US" sz="2300" dirty="0" err="1"/>
              <a:t>tehnologija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metoda</a:t>
            </a:r>
            <a:r>
              <a:rPr lang="en-US" sz="2300" dirty="0"/>
              <a:t> </a:t>
            </a:r>
            <a:r>
              <a:rPr lang="en-US" sz="2300" dirty="0" err="1"/>
              <a:t>rada</a:t>
            </a:r>
            <a:r>
              <a:rPr lang="en-US" sz="2300" dirty="0"/>
              <a:t> </a:t>
            </a:r>
            <a:r>
              <a:rPr lang="en-US" sz="2300" dirty="0" err="1"/>
              <a:t>unutar</a:t>
            </a:r>
            <a:r>
              <a:rPr lang="en-US" sz="2300" dirty="0"/>
              <a:t> </a:t>
            </a:r>
            <a:r>
              <a:rPr lang="en-US" sz="2300" dirty="0" err="1"/>
              <a:t>organizacija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Ova </a:t>
            </a:r>
            <a:r>
              <a:rPr lang="en-US" sz="2300" dirty="0" err="1"/>
              <a:t>škola</a:t>
            </a:r>
            <a:r>
              <a:rPr lang="en-US" sz="2300" dirty="0"/>
              <a:t> </a:t>
            </a:r>
            <a:r>
              <a:rPr lang="en-US" sz="2300" dirty="0" err="1"/>
              <a:t>generalno</a:t>
            </a:r>
            <a:r>
              <a:rPr lang="en-US" sz="2300" dirty="0"/>
              <a:t> </a:t>
            </a:r>
            <a:r>
              <a:rPr lang="en-US" sz="2300" dirty="0" err="1"/>
              <a:t>pretpostavlja</a:t>
            </a:r>
            <a:r>
              <a:rPr lang="en-US" sz="2300" dirty="0"/>
              <a:t> da se </a:t>
            </a:r>
            <a:r>
              <a:rPr lang="en-US" sz="2300" dirty="0" err="1"/>
              <a:t>preduzetnički</a:t>
            </a:r>
            <a:r>
              <a:rPr lang="en-US" sz="2300" dirty="0"/>
              <a:t> </a:t>
            </a:r>
            <a:r>
              <a:rPr lang="en-US" sz="2300" dirty="0" err="1"/>
              <a:t>stil</a:t>
            </a:r>
            <a:r>
              <a:rPr lang="en-US" sz="2300" dirty="0"/>
              <a:t> </a:t>
            </a:r>
            <a:r>
              <a:rPr lang="en-US" sz="2300" dirty="0" err="1"/>
              <a:t>rada</a:t>
            </a:r>
            <a:r>
              <a:rPr lang="en-US" sz="2300" dirty="0"/>
              <a:t>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ostvariti</a:t>
            </a:r>
            <a:r>
              <a:rPr lang="en-US" sz="2300" dirty="0"/>
              <a:t> pre </a:t>
            </a:r>
            <a:r>
              <a:rPr lang="en-US" sz="2300" dirty="0" err="1"/>
              <a:t>svega</a:t>
            </a:r>
            <a:r>
              <a:rPr lang="en-US" sz="2300" dirty="0"/>
              <a:t> </a:t>
            </a:r>
            <a:r>
              <a:rPr lang="en-US" sz="2300" dirty="0" err="1"/>
              <a:t>podsticanjem</a:t>
            </a:r>
            <a:r>
              <a:rPr lang="en-US" sz="2300" dirty="0"/>
              <a:t> </a:t>
            </a:r>
            <a:r>
              <a:rPr lang="en-US" sz="2300" dirty="0" err="1"/>
              <a:t>preduzetničkog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kreativnog</a:t>
            </a:r>
            <a:r>
              <a:rPr lang="en-US" sz="2300" dirty="0"/>
              <a:t> </a:t>
            </a:r>
            <a:r>
              <a:rPr lang="en-US" sz="2300" dirty="0" err="1"/>
              <a:t>ponašanja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rade</a:t>
            </a:r>
            <a:r>
              <a:rPr lang="en-US" sz="2300" dirty="0"/>
              <a:t> u </a:t>
            </a:r>
            <a:r>
              <a:rPr lang="en-US" sz="2300" dirty="0" err="1"/>
              <a:t>pojedinim</a:t>
            </a:r>
            <a:r>
              <a:rPr lang="en-US" sz="2300" dirty="0"/>
              <a:t> </a:t>
            </a:r>
            <a:r>
              <a:rPr lang="en-US" sz="2300" dirty="0" err="1"/>
              <a:t>profitnim</a:t>
            </a:r>
            <a:r>
              <a:rPr lang="en-US" sz="2300" dirty="0"/>
              <a:t> </a:t>
            </a:r>
            <a:r>
              <a:rPr lang="en-US" sz="2300" dirty="0" err="1"/>
              <a:t>centrima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1234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478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3. КONCEPT PREDUZETNIŠTVA</vt:lpstr>
      <vt:lpstr>3.1. КONCEPT VELIKE LIČNOSTI</vt:lpstr>
      <vt:lpstr>Slide 3</vt:lpstr>
      <vt:lpstr>3.2. ŠKOLA "PSIHOLOŠKIH KARAKTERISTIKA" </vt:lpstr>
      <vt:lpstr>Slide 5</vt:lpstr>
      <vt:lpstr>3.3. "MENADŽMENT" ŠKOLA PREDUZETNIŠTVA  </vt:lpstr>
      <vt:lpstr>3.4. "LIDERSKA" ŠKOLA PREDUZETNIŠTVA </vt:lpstr>
      <vt:lpstr>3.5. ŠKOLA "UNUTRAŠNJEG PREDUZETNIŠTVA"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Windows User</cp:lastModifiedBy>
  <cp:revision>37</cp:revision>
  <dcterms:created xsi:type="dcterms:W3CDTF">2018-03-10T13:46:02Z</dcterms:created>
  <dcterms:modified xsi:type="dcterms:W3CDTF">2018-04-06T21:31:44Z</dcterms:modified>
</cp:coreProperties>
</file>