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40" r:id="rId2"/>
    <p:sldId id="341" r:id="rId3"/>
    <p:sldId id="342" r:id="rId4"/>
    <p:sldId id="343" r:id="rId5"/>
    <p:sldId id="344" r:id="rId6"/>
    <p:sldId id="345" r:id="rId7"/>
    <p:sldId id="346" r:id="rId8"/>
    <p:sldId id="348" r:id="rId9"/>
    <p:sldId id="347" r:id="rId10"/>
    <p:sldId id="349" r:id="rId11"/>
    <p:sldId id="35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112BB-CF6A-4469-9789-C5FA25DA60F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A2D20-495D-4E23-BF25-66BA13786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3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1600" y="2928937"/>
            <a:ext cx="7391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i="1" dirty="0" smtClean="0"/>
              <a:t>4. КREATIVNOST-INOVATIVNOST ČINIOCI INVENTIVNOSTI, KREATIVNI POJEDINAC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233039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samostalno</a:t>
            </a:r>
            <a:r>
              <a:rPr lang="en-US" sz="2300" dirty="0" smtClean="0"/>
              <a:t> </a:t>
            </a:r>
            <a:r>
              <a:rPr lang="en-US" sz="2300" dirty="0" err="1"/>
              <a:t>donosi</a:t>
            </a:r>
            <a:r>
              <a:rPr lang="en-US" sz="2300" dirty="0"/>
              <a:t> </a:t>
            </a:r>
            <a:r>
              <a:rPr lang="en-US" sz="2300" dirty="0" err="1"/>
              <a:t>odluke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zna</a:t>
            </a:r>
            <a:r>
              <a:rPr lang="en-US" sz="2300" dirty="0" smtClean="0"/>
              <a:t> </a:t>
            </a:r>
            <a:r>
              <a:rPr lang="en-US" sz="2300" dirty="0"/>
              <a:t>da </a:t>
            </a:r>
            <a:r>
              <a:rPr lang="en-US" sz="2300" dirty="0" err="1"/>
              <a:t>zadrži</a:t>
            </a:r>
            <a:r>
              <a:rPr lang="en-US" sz="2300" dirty="0"/>
              <a:t> </a:t>
            </a:r>
            <a:r>
              <a:rPr lang="en-US" sz="2300" dirty="0" err="1"/>
              <a:t>najbolje</a:t>
            </a:r>
            <a:r>
              <a:rPr lang="en-US" sz="2300" dirty="0"/>
              <a:t>,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/>
              <a:t>energičan</a:t>
            </a:r>
            <a:r>
              <a:rPr lang="en-US" sz="2300" dirty="0"/>
              <a:t>,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/>
              <a:t>inovativan</a:t>
            </a:r>
            <a:r>
              <a:rPr lang="en-US" sz="2300" dirty="0"/>
              <a:t> </a:t>
            </a:r>
            <a:r>
              <a:rPr lang="en-US" sz="2300" dirty="0" err="1"/>
              <a:t>vizionar</a:t>
            </a:r>
            <a:r>
              <a:rPr lang="en-US" sz="2300" dirty="0"/>
              <a:t>,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/>
              <a:t>pošten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etičan</a:t>
            </a:r>
            <a:r>
              <a:rPr lang="en-US" sz="2300" dirty="0" smtClean="0"/>
              <a:t>.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Analizom</a:t>
            </a:r>
            <a:r>
              <a:rPr lang="en-US" sz="2300" dirty="0"/>
              <a:t> </a:t>
            </a:r>
            <a:r>
              <a:rPr lang="en-US" sz="2300" dirty="0" err="1"/>
              <a:t>tuđih</a:t>
            </a:r>
            <a:r>
              <a:rPr lang="en-US" sz="2300" dirty="0"/>
              <a:t> </a:t>
            </a:r>
            <a:r>
              <a:rPr lang="en-US" sz="2300" dirty="0" err="1"/>
              <a:t>promašaja</a:t>
            </a:r>
            <a:r>
              <a:rPr lang="en-US" sz="2300" dirty="0"/>
              <a:t> </a:t>
            </a:r>
            <a:r>
              <a:rPr lang="en-US" sz="2300" dirty="0" err="1"/>
              <a:t>možemo</a:t>
            </a:r>
            <a:r>
              <a:rPr lang="en-US" sz="2300" dirty="0"/>
              <a:t> </a:t>
            </a:r>
            <a:r>
              <a:rPr lang="en-US" sz="2300" dirty="0" err="1"/>
              <a:t>naučiti</a:t>
            </a:r>
            <a:r>
              <a:rPr lang="en-US" sz="2300" dirty="0"/>
              <a:t> </a:t>
            </a:r>
            <a:r>
              <a:rPr lang="en-US" sz="2300" dirty="0" err="1"/>
              <a:t>niz</a:t>
            </a:r>
            <a:r>
              <a:rPr lang="en-US" sz="2300" dirty="0"/>
              <a:t> </a:t>
            </a:r>
            <a:r>
              <a:rPr lang="en-US" sz="2300" dirty="0" err="1"/>
              <a:t>stvari</a:t>
            </a:r>
            <a:r>
              <a:rPr lang="en-US" sz="2300" dirty="0"/>
              <a:t>: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šta</a:t>
            </a:r>
            <a:r>
              <a:rPr lang="en-US" sz="2300" dirty="0" smtClean="0"/>
              <a:t> </a:t>
            </a:r>
            <a:r>
              <a:rPr lang="en-US" sz="2300" dirty="0" err="1"/>
              <a:t>prouzrokuje</a:t>
            </a:r>
            <a:r>
              <a:rPr lang="en-US" sz="2300" dirty="0"/>
              <a:t> </a:t>
            </a:r>
            <a:r>
              <a:rPr lang="en-US" sz="2300" dirty="0" err="1"/>
              <a:t>promašaj</a:t>
            </a:r>
            <a:r>
              <a:rPr lang="en-US" sz="2300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47205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kako</a:t>
            </a:r>
            <a:r>
              <a:rPr lang="en-US" sz="2300" dirty="0"/>
              <a:t> </a:t>
            </a:r>
            <a:r>
              <a:rPr lang="en-US" sz="2300" dirty="0" err="1"/>
              <a:t>možemo</a:t>
            </a:r>
            <a:r>
              <a:rPr lang="en-US" sz="2300" dirty="0"/>
              <a:t> </a:t>
            </a:r>
            <a:r>
              <a:rPr lang="en-US" sz="2300" dirty="0" err="1"/>
              <a:t>izbeći</a:t>
            </a:r>
            <a:r>
              <a:rPr lang="en-US" sz="2300" dirty="0"/>
              <a:t> </a:t>
            </a:r>
            <a:r>
              <a:rPr lang="en-US" sz="2300" dirty="0" err="1"/>
              <a:t>promašaj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/>
              <a:t>kako</a:t>
            </a:r>
            <a:r>
              <a:rPr lang="en-US" sz="2300" dirty="0"/>
              <a:t> </a:t>
            </a:r>
            <a:r>
              <a:rPr lang="en-US" sz="2300" dirty="0" err="1"/>
              <a:t>promašaj</a:t>
            </a:r>
            <a:r>
              <a:rPr lang="en-US" sz="2300" dirty="0"/>
              <a:t> </a:t>
            </a:r>
            <a:r>
              <a:rPr lang="en-US" sz="2300" dirty="0" err="1"/>
              <a:t>možemo</a:t>
            </a:r>
            <a:r>
              <a:rPr lang="en-US" sz="2300" dirty="0"/>
              <a:t> </a:t>
            </a:r>
            <a:r>
              <a:rPr lang="en-US" sz="2300" dirty="0" err="1"/>
              <a:t>pretvoriti</a:t>
            </a:r>
            <a:r>
              <a:rPr lang="en-US" sz="2300" dirty="0"/>
              <a:t> u "</a:t>
            </a:r>
            <a:r>
              <a:rPr lang="en-US" sz="2300" dirty="0" err="1"/>
              <a:t>pogodak</a:t>
            </a:r>
            <a:r>
              <a:rPr lang="en-US" sz="2300" dirty="0"/>
              <a:t>".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Bitno</a:t>
            </a:r>
            <a:r>
              <a:rPr lang="en-US" sz="2300" dirty="0"/>
              <a:t> je </a:t>
            </a:r>
            <a:r>
              <a:rPr lang="en-US" sz="2300" dirty="0" err="1"/>
              <a:t>naglasiti</a:t>
            </a:r>
            <a:r>
              <a:rPr lang="en-US" sz="2300" dirty="0"/>
              <a:t> da se </a:t>
            </a:r>
            <a:r>
              <a:rPr lang="en-US" sz="2300" dirty="0" err="1"/>
              <a:t>kreativna</a:t>
            </a:r>
            <a:r>
              <a:rPr lang="en-US" sz="2300" dirty="0"/>
              <a:t> </a:t>
            </a:r>
            <a:r>
              <a:rPr lang="en-US" sz="2300" dirty="0" err="1"/>
              <a:t>imitacija</a:t>
            </a:r>
            <a:r>
              <a:rPr lang="en-US" sz="2300" dirty="0"/>
              <a:t> </a:t>
            </a:r>
            <a:r>
              <a:rPr lang="en-US" sz="2300" dirty="0" err="1"/>
              <a:t>bitno</a:t>
            </a:r>
            <a:r>
              <a:rPr lang="en-US" sz="2300" dirty="0"/>
              <a:t> </a:t>
            </a:r>
            <a:r>
              <a:rPr lang="en-US" sz="2300" dirty="0" err="1"/>
              <a:t>razlikuje</a:t>
            </a:r>
            <a:r>
              <a:rPr lang="en-US" sz="2300" dirty="0"/>
              <a:t> od </a:t>
            </a:r>
            <a:r>
              <a:rPr lang="en-US" sz="2300" dirty="0" err="1"/>
              <a:t>obične</a:t>
            </a:r>
            <a:r>
              <a:rPr lang="en-US" sz="2300" dirty="0"/>
              <a:t> </a:t>
            </a:r>
            <a:r>
              <a:rPr lang="en-US" sz="2300" dirty="0" err="1"/>
              <a:t>imitacije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Naime</a:t>
            </a:r>
            <a:r>
              <a:rPr lang="en-US" sz="2300" dirty="0"/>
              <a:t>, </a:t>
            </a:r>
            <a:r>
              <a:rPr lang="en-US" sz="2300" dirty="0" err="1"/>
              <a:t>pri</a:t>
            </a:r>
            <a:r>
              <a:rPr lang="en-US" sz="2300" dirty="0"/>
              <a:t> </a:t>
            </a:r>
            <a:r>
              <a:rPr lang="en-US" sz="2300" dirty="0" err="1"/>
              <a:t>klasičnom</a:t>
            </a:r>
            <a:r>
              <a:rPr lang="en-US" sz="2300" dirty="0"/>
              <a:t> </a:t>
            </a:r>
            <a:r>
              <a:rPr lang="en-US" sz="2300" dirty="0" err="1"/>
              <a:t>imitiranju</a:t>
            </a:r>
            <a:r>
              <a:rPr lang="en-US" sz="2300" dirty="0"/>
              <a:t> </a:t>
            </a:r>
            <a:r>
              <a:rPr lang="en-US" sz="2300" dirty="0" err="1"/>
              <a:t>originalna</a:t>
            </a:r>
            <a:r>
              <a:rPr lang="en-US" sz="2300" dirty="0"/>
              <a:t> </a:t>
            </a:r>
            <a:r>
              <a:rPr lang="en-US" sz="2300" dirty="0" err="1"/>
              <a:t>ideja</a:t>
            </a:r>
            <a:r>
              <a:rPr lang="en-US" sz="2300" dirty="0"/>
              <a:t> se </a:t>
            </a:r>
            <a:r>
              <a:rPr lang="en-US" sz="2300" dirty="0" err="1"/>
              <a:t>jednostavno</a:t>
            </a:r>
            <a:r>
              <a:rPr lang="en-US" sz="2300" dirty="0"/>
              <a:t> </a:t>
            </a:r>
            <a:r>
              <a:rPr lang="en-US" sz="2300" dirty="0" err="1"/>
              <a:t>preslika</a:t>
            </a:r>
            <a:r>
              <a:rPr lang="en-US" sz="2300" dirty="0"/>
              <a:t> u </a:t>
            </a:r>
            <a:r>
              <a:rPr lang="en-US" sz="2300" dirty="0" err="1"/>
              <a:t>nove</a:t>
            </a:r>
            <a:r>
              <a:rPr lang="en-US" sz="2300" dirty="0"/>
              <a:t> </a:t>
            </a:r>
            <a:r>
              <a:rPr lang="en-US" sz="2300" dirty="0" err="1"/>
              <a:t>uslove</a:t>
            </a:r>
            <a:r>
              <a:rPr lang="en-US" sz="2300" dirty="0"/>
              <a:t>, </a:t>
            </a:r>
            <a:r>
              <a:rPr lang="en-US" sz="2300" dirty="0" err="1"/>
              <a:t>bez</a:t>
            </a:r>
            <a:r>
              <a:rPr lang="en-US" sz="2300" dirty="0"/>
              <a:t> </a:t>
            </a:r>
            <a:r>
              <a:rPr lang="en-US" sz="2300" dirty="0" err="1"/>
              <a:t>modifikovanja</a:t>
            </a:r>
            <a:r>
              <a:rPr lang="en-US" sz="2300" dirty="0"/>
              <a:t>, a </a:t>
            </a:r>
            <a:r>
              <a:rPr lang="en-US" sz="2300" dirty="0" err="1"/>
              <a:t>pri</a:t>
            </a:r>
            <a:r>
              <a:rPr lang="en-US" sz="2300" dirty="0"/>
              <a:t> </a:t>
            </a:r>
            <a:r>
              <a:rPr lang="en-US" sz="2300" dirty="0" err="1"/>
              <a:t>kreativnom</a:t>
            </a:r>
            <a:r>
              <a:rPr lang="en-US" sz="2300" dirty="0"/>
              <a:t> </a:t>
            </a:r>
            <a:r>
              <a:rPr lang="en-US" sz="2300" dirty="0" err="1"/>
              <a:t>pristupu</a:t>
            </a:r>
            <a:r>
              <a:rPr lang="en-US" sz="2300" dirty="0"/>
              <a:t> </a:t>
            </a:r>
            <a:r>
              <a:rPr lang="en-US" sz="2300" dirty="0" err="1"/>
              <a:t>treba</a:t>
            </a:r>
            <a:r>
              <a:rPr lang="en-US" sz="2300" dirty="0"/>
              <a:t> </a:t>
            </a:r>
            <a:r>
              <a:rPr lang="en-US" sz="2300" dirty="0" err="1"/>
              <a:t>polaznu</a:t>
            </a:r>
            <a:r>
              <a:rPr lang="en-US" sz="2300" dirty="0"/>
              <a:t> </a:t>
            </a:r>
            <a:r>
              <a:rPr lang="en-US" sz="2300" dirty="0" err="1"/>
              <a:t>tačku</a:t>
            </a:r>
            <a:r>
              <a:rPr lang="en-US" sz="2300" dirty="0"/>
              <a:t> </a:t>
            </a:r>
            <a:r>
              <a:rPr lang="en-US" sz="2300" dirty="0" err="1"/>
              <a:t>kritički</a:t>
            </a:r>
            <a:r>
              <a:rPr lang="en-US" sz="2300" dirty="0"/>
              <a:t> </a:t>
            </a:r>
            <a:r>
              <a:rPr lang="en-US" sz="2300" dirty="0" err="1"/>
              <a:t>analizirati</a:t>
            </a:r>
            <a:r>
              <a:rPr lang="en-US" sz="2300" dirty="0"/>
              <a:t>, </a:t>
            </a:r>
            <a:r>
              <a:rPr lang="en-US" sz="2300" dirty="0" err="1"/>
              <a:t>zatim</a:t>
            </a:r>
            <a:r>
              <a:rPr lang="en-US" sz="2300" dirty="0"/>
              <a:t> je </a:t>
            </a:r>
            <a:r>
              <a:rPr lang="en-US" sz="2300" dirty="0" err="1"/>
              <a:t>prekrojiti</a:t>
            </a:r>
            <a:r>
              <a:rPr lang="en-US" sz="2300" dirty="0"/>
              <a:t> </a:t>
            </a:r>
            <a:r>
              <a:rPr lang="en-US" sz="2300" dirty="0" err="1"/>
              <a:t>zavisno</a:t>
            </a:r>
            <a:r>
              <a:rPr lang="en-US" sz="2300" dirty="0"/>
              <a:t> od </a:t>
            </a:r>
            <a:r>
              <a:rPr lang="en-US" sz="2300" dirty="0" err="1"/>
              <a:t>uslova</a:t>
            </a:r>
            <a:r>
              <a:rPr lang="en-US" sz="2300" dirty="0"/>
              <a:t> u </a:t>
            </a:r>
            <a:r>
              <a:rPr lang="en-US" sz="2300" dirty="0" err="1"/>
              <a:t>kojima</a:t>
            </a:r>
            <a:r>
              <a:rPr lang="en-US" sz="2300" dirty="0"/>
              <a:t> </a:t>
            </a:r>
            <a:r>
              <a:rPr lang="en-US" sz="2300" dirty="0" err="1"/>
              <a:t>će</a:t>
            </a:r>
            <a:r>
              <a:rPr lang="en-US" sz="2300" dirty="0"/>
              <a:t> se </a:t>
            </a:r>
            <a:r>
              <a:rPr lang="en-US" sz="2300" dirty="0" err="1"/>
              <a:t>primeniti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637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1600200"/>
            <a:ext cx="7391400" cy="1143000"/>
          </a:xfrm>
        </p:spPr>
        <p:txBody>
          <a:bodyPr>
            <a:noAutofit/>
          </a:bodyPr>
          <a:lstStyle/>
          <a:p>
            <a:r>
              <a:rPr lang="en-US" sz="4400" i="1" dirty="0" smtClean="0"/>
              <a:t>4.1.	POJAM INVENTIVNOG PREDUZETNIŠTVA I INVENTIVNOG PREDUZETNIKA. 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9260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Inventivni</a:t>
            </a:r>
            <a:r>
              <a:rPr lang="en-US" sz="2300" dirty="0"/>
              <a:t> </a:t>
            </a:r>
            <a:r>
              <a:rPr lang="en-US" sz="2300" dirty="0" err="1"/>
              <a:t>preduzetnik</a:t>
            </a:r>
            <a:r>
              <a:rPr lang="en-US" sz="2300" dirty="0"/>
              <a:t> je, </a:t>
            </a:r>
            <a:r>
              <a:rPr lang="en-US" sz="2300" dirty="0" err="1"/>
              <a:t>prema</a:t>
            </a:r>
            <a:r>
              <a:rPr lang="en-US" sz="2300" dirty="0"/>
              <a:t> </a:t>
            </a:r>
            <a:r>
              <a:rPr lang="en-US" sz="2300" dirty="0" err="1"/>
              <a:t>teorijskim</a:t>
            </a:r>
            <a:r>
              <a:rPr lang="en-US" sz="2300" dirty="0"/>
              <a:t> </a:t>
            </a:r>
            <a:r>
              <a:rPr lang="en-US" sz="2300" dirty="0" err="1"/>
              <a:t>saznanjima</a:t>
            </a:r>
            <a:r>
              <a:rPr lang="en-US" sz="2300" dirty="0"/>
              <a:t>: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originalan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sposoban</a:t>
            </a:r>
            <a:r>
              <a:rPr lang="en-US" sz="2300" dirty="0" smtClean="0"/>
              <a:t> da </a:t>
            </a:r>
            <a:r>
              <a:rPr lang="en-US" sz="2300" dirty="0" err="1" smtClean="0"/>
              <a:t>brzo</a:t>
            </a:r>
            <a:r>
              <a:rPr lang="en-US" sz="2300" dirty="0" smtClean="0"/>
              <a:t> </a:t>
            </a:r>
            <a:r>
              <a:rPr lang="en-US" sz="2300" dirty="0" err="1" smtClean="0"/>
              <a:t>proizvodi</a:t>
            </a:r>
            <a:r>
              <a:rPr lang="en-US" sz="2300" dirty="0" smtClean="0"/>
              <a:t> </a:t>
            </a:r>
            <a:r>
              <a:rPr lang="en-US" sz="2300" dirty="0" err="1" smtClean="0"/>
              <a:t>mnogo</a:t>
            </a:r>
            <a:r>
              <a:rPr lang="en-US" sz="2300" dirty="0" smtClean="0"/>
              <a:t> </a:t>
            </a:r>
            <a:r>
              <a:rPr lang="en-US" sz="2300" dirty="0" err="1" smtClean="0"/>
              <a:t>različitih</a:t>
            </a:r>
            <a:r>
              <a:rPr lang="en-US" sz="2300" dirty="0" smtClean="0"/>
              <a:t> </a:t>
            </a:r>
            <a:r>
              <a:rPr lang="en-US" sz="2300" dirty="0" err="1" smtClean="0"/>
              <a:t>ideja</a:t>
            </a:r>
            <a:r>
              <a:rPr lang="en-US" sz="2300" dirty="0" smtClean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u </a:t>
            </a:r>
            <a:r>
              <a:rPr lang="en-US" sz="2300" dirty="0" err="1"/>
              <a:t>stanju</a:t>
            </a:r>
            <a:r>
              <a:rPr lang="en-US" sz="2300" dirty="0"/>
              <a:t> je da </a:t>
            </a:r>
            <a:r>
              <a:rPr lang="en-US" sz="2300" dirty="0" err="1"/>
              <a:t>podeli</a:t>
            </a:r>
            <a:r>
              <a:rPr lang="en-US" sz="2300" dirty="0"/>
              <a:t> </a:t>
            </a:r>
            <a:r>
              <a:rPr lang="en-US" sz="2300" dirty="0" err="1"/>
              <a:t>izvor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sadržaj</a:t>
            </a:r>
            <a:r>
              <a:rPr lang="en-US" sz="2300" dirty="0"/>
              <a:t> </a:t>
            </a:r>
            <a:r>
              <a:rPr lang="en-US" sz="2300" dirty="0" err="1"/>
              <a:t>neke</a:t>
            </a:r>
            <a:r>
              <a:rPr lang="en-US" sz="2300" dirty="0"/>
              <a:t> </a:t>
            </a:r>
            <a:r>
              <a:rPr lang="en-US" sz="2300" dirty="0" err="1"/>
              <a:t>korisne</a:t>
            </a:r>
            <a:r>
              <a:rPr lang="en-US" sz="2300" dirty="0"/>
              <a:t> </a:t>
            </a:r>
            <a:r>
              <a:rPr lang="en-US" sz="2300" dirty="0" err="1"/>
              <a:t>informacije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sposoban</a:t>
            </a:r>
            <a:r>
              <a:rPr lang="en-US" sz="2300" dirty="0" smtClean="0"/>
              <a:t> </a:t>
            </a:r>
            <a:r>
              <a:rPr lang="en-US" sz="2300" dirty="0"/>
              <a:t>da se ne </a:t>
            </a:r>
            <a:r>
              <a:rPr lang="en-US" sz="2300" dirty="0" err="1"/>
              <a:t>opredeljuje</a:t>
            </a:r>
            <a:r>
              <a:rPr lang="en-US" sz="2300" dirty="0"/>
              <a:t> </a:t>
            </a:r>
            <a:r>
              <a:rPr lang="en-US" sz="2300" dirty="0" err="1"/>
              <a:t>prerano</a:t>
            </a:r>
            <a:r>
              <a:rPr lang="en-US" sz="2300" dirty="0"/>
              <a:t> </a:t>
            </a:r>
            <a:r>
              <a:rPr lang="en-US" sz="2300" dirty="0" err="1"/>
              <a:t>dok</a:t>
            </a:r>
            <a:r>
              <a:rPr lang="en-US" sz="2300" dirty="0"/>
              <a:t> </a:t>
            </a:r>
            <a:r>
              <a:rPr lang="en-US" sz="2300" dirty="0" err="1"/>
              <a:t>još</a:t>
            </a:r>
            <a:r>
              <a:rPr lang="en-US" sz="2300" dirty="0"/>
              <a:t> ne </a:t>
            </a:r>
            <a:r>
              <a:rPr lang="en-US" sz="2300" dirty="0" err="1"/>
              <a:t>zna</a:t>
            </a:r>
            <a:r>
              <a:rPr lang="en-US" sz="2300" dirty="0"/>
              <a:t> </a:t>
            </a:r>
            <a:r>
              <a:rPr lang="en-US" sz="2300" dirty="0" err="1"/>
              <a:t>dovoljno</a:t>
            </a:r>
            <a:r>
              <a:rPr lang="en-US" sz="2300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10517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nezavisnog</a:t>
            </a:r>
            <a:r>
              <a:rPr lang="en-US" sz="2300" dirty="0" smtClean="0"/>
              <a:t> </a:t>
            </a:r>
            <a:r>
              <a:rPr lang="en-US" sz="2300" dirty="0" err="1"/>
              <a:t>rasuđivanja</a:t>
            </a:r>
            <a:r>
              <a:rPr lang="en-US" sz="2300" dirty="0"/>
              <a:t>, </a:t>
            </a:r>
          </a:p>
          <a:p>
            <a:pPr marL="0" indent="0"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nesklon</a:t>
            </a:r>
            <a:r>
              <a:rPr lang="en-US" sz="2300" dirty="0" smtClean="0"/>
              <a:t> </a:t>
            </a:r>
            <a:r>
              <a:rPr lang="en-US" sz="2300" dirty="0"/>
              <a:t>je </a:t>
            </a:r>
            <a:r>
              <a:rPr lang="en-US" sz="2300" dirty="0" err="1"/>
              <a:t>autoritetima</a:t>
            </a:r>
            <a:r>
              <a:rPr lang="en-US" sz="2300" dirty="0"/>
              <a:t>, </a:t>
            </a:r>
          </a:p>
          <a:p>
            <a:pPr marL="0" indent="0"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spreman</a:t>
            </a:r>
            <a:r>
              <a:rPr lang="en-US" sz="2300" dirty="0" smtClean="0"/>
              <a:t> </a:t>
            </a:r>
            <a:r>
              <a:rPr lang="en-US" sz="2300" dirty="0" err="1"/>
              <a:t>relativizovati</a:t>
            </a:r>
            <a:r>
              <a:rPr lang="en-US" sz="2300" dirty="0"/>
              <a:t> </a:t>
            </a:r>
            <a:r>
              <a:rPr lang="en-US" sz="2300" dirty="0" err="1"/>
              <a:t>stvari</a:t>
            </a:r>
            <a:r>
              <a:rPr lang="en-US" sz="2300" dirty="0"/>
              <a:t> u </a:t>
            </a:r>
            <a:r>
              <a:rPr lang="en-US" sz="2300" dirty="0" err="1"/>
              <a:t>životu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</a:p>
          <a:p>
            <a:pPr marL="0" indent="0"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obdaren</a:t>
            </a:r>
            <a:r>
              <a:rPr lang="en-US" sz="2300" dirty="0" smtClean="0"/>
              <a:t> </a:t>
            </a:r>
            <a:r>
              <a:rPr lang="en-US" sz="2300" dirty="0"/>
              <a:t>je </a:t>
            </a:r>
            <a:r>
              <a:rPr lang="en-US" sz="2300" dirty="0" err="1"/>
              <a:t>neobičnom</a:t>
            </a:r>
            <a:r>
              <a:rPr lang="en-US" sz="2300" dirty="0"/>
              <a:t> </a:t>
            </a:r>
            <a:r>
              <a:rPr lang="en-US" sz="2300" dirty="0" err="1"/>
              <a:t>maštovitošću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1363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391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i="1" dirty="0" smtClean="0"/>
              <a:t>4.2. ČINIOCI INVENTIVNOSTI</a:t>
            </a:r>
            <a:endParaRPr lang="sr-Cyrl-C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9354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Inventivnog</a:t>
            </a:r>
            <a:r>
              <a:rPr lang="en-US" sz="2300" dirty="0"/>
              <a:t> </a:t>
            </a:r>
            <a:r>
              <a:rPr lang="en-US" sz="2300" dirty="0" err="1"/>
              <a:t>preduzetnika</a:t>
            </a:r>
            <a:r>
              <a:rPr lang="en-US" sz="2300" dirty="0"/>
              <a:t> </a:t>
            </a:r>
            <a:r>
              <a:rPr lang="en-US" sz="2300" dirty="0" err="1"/>
              <a:t>možemo</a:t>
            </a:r>
            <a:r>
              <a:rPr lang="en-US" sz="2300" dirty="0"/>
              <a:t> </a:t>
            </a:r>
            <a:r>
              <a:rPr lang="en-US" sz="2300" dirty="0" err="1"/>
              <a:t>prepoznati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 smtClean="0"/>
              <a:t>po</a:t>
            </a:r>
            <a:r>
              <a:rPr lang="en-US" sz="2300" dirty="0"/>
              <a:t> </a:t>
            </a:r>
            <a:r>
              <a:rPr lang="en-US" sz="2300" dirty="0" smtClean="0"/>
              <a:t>tome </a:t>
            </a:r>
            <a:r>
              <a:rPr lang="en-US" sz="2300" dirty="0" err="1"/>
              <a:t>što</a:t>
            </a:r>
            <a:r>
              <a:rPr lang="en-US" sz="2300" dirty="0"/>
              <a:t> je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otvoren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brzo</a:t>
            </a:r>
            <a:r>
              <a:rPr lang="en-US" sz="2300" dirty="0" smtClean="0"/>
              <a:t> </a:t>
            </a:r>
            <a:r>
              <a:rPr lang="en-US" sz="2300" dirty="0" err="1"/>
              <a:t>misli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pomalo</a:t>
            </a:r>
            <a:r>
              <a:rPr lang="en-US" sz="2300" dirty="0" smtClean="0"/>
              <a:t> </a:t>
            </a:r>
            <a:r>
              <a:rPr lang="en-US" sz="2300" dirty="0"/>
              <a:t>je </a:t>
            </a:r>
            <a:r>
              <a:rPr lang="en-US" sz="2300" dirty="0" err="1"/>
              <a:t>egoističan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impulsivan</a:t>
            </a:r>
            <a:r>
              <a:rPr lang="en-US" sz="2300" dirty="0"/>
              <a:t>,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uverljiv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400" dirty="0" smtClean="0"/>
              <a:t>- </a:t>
            </a:r>
            <a:r>
              <a:rPr lang="en-US" sz="2400" dirty="0" err="1" smtClean="0"/>
              <a:t>zahtevan</a:t>
            </a:r>
            <a:r>
              <a:rPr lang="en-US" sz="24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400" dirty="0" smtClean="0"/>
              <a:t>- </a:t>
            </a:r>
            <a:r>
              <a:rPr lang="en-US" sz="2400" dirty="0" err="1" smtClean="0"/>
              <a:t>veran</a:t>
            </a:r>
            <a:r>
              <a:rPr lang="en-US" sz="2400" dirty="0" smtClean="0"/>
              <a:t> </a:t>
            </a:r>
            <a:r>
              <a:rPr lang="en-US" sz="2400" dirty="0" err="1"/>
              <a:t>poslu</a:t>
            </a:r>
            <a:r>
              <a:rPr lang="en-US" sz="2400" dirty="0"/>
              <a:t>,</a:t>
            </a:r>
          </a:p>
          <a:p>
            <a:pPr marL="0" indent="0">
              <a:spcBef>
                <a:spcPts val="100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355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intelektualno</a:t>
            </a:r>
            <a:r>
              <a:rPr lang="en-US" sz="2300" dirty="0"/>
              <a:t> </a:t>
            </a:r>
            <a:r>
              <a:rPr lang="en-US" sz="2300" dirty="0" err="1"/>
              <a:t>znatiželjan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uporan</a:t>
            </a:r>
            <a:r>
              <a:rPr lang="en-US" sz="2300" dirty="0"/>
              <a:t>,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uveren</a:t>
            </a:r>
            <a:r>
              <a:rPr lang="en-US" sz="2300" dirty="0" smtClean="0"/>
              <a:t> </a:t>
            </a:r>
            <a:r>
              <a:rPr lang="en-US" sz="2300" dirty="0"/>
              <a:t>u </a:t>
            </a:r>
            <a:r>
              <a:rPr lang="en-US" sz="2300" dirty="0" err="1"/>
              <a:t>svoje</a:t>
            </a:r>
            <a:r>
              <a:rPr lang="en-US" sz="2300" dirty="0"/>
              <a:t> </a:t>
            </a:r>
            <a:r>
              <a:rPr lang="en-US" sz="2300" dirty="0" err="1"/>
              <a:t>sposobnosti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sklon</a:t>
            </a:r>
            <a:r>
              <a:rPr lang="en-US" sz="2300" dirty="0" smtClean="0"/>
              <a:t> </a:t>
            </a:r>
            <a:r>
              <a:rPr lang="en-US" sz="2300" dirty="0" err="1"/>
              <a:t>estetici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nezavisnom</a:t>
            </a:r>
            <a:r>
              <a:rPr lang="en-US" sz="2300" dirty="0"/>
              <a:t> </a:t>
            </a:r>
            <a:r>
              <a:rPr lang="en-US" sz="2300" dirty="0" err="1"/>
              <a:t>mišljenju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fleksibilan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osetljiv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radikalan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dominantan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inicijativan</a:t>
            </a:r>
            <a:r>
              <a:rPr lang="en-US" sz="2300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85225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okrenut</a:t>
            </a:r>
            <a:r>
              <a:rPr lang="en-US" sz="2300" dirty="0"/>
              <a:t> </a:t>
            </a:r>
            <a:r>
              <a:rPr lang="en-US" sz="2300" dirty="0" err="1"/>
              <a:t>budućnosti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/>
              <a:t>tolerantan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Nema</a:t>
            </a:r>
            <a:r>
              <a:rPr lang="en-US" sz="2300" dirty="0"/>
              <a:t> </a:t>
            </a:r>
            <a:r>
              <a:rPr lang="en-US" sz="2300" dirty="0" err="1"/>
              <a:t>preduzetnika</a:t>
            </a:r>
            <a:r>
              <a:rPr lang="en-US" sz="2300" dirty="0"/>
              <a:t> </a:t>
            </a:r>
            <a:r>
              <a:rPr lang="en-US" sz="2300" dirty="0" err="1"/>
              <a:t>koji</a:t>
            </a:r>
            <a:r>
              <a:rPr lang="en-US" sz="2300" dirty="0"/>
              <a:t> ne </a:t>
            </a:r>
            <a:r>
              <a:rPr lang="en-US" sz="2300" dirty="0" err="1"/>
              <a:t>može</a:t>
            </a:r>
            <a:r>
              <a:rPr lang="en-US" sz="2300" dirty="0"/>
              <a:t> </a:t>
            </a:r>
            <a:r>
              <a:rPr lang="en-US" sz="2300" dirty="0" err="1"/>
              <a:t>povećati</a:t>
            </a:r>
            <a:r>
              <a:rPr lang="en-US" sz="2300" dirty="0"/>
              <a:t> </a:t>
            </a:r>
            <a:r>
              <a:rPr lang="en-US" sz="2300" dirty="0" err="1"/>
              <a:t>svoju</a:t>
            </a:r>
            <a:r>
              <a:rPr lang="en-US" sz="2300" dirty="0"/>
              <a:t> </a:t>
            </a:r>
            <a:r>
              <a:rPr lang="en-US" sz="2300" dirty="0" err="1"/>
              <a:t>inventivnost</a:t>
            </a:r>
            <a:r>
              <a:rPr lang="en-US" sz="2300" dirty="0"/>
              <a:t> </a:t>
            </a:r>
            <a:r>
              <a:rPr lang="en-US" sz="2300" dirty="0" err="1"/>
              <a:t>jer</a:t>
            </a:r>
            <a:r>
              <a:rPr lang="en-US" sz="2300" dirty="0"/>
              <a:t> </a:t>
            </a:r>
            <a:r>
              <a:rPr lang="en-US" sz="2300" dirty="0" err="1"/>
              <a:t>svaka</a:t>
            </a:r>
            <a:r>
              <a:rPr lang="en-US" sz="2300" dirty="0"/>
              <a:t> </a:t>
            </a:r>
            <a:r>
              <a:rPr lang="en-US" sz="2300" dirty="0" err="1"/>
              <a:t>osoba</a:t>
            </a:r>
            <a:r>
              <a:rPr lang="en-US" sz="2300" dirty="0"/>
              <a:t> u </a:t>
            </a:r>
            <a:r>
              <a:rPr lang="en-US" sz="2300" dirty="0" err="1"/>
              <a:t>sebi</a:t>
            </a:r>
            <a:r>
              <a:rPr lang="en-US" sz="2300" dirty="0"/>
              <a:t> </a:t>
            </a:r>
            <a:r>
              <a:rPr lang="en-US" sz="2300" dirty="0" err="1"/>
              <a:t>nosi</a:t>
            </a:r>
            <a:r>
              <a:rPr lang="en-US" sz="2300" dirty="0"/>
              <a:t> </a:t>
            </a:r>
            <a:r>
              <a:rPr lang="en-US" sz="2300" dirty="0" err="1"/>
              <a:t>određeni</a:t>
            </a:r>
            <a:r>
              <a:rPr lang="en-US" sz="2300" dirty="0"/>
              <a:t> </a:t>
            </a:r>
            <a:r>
              <a:rPr lang="en-US" sz="2300" dirty="0" err="1"/>
              <a:t>kreativni</a:t>
            </a:r>
            <a:r>
              <a:rPr lang="en-US" sz="2300" dirty="0"/>
              <a:t> </a:t>
            </a:r>
            <a:r>
              <a:rPr lang="en-US" sz="2300" dirty="0" err="1"/>
              <a:t>potencijal</a:t>
            </a:r>
            <a:r>
              <a:rPr lang="en-US" sz="2300" dirty="0"/>
              <a:t>. </a:t>
            </a:r>
            <a:r>
              <a:rPr lang="en-US" sz="2300" dirty="0" err="1"/>
              <a:t>Neki</a:t>
            </a:r>
            <a:r>
              <a:rPr lang="en-US" sz="2300" dirty="0"/>
              <a:t> </a:t>
            </a:r>
            <a:r>
              <a:rPr lang="en-US" sz="2300" dirty="0" err="1"/>
              <a:t>pojedinci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</a:t>
            </a:r>
            <a:r>
              <a:rPr lang="en-US" sz="2300" dirty="0" err="1"/>
              <a:t>inventivniji</a:t>
            </a:r>
            <a:r>
              <a:rPr lang="en-US" sz="2300" dirty="0"/>
              <a:t> od </a:t>
            </a:r>
            <a:r>
              <a:rPr lang="en-US" sz="2300" dirty="0" err="1"/>
              <a:t>drugih</a:t>
            </a:r>
            <a:r>
              <a:rPr lang="en-US" sz="2300" dirty="0"/>
              <a:t>, </a:t>
            </a:r>
            <a:r>
              <a:rPr lang="en-US" sz="2300" dirty="0" err="1"/>
              <a:t>ali</a:t>
            </a:r>
            <a:r>
              <a:rPr lang="en-US" sz="2300" dirty="0"/>
              <a:t> </a:t>
            </a:r>
            <a:r>
              <a:rPr lang="en-US" sz="2300" dirty="0" err="1"/>
              <a:t>razlika</a:t>
            </a:r>
            <a:r>
              <a:rPr lang="en-US" sz="2300" dirty="0"/>
              <a:t> </a:t>
            </a:r>
            <a:r>
              <a:rPr lang="en-US" sz="2300" dirty="0" err="1"/>
              <a:t>izmeću</a:t>
            </a:r>
            <a:r>
              <a:rPr lang="en-US" sz="2300" dirty="0"/>
              <a:t> </a:t>
            </a:r>
            <a:r>
              <a:rPr lang="en-US" sz="2300" dirty="0" err="1"/>
              <a:t>njih</a:t>
            </a:r>
            <a:r>
              <a:rPr lang="en-US" sz="2300" dirty="0"/>
              <a:t> </a:t>
            </a:r>
            <a:r>
              <a:rPr lang="en-US" sz="2300" dirty="0" err="1"/>
              <a:t>nije</a:t>
            </a:r>
            <a:r>
              <a:rPr lang="en-US" sz="2300" dirty="0"/>
              <a:t> </a:t>
            </a:r>
            <a:r>
              <a:rPr lang="en-US" sz="2300" dirty="0" err="1"/>
              <a:t>apsolutna</a:t>
            </a:r>
            <a:r>
              <a:rPr lang="en-US" sz="2300" dirty="0"/>
              <a:t>, </a:t>
            </a:r>
            <a:r>
              <a:rPr lang="en-US" sz="2300" dirty="0" err="1"/>
              <a:t>već</a:t>
            </a:r>
            <a:r>
              <a:rPr lang="en-US" sz="2300" dirty="0"/>
              <a:t> </a:t>
            </a:r>
            <a:r>
              <a:rPr lang="en-US" sz="2300" dirty="0" err="1"/>
              <a:t>relativna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To </a:t>
            </a:r>
            <a:r>
              <a:rPr lang="en-US" sz="2300" dirty="0" err="1"/>
              <a:t>znači</a:t>
            </a:r>
            <a:r>
              <a:rPr lang="en-US" sz="2300" dirty="0"/>
              <a:t> da </a:t>
            </a:r>
            <a:r>
              <a:rPr lang="en-US" sz="2300" dirty="0" err="1"/>
              <a:t>nema</a:t>
            </a:r>
            <a:r>
              <a:rPr lang="en-US" sz="2300" dirty="0"/>
              <a:t> "</a:t>
            </a:r>
            <a:r>
              <a:rPr lang="en-US" sz="2300" dirty="0" err="1"/>
              <a:t>kreativnih</a:t>
            </a:r>
            <a:r>
              <a:rPr lang="en-US" sz="2300" dirty="0"/>
              <a:t>" </a:t>
            </a:r>
            <a:r>
              <a:rPr lang="en-US" sz="2300" dirty="0" err="1"/>
              <a:t>i</a:t>
            </a:r>
            <a:r>
              <a:rPr lang="en-US" sz="2300" dirty="0"/>
              <a:t> "</a:t>
            </a:r>
            <a:r>
              <a:rPr lang="en-US" sz="2300" dirty="0" err="1"/>
              <a:t>nekreativnih</a:t>
            </a:r>
            <a:r>
              <a:rPr lang="en-US" sz="2300" dirty="0"/>
              <a:t>", </a:t>
            </a:r>
            <a:r>
              <a:rPr lang="en-US" sz="2300" dirty="0" err="1"/>
              <a:t>već</a:t>
            </a:r>
            <a:r>
              <a:rPr lang="en-US" sz="2300" dirty="0"/>
              <a:t> </a:t>
            </a:r>
            <a:r>
              <a:rPr lang="en-US" sz="2300" dirty="0" err="1"/>
              <a:t>više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manje</a:t>
            </a:r>
            <a:r>
              <a:rPr lang="en-US" sz="2300" dirty="0"/>
              <a:t> </a:t>
            </a:r>
            <a:r>
              <a:rPr lang="en-US" sz="2300" dirty="0" err="1"/>
              <a:t>kreativnih</a:t>
            </a:r>
            <a:r>
              <a:rPr lang="en-US" sz="2300" dirty="0"/>
              <a:t> </a:t>
            </a:r>
            <a:r>
              <a:rPr lang="en-US" sz="2300" dirty="0" err="1"/>
              <a:t>osoba</a:t>
            </a:r>
            <a:r>
              <a:rPr lang="en-US" sz="2300" dirty="0"/>
              <a:t>. </a:t>
            </a:r>
          </a:p>
          <a:p>
            <a:pPr>
              <a:spcBef>
                <a:spcPts val="1000"/>
              </a:spcBef>
              <a:buFontTx/>
              <a:buChar char="-"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01539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r>
              <a:rPr lang="en-US" sz="4400" i="1" dirty="0"/>
              <a:t>4.3.	PREDUZETNIČKA RADNA ATMOSFERA-POJEDINAC U TIMU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Preduzetnička</a:t>
            </a:r>
            <a:r>
              <a:rPr lang="en-US" sz="2300" dirty="0"/>
              <a:t> </a:t>
            </a:r>
            <a:r>
              <a:rPr lang="en-US" sz="2300" dirty="0" err="1"/>
              <a:t>radna</a:t>
            </a:r>
            <a:r>
              <a:rPr lang="en-US" sz="2300" dirty="0"/>
              <a:t> </a:t>
            </a:r>
            <a:r>
              <a:rPr lang="en-US" sz="2300" dirty="0" err="1"/>
              <a:t>atmosfera</a:t>
            </a:r>
            <a:r>
              <a:rPr lang="en-US" sz="2300" dirty="0"/>
              <a:t>, pre </a:t>
            </a:r>
            <a:r>
              <a:rPr lang="en-US" sz="2300" dirty="0" err="1"/>
              <a:t>svega</a:t>
            </a:r>
            <a:r>
              <a:rPr lang="en-US" sz="2300" dirty="0"/>
              <a:t> </a:t>
            </a:r>
            <a:r>
              <a:rPr lang="en-US" sz="2300" dirty="0" err="1"/>
              <a:t>karakteriše</a:t>
            </a:r>
            <a:r>
              <a:rPr lang="en-US" sz="2300" dirty="0"/>
              <a:t> mala, </a:t>
            </a:r>
            <a:r>
              <a:rPr lang="en-US" sz="2300" dirty="0" err="1"/>
              <a:t>privatna</a:t>
            </a:r>
            <a:r>
              <a:rPr lang="en-US" sz="2300" dirty="0"/>
              <a:t> </a:t>
            </a:r>
            <a:r>
              <a:rPr lang="en-US" sz="2300" dirty="0" err="1"/>
              <a:t>preduzeća</a:t>
            </a:r>
            <a:r>
              <a:rPr lang="en-US" sz="2300" dirty="0"/>
              <a:t> u </a:t>
            </a:r>
            <a:r>
              <a:rPr lang="en-US" sz="2300" dirty="0" err="1"/>
              <a:t>nastajanju</a:t>
            </a:r>
            <a:r>
              <a:rPr lang="en-US" sz="2300" dirty="0"/>
              <a:t>, </a:t>
            </a:r>
            <a:r>
              <a:rPr lang="en-US" sz="2300" dirty="0" err="1"/>
              <a:t>gde</a:t>
            </a:r>
            <a:r>
              <a:rPr lang="en-US" sz="2300" dirty="0"/>
              <a:t> </a:t>
            </a:r>
            <a:r>
              <a:rPr lang="en-US" sz="2300" dirty="0" err="1"/>
              <a:t>svi</a:t>
            </a:r>
            <a:r>
              <a:rPr lang="en-US" sz="2300" dirty="0"/>
              <a:t> </a:t>
            </a:r>
            <a:r>
              <a:rPr lang="en-US" sz="2300" dirty="0" err="1"/>
              <a:t>rade</a:t>
            </a:r>
            <a:r>
              <a:rPr lang="en-US" sz="2300" dirty="0"/>
              <a:t> </a:t>
            </a:r>
            <a:r>
              <a:rPr lang="en-US" sz="2300" dirty="0" err="1"/>
              <a:t>sve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gde</a:t>
            </a:r>
            <a:r>
              <a:rPr lang="en-US" sz="2300" dirty="0"/>
              <a:t> se </a:t>
            </a:r>
            <a:r>
              <a:rPr lang="en-US" sz="2300" dirty="0" err="1"/>
              <a:t>svi</a:t>
            </a:r>
            <a:r>
              <a:rPr lang="en-US" sz="2300" dirty="0"/>
              <a:t> </a:t>
            </a:r>
            <a:r>
              <a:rPr lang="en-US" sz="2300" dirty="0" err="1"/>
              <a:t>osećaju</a:t>
            </a:r>
            <a:r>
              <a:rPr lang="en-US" sz="2300" dirty="0"/>
              <a:t> </a:t>
            </a:r>
            <a:r>
              <a:rPr lang="en-US" sz="2300" dirty="0" err="1"/>
              <a:t>podjednako</a:t>
            </a:r>
            <a:r>
              <a:rPr lang="en-US" sz="2300" dirty="0"/>
              <a:t> </a:t>
            </a:r>
            <a:r>
              <a:rPr lang="en-US" sz="2300" dirty="0" err="1"/>
              <a:t>odgovornima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efikasno</a:t>
            </a:r>
            <a:r>
              <a:rPr lang="en-US" sz="2300" dirty="0"/>
              <a:t> </a:t>
            </a:r>
            <a:r>
              <a:rPr lang="en-US" sz="2300" dirty="0" err="1"/>
              <a:t>funkcionisanje</a:t>
            </a:r>
            <a:r>
              <a:rPr lang="en-US" sz="2300" dirty="0"/>
              <a:t> </a:t>
            </a:r>
            <a:r>
              <a:rPr lang="en-US" sz="2300" dirty="0" err="1"/>
              <a:t>organizacije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Ovom</a:t>
            </a:r>
            <a:r>
              <a:rPr lang="en-US" sz="2300" dirty="0"/>
              <a:t> </a:t>
            </a:r>
            <a:r>
              <a:rPr lang="en-US" sz="2300" dirty="0" err="1"/>
              <a:t>prilikom</a:t>
            </a:r>
            <a:r>
              <a:rPr lang="en-US" sz="2300" dirty="0"/>
              <a:t> </a:t>
            </a:r>
            <a:r>
              <a:rPr lang="en-US" sz="2300" dirty="0" err="1"/>
              <a:t>ćemo</a:t>
            </a:r>
            <a:r>
              <a:rPr lang="en-US" sz="2300" dirty="0"/>
              <a:t> </a:t>
            </a:r>
            <a:r>
              <a:rPr lang="en-US" sz="2300" dirty="0" err="1"/>
              <a:t>navesti</a:t>
            </a:r>
            <a:r>
              <a:rPr lang="en-US" sz="2300" dirty="0"/>
              <a:t> </a:t>
            </a:r>
            <a:r>
              <a:rPr lang="en-US" sz="2300" dirty="0" err="1"/>
              <a:t>različite</a:t>
            </a:r>
            <a:r>
              <a:rPr lang="en-US" sz="2300" dirty="0"/>
              <a:t> </a:t>
            </a:r>
            <a:r>
              <a:rPr lang="en-US" sz="2300" dirty="0" err="1"/>
              <a:t>uloge</a:t>
            </a:r>
            <a:r>
              <a:rPr lang="en-US" sz="2300" dirty="0"/>
              <a:t> </a:t>
            </a:r>
            <a:r>
              <a:rPr lang="en-US" sz="2300" dirty="0" err="1"/>
              <a:t>koje</a:t>
            </a:r>
            <a:r>
              <a:rPr lang="en-US" sz="2300" dirty="0"/>
              <a:t> </a:t>
            </a:r>
            <a:r>
              <a:rPr lang="en-US" sz="2300" dirty="0" err="1"/>
              <a:t>pojedinci</a:t>
            </a:r>
            <a:r>
              <a:rPr lang="en-US" sz="2300" dirty="0"/>
              <a:t> </a:t>
            </a:r>
            <a:r>
              <a:rPr lang="en-US" sz="2300" dirty="0" err="1"/>
              <a:t>mogu</a:t>
            </a:r>
            <a:r>
              <a:rPr lang="en-US" sz="2300" dirty="0"/>
              <a:t> </a:t>
            </a:r>
            <a:r>
              <a:rPr lang="en-US" sz="2300" dirty="0" err="1"/>
              <a:t>igrati</a:t>
            </a:r>
            <a:r>
              <a:rPr lang="en-US" sz="2300" dirty="0"/>
              <a:t> u </a:t>
            </a:r>
            <a:r>
              <a:rPr lang="en-US" sz="2300" dirty="0" err="1"/>
              <a:t>timu</a:t>
            </a:r>
            <a:r>
              <a:rPr lang="en-US" sz="2300" dirty="0"/>
              <a:t>, </a:t>
            </a:r>
            <a:r>
              <a:rPr lang="en-US" sz="2300" dirty="0" err="1"/>
              <a:t>skladno</a:t>
            </a:r>
            <a:r>
              <a:rPr lang="en-US" sz="2300" dirty="0"/>
              <a:t> </a:t>
            </a:r>
            <a:r>
              <a:rPr lang="en-US" sz="2300" dirty="0" err="1"/>
              <a:t>svojim</a:t>
            </a:r>
            <a:r>
              <a:rPr lang="en-US" sz="2300" dirty="0"/>
              <a:t> </a:t>
            </a:r>
            <a:r>
              <a:rPr lang="en-US" sz="2300" dirty="0" err="1"/>
              <a:t>prirodnim</a:t>
            </a:r>
            <a:r>
              <a:rPr lang="en-US" sz="2300" dirty="0"/>
              <a:t> </a:t>
            </a:r>
            <a:r>
              <a:rPr lang="en-US" sz="2300" dirty="0" err="1"/>
              <a:t>sklonostima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9436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Pojedinac</a:t>
            </a:r>
            <a:r>
              <a:rPr lang="en-US" sz="2300" dirty="0"/>
              <a:t> </a:t>
            </a:r>
            <a:r>
              <a:rPr lang="en-US" sz="2300" dirty="0" err="1"/>
              <a:t>nekog</a:t>
            </a:r>
            <a:r>
              <a:rPr lang="en-US" sz="2300" dirty="0"/>
              <a:t> </a:t>
            </a:r>
            <a:r>
              <a:rPr lang="en-US" sz="2300" dirty="0" err="1"/>
              <a:t>tima</a:t>
            </a:r>
            <a:r>
              <a:rPr lang="en-US" sz="2300" dirty="0"/>
              <a:t> </a:t>
            </a:r>
            <a:r>
              <a:rPr lang="en-US" sz="2300" dirty="0" err="1"/>
              <a:t>pripada</a:t>
            </a:r>
            <a:r>
              <a:rPr lang="en-US" sz="2300" dirty="0"/>
              <a:t> u </a:t>
            </a:r>
            <a:r>
              <a:rPr lang="en-US" sz="2300" dirty="0" err="1"/>
              <a:t>jednu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više</a:t>
            </a:r>
            <a:r>
              <a:rPr lang="en-US" sz="2300" dirty="0"/>
              <a:t> </a:t>
            </a:r>
            <a:r>
              <a:rPr lang="en-US" sz="2300" dirty="0" err="1"/>
              <a:t>sledećih</a:t>
            </a:r>
            <a:r>
              <a:rPr lang="en-US" sz="2300" dirty="0"/>
              <a:t> </a:t>
            </a:r>
            <a:r>
              <a:rPr lang="en-US" sz="2300" dirty="0" err="1"/>
              <a:t>kategorija</a:t>
            </a:r>
            <a:r>
              <a:rPr lang="en-US" sz="2300" dirty="0"/>
              <a:t>: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organizator</a:t>
            </a:r>
            <a:r>
              <a:rPr lang="en-US" sz="2300" dirty="0"/>
              <a:t>,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ekspert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spoljašnji</a:t>
            </a:r>
            <a:r>
              <a:rPr lang="en-US" sz="2300" dirty="0"/>
              <a:t> </a:t>
            </a:r>
            <a:r>
              <a:rPr lang="en-US" sz="2300" dirty="0" err="1"/>
              <a:t>autoritet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lider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kritičar</a:t>
            </a:r>
            <a:r>
              <a:rPr lang="en-US" sz="2300" dirty="0" smtClean="0"/>
              <a:t>,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kreativac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- </a:t>
            </a:r>
            <a:r>
              <a:rPr lang="en-US" sz="2300" dirty="0" err="1"/>
              <a:t>birokrata</a:t>
            </a:r>
            <a:r>
              <a:rPr lang="en-US" sz="2300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70861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društveni</a:t>
            </a:r>
            <a:r>
              <a:rPr lang="en-US" sz="2300" dirty="0" smtClean="0"/>
              <a:t> tip,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finalizator</a:t>
            </a:r>
            <a:r>
              <a:rPr lang="en-US" sz="2300" dirty="0" smtClean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 smtClean="0"/>
              <a:t>Idealni</a:t>
            </a:r>
            <a:r>
              <a:rPr lang="en-US" sz="2300" dirty="0" smtClean="0"/>
              <a:t> </a:t>
            </a:r>
            <a:r>
              <a:rPr lang="en-US" sz="2300" dirty="0" err="1" smtClean="0"/>
              <a:t>vođa</a:t>
            </a:r>
            <a:r>
              <a:rPr lang="en-US" sz="2300" dirty="0" smtClean="0"/>
              <a:t> </a:t>
            </a:r>
            <a:r>
              <a:rPr lang="en-US" sz="2300" dirty="0" err="1" smtClean="0"/>
              <a:t>tima</a:t>
            </a:r>
            <a:r>
              <a:rPr lang="en-US" sz="2300" dirty="0" smtClean="0"/>
              <a:t> </a:t>
            </a:r>
            <a:r>
              <a:rPr lang="en-US" sz="2300" dirty="0" err="1" smtClean="0"/>
              <a:t>mora</a:t>
            </a:r>
            <a:r>
              <a:rPr lang="en-US" sz="2300" dirty="0" smtClean="0"/>
              <a:t> </a:t>
            </a:r>
            <a:r>
              <a:rPr lang="en-US" sz="2300" dirty="0" err="1" smtClean="0"/>
              <a:t>biti</a:t>
            </a:r>
            <a:r>
              <a:rPr lang="en-US" sz="2300" dirty="0" smtClean="0"/>
              <a:t> </a:t>
            </a:r>
            <a:r>
              <a:rPr lang="en-US" sz="2300" dirty="0" err="1" smtClean="0"/>
              <a:t>osoba</a:t>
            </a:r>
            <a:r>
              <a:rPr lang="en-US" sz="2300" dirty="0" smtClean="0"/>
              <a:t> </a:t>
            </a:r>
            <a:r>
              <a:rPr lang="en-US" sz="2300" dirty="0" err="1" smtClean="0"/>
              <a:t>koja</a:t>
            </a:r>
            <a:r>
              <a:rPr lang="en-US" sz="2300" dirty="0" smtClean="0"/>
              <a:t> </a:t>
            </a:r>
            <a:r>
              <a:rPr lang="en-US" sz="2300" dirty="0" err="1" smtClean="0"/>
              <a:t>lako</a:t>
            </a:r>
            <a:r>
              <a:rPr lang="en-US" sz="2300" dirty="0" smtClean="0"/>
              <a:t> </a:t>
            </a:r>
            <a:r>
              <a:rPr lang="en-US" sz="2300" dirty="0" err="1" smtClean="0"/>
              <a:t>raspoznaje</a:t>
            </a:r>
            <a:r>
              <a:rPr lang="en-US" sz="2300" dirty="0" smtClean="0"/>
              <a:t> </a:t>
            </a:r>
            <a:r>
              <a:rPr lang="en-US" sz="2300" dirty="0" err="1" smtClean="0"/>
              <a:t>individualne</a:t>
            </a:r>
            <a:r>
              <a:rPr lang="en-US" sz="2300" dirty="0" smtClean="0"/>
              <a:t> </a:t>
            </a:r>
            <a:r>
              <a:rPr lang="en-US" sz="2300" dirty="0" err="1" smtClean="0"/>
              <a:t>sklonosti</a:t>
            </a:r>
            <a:r>
              <a:rPr lang="en-US" sz="2300" dirty="0" smtClean="0"/>
              <a:t> </a:t>
            </a:r>
            <a:r>
              <a:rPr lang="en-US" sz="2300" dirty="0" err="1" smtClean="0"/>
              <a:t>pojedinaca</a:t>
            </a:r>
            <a:r>
              <a:rPr lang="en-US" sz="2300" dirty="0" smtClean="0"/>
              <a:t> </a:t>
            </a:r>
            <a:r>
              <a:rPr lang="en-US" sz="2300" dirty="0" err="1" smtClean="0"/>
              <a:t>kojima</a:t>
            </a:r>
            <a:r>
              <a:rPr lang="en-US" sz="2300" dirty="0" smtClean="0"/>
              <a:t> </a:t>
            </a:r>
            <a:r>
              <a:rPr lang="en-US" sz="2300" dirty="0" err="1" smtClean="0"/>
              <a:t>upravlja</a:t>
            </a:r>
            <a:r>
              <a:rPr lang="en-US" sz="2300" dirty="0" smtClean="0"/>
              <a:t> </a:t>
            </a:r>
            <a:r>
              <a:rPr lang="en-US" sz="2300" dirty="0" err="1" smtClean="0"/>
              <a:t>i</a:t>
            </a:r>
            <a:r>
              <a:rPr lang="en-US" sz="2300" dirty="0" smtClean="0"/>
              <a:t> </a:t>
            </a:r>
            <a:r>
              <a:rPr lang="en-US" sz="2300" dirty="0" err="1" smtClean="0"/>
              <a:t>koji</a:t>
            </a:r>
            <a:r>
              <a:rPr lang="en-US" sz="2300" dirty="0" smtClean="0"/>
              <a:t> </a:t>
            </a:r>
            <a:r>
              <a:rPr lang="en-US" sz="2300" dirty="0" err="1" smtClean="0"/>
              <a:t>zna</a:t>
            </a:r>
            <a:r>
              <a:rPr lang="en-US" sz="2300" dirty="0" smtClean="0"/>
              <a:t> </a:t>
            </a:r>
            <a:r>
              <a:rPr lang="en-US" sz="2300" dirty="0" err="1" smtClean="0"/>
              <a:t>kako</a:t>
            </a:r>
            <a:r>
              <a:rPr lang="en-US" sz="2300" dirty="0" smtClean="0"/>
              <a:t> da </a:t>
            </a:r>
            <a:r>
              <a:rPr lang="en-US" sz="2300" dirty="0" err="1" smtClean="0"/>
              <a:t>im</a:t>
            </a:r>
            <a:r>
              <a:rPr lang="en-US" sz="2300" dirty="0" smtClean="0"/>
              <a:t> </a:t>
            </a:r>
            <a:r>
              <a:rPr lang="en-US" sz="2300" dirty="0" err="1" smtClean="0"/>
              <a:t>podeli</a:t>
            </a:r>
            <a:r>
              <a:rPr lang="en-US" sz="2300" dirty="0" smtClean="0"/>
              <a:t> </a:t>
            </a:r>
            <a:r>
              <a:rPr lang="en-US" sz="2300" dirty="0" err="1" smtClean="0"/>
              <a:t>poslove</a:t>
            </a:r>
            <a:r>
              <a:rPr lang="en-US" sz="2300" dirty="0" smtClean="0"/>
              <a:t> </a:t>
            </a:r>
            <a:r>
              <a:rPr lang="en-US" sz="2300" dirty="0" err="1" smtClean="0"/>
              <a:t>i</a:t>
            </a:r>
            <a:r>
              <a:rPr lang="en-US" sz="2300" dirty="0" smtClean="0"/>
              <a:t> </a:t>
            </a:r>
            <a:r>
              <a:rPr lang="en-US" sz="2300" dirty="0" err="1" smtClean="0"/>
              <a:t>motiviše</a:t>
            </a:r>
            <a:r>
              <a:rPr lang="en-US" sz="2300" dirty="0" smtClean="0"/>
              <a:t> </a:t>
            </a:r>
            <a:r>
              <a:rPr lang="en-US" sz="2300" dirty="0" err="1" smtClean="0"/>
              <a:t>ih</a:t>
            </a:r>
            <a:r>
              <a:rPr lang="en-US" sz="2300" dirty="0" smtClean="0"/>
              <a:t> </a:t>
            </a:r>
            <a:r>
              <a:rPr lang="en-US" sz="2300" dirty="0" err="1" smtClean="0"/>
              <a:t>za</a:t>
            </a:r>
            <a:r>
              <a:rPr lang="en-US" sz="2300" dirty="0" smtClean="0"/>
              <a:t> </a:t>
            </a:r>
            <a:r>
              <a:rPr lang="en-US" sz="2300" dirty="0" err="1" smtClean="0"/>
              <a:t>njihovo</a:t>
            </a:r>
            <a:r>
              <a:rPr lang="en-US" sz="2300" dirty="0" smtClean="0"/>
              <a:t> </a:t>
            </a:r>
            <a:r>
              <a:rPr lang="en-US" sz="2300" dirty="0" err="1" smtClean="0"/>
              <a:t>izvršavanje</a:t>
            </a:r>
            <a:r>
              <a:rPr lang="en-US" sz="2300" dirty="0" smtClean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U </a:t>
            </a:r>
            <a:r>
              <a:rPr lang="en-US" sz="2300" dirty="0" err="1" smtClean="0"/>
              <a:t>najvažnije</a:t>
            </a:r>
            <a:r>
              <a:rPr lang="en-US" sz="2300" dirty="0" smtClean="0"/>
              <a:t> </a:t>
            </a:r>
            <a:r>
              <a:rPr lang="en-US" sz="2300" dirty="0" err="1" smtClean="0"/>
              <a:t>poželjne</a:t>
            </a:r>
            <a:r>
              <a:rPr lang="en-US" sz="2300" dirty="0" smtClean="0"/>
              <a:t> </a:t>
            </a:r>
            <a:r>
              <a:rPr lang="en-US" sz="2300" dirty="0" err="1" smtClean="0"/>
              <a:t>osobine</a:t>
            </a:r>
            <a:r>
              <a:rPr lang="en-US" sz="2300" dirty="0" smtClean="0"/>
              <a:t> </a:t>
            </a:r>
            <a:r>
              <a:rPr lang="en-US" sz="2300" dirty="0" err="1" smtClean="0"/>
              <a:t>preduzetnika</a:t>
            </a:r>
            <a:r>
              <a:rPr lang="en-US" sz="2300" dirty="0" smtClean="0"/>
              <a:t> </a:t>
            </a:r>
            <a:r>
              <a:rPr lang="en-US" sz="2300" dirty="0" err="1" smtClean="0"/>
              <a:t>spadaju</a:t>
            </a:r>
            <a:r>
              <a:rPr lang="en-US" sz="2300" dirty="0" smtClean="0"/>
              <a:t> </a:t>
            </a:r>
            <a:r>
              <a:rPr lang="en-US" sz="2300" dirty="0" err="1" smtClean="0"/>
              <a:t>sledeće</a:t>
            </a:r>
            <a:r>
              <a:rPr lang="en-US" sz="2300" dirty="0" smtClean="0"/>
              <a:t>: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zna</a:t>
            </a:r>
            <a:r>
              <a:rPr lang="en-US" sz="2300" dirty="0" smtClean="0"/>
              <a:t> da </a:t>
            </a:r>
            <a:r>
              <a:rPr lang="en-US" sz="2300" dirty="0" err="1" smtClean="0"/>
              <a:t>stvori</a:t>
            </a:r>
            <a:r>
              <a:rPr lang="en-US" sz="2300" dirty="0" smtClean="0"/>
              <a:t> </a:t>
            </a:r>
            <a:r>
              <a:rPr lang="en-US" sz="2300" dirty="0" err="1" smtClean="0"/>
              <a:t>efikasan</a:t>
            </a:r>
            <a:r>
              <a:rPr lang="en-US" sz="2300" dirty="0" smtClean="0"/>
              <a:t> </a:t>
            </a:r>
            <a:r>
              <a:rPr lang="en-US" sz="2300" dirty="0" err="1" smtClean="0"/>
              <a:t>tim</a:t>
            </a:r>
            <a:r>
              <a:rPr lang="en-US" sz="2300" dirty="0" smtClean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zna</a:t>
            </a:r>
            <a:r>
              <a:rPr lang="en-US" sz="2300" dirty="0" smtClean="0"/>
              <a:t> da </a:t>
            </a:r>
            <a:r>
              <a:rPr lang="en-US" sz="2300" dirty="0" err="1" smtClean="0"/>
              <a:t>sluša</a:t>
            </a:r>
            <a:r>
              <a:rPr lang="en-US" sz="2300" dirty="0" smtClean="0"/>
              <a:t> </a:t>
            </a:r>
            <a:r>
              <a:rPr lang="en-US" sz="2300" dirty="0" err="1" smtClean="0"/>
              <a:t>druge</a:t>
            </a:r>
            <a:r>
              <a:rPr lang="en-US" sz="2300" dirty="0" smtClean="0"/>
              <a:t>, </a:t>
            </a:r>
          </a:p>
          <a:p>
            <a:pPr marL="0" indent="0">
              <a:spcBef>
                <a:spcPts val="1000"/>
              </a:spcBef>
              <a:buNone/>
            </a:pPr>
            <a:endParaRPr lang="en-US" sz="2300" dirty="0"/>
          </a:p>
          <a:p>
            <a:pPr>
              <a:spcBef>
                <a:spcPts val="1000"/>
              </a:spcBef>
              <a:buFontTx/>
              <a:buChar char="-"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20346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335</TotalTime>
  <Words>455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Flow</vt:lpstr>
      <vt:lpstr>4. КREATIVNOST-INOVATIVNOST ČINIOCI INVENTIVNOSTI, KREATIVNI POJEDINAC</vt:lpstr>
      <vt:lpstr>4.1. POJAM INVENTIVNOG PREDUZETNIŠTVA I INVENTIVNOG PREDUZETNIKA. </vt:lpstr>
      <vt:lpstr>PowerPoint Presentation</vt:lpstr>
      <vt:lpstr>4.2. ČINIOCI INVENTIVNOSTI</vt:lpstr>
      <vt:lpstr>PowerPoint Presentation</vt:lpstr>
      <vt:lpstr>PowerPoint Presentation</vt:lpstr>
      <vt:lpstr>4.3. PREDUZETNIČKA RADNA ATMOSFERA-POJEDINAC U TIMU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Filip Markovic</dc:creator>
  <cp:keywords>Multimedijalne tehnologije</cp:keywords>
  <cp:lastModifiedBy>Filip Markovic</cp:lastModifiedBy>
  <cp:revision>35</cp:revision>
  <dcterms:created xsi:type="dcterms:W3CDTF">2018-03-10T13:46:02Z</dcterms:created>
  <dcterms:modified xsi:type="dcterms:W3CDTF">2018-04-06T17:31:06Z</dcterms:modified>
</cp:coreProperties>
</file>