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55" r:id="rId2"/>
    <p:sldId id="356" r:id="rId3"/>
    <p:sldId id="357" r:id="rId4"/>
    <p:sldId id="358" r:id="rId5"/>
    <p:sldId id="359" r:id="rId6"/>
    <p:sldId id="360" r:id="rId7"/>
    <p:sldId id="361" r:id="rId8"/>
    <p:sldId id="362" r:id="rId9"/>
    <p:sldId id="363" r:id="rId10"/>
    <p:sldId id="364" r:id="rId11"/>
    <p:sldId id="365" r:id="rId12"/>
    <p:sldId id="367" r:id="rId13"/>
    <p:sldId id="368" r:id="rId14"/>
    <p:sldId id="369" r:id="rId15"/>
    <p:sldId id="370" r:id="rId16"/>
    <p:sldId id="371" r:id="rId17"/>
    <p:sldId id="372" r:id="rId18"/>
    <p:sldId id="373" r:id="rId19"/>
    <p:sldId id="374" r:id="rId20"/>
    <p:sldId id="3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112BB-CF6A-4469-9789-C5FA25DA60F7}" type="datetimeFigureOut">
              <a:rPr lang="en-US" smtClean="0"/>
              <a:t>4/6/2018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A2D20-495D-4E23-BF25-66BA137864FD}" type="slidenum">
              <a:rPr lang="en-US" smtClean="0"/>
              <a:t>‹#›</a:t>
            </a:fld>
            <a:endParaRPr lang="en-US"/>
          </a:p>
        </p:txBody>
      </p:sp>
    </p:spTree>
    <p:extLst>
      <p:ext uri="{BB962C8B-B14F-4D97-AF65-F5344CB8AC3E}">
        <p14:creationId xmlns:p14="http://schemas.microsoft.com/office/powerpoint/2010/main" val="1388831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BC1EBC-2C8C-4745-9DBB-7D2821DE93A2}" type="datetimeFigureOut">
              <a:rPr lang="en-US" smtClean="0"/>
              <a:pPr/>
              <a:t>4/6/2018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BC1EBC-2C8C-4745-9DBB-7D2821DE93A2}" type="datetimeFigureOut">
              <a:rPr lang="en-US" smtClean="0"/>
              <a:pPr/>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BC1EBC-2C8C-4745-9DBB-7D2821DE93A2}" type="datetimeFigureOut">
              <a:rPr lang="en-US" smtClean="0"/>
              <a:pPr/>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BC1EBC-2C8C-4745-9DBB-7D2821DE93A2}" type="datetimeFigureOut">
              <a:rPr lang="en-US" smtClean="0"/>
              <a:pPr/>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C1EBC-2C8C-4745-9DBB-7D2821DE93A2}" type="datetimeFigureOut">
              <a:rPr lang="en-US" smtClean="0"/>
              <a:pPr/>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BC1EBC-2C8C-4745-9DBB-7D2821DE93A2}" type="datetimeFigureOut">
              <a:rPr lang="en-US" smtClean="0"/>
              <a:pPr/>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7475D6-C4A2-4C2D-B379-6EFD879AD8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BC1EBC-2C8C-4745-9DBB-7D2821DE93A2}" type="datetimeFigureOut">
              <a:rPr lang="en-US" smtClean="0"/>
              <a:pPr/>
              <a:t>4/6/2018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7475D6-C4A2-4C2D-B379-6EFD879AD8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 name="Title 1"/>
          <p:cNvSpPr>
            <a:spLocks noGrp="1"/>
          </p:cNvSpPr>
          <p:nvPr>
            <p:ph type="title"/>
          </p:nvPr>
        </p:nvSpPr>
        <p:spPr>
          <a:xfrm>
            <a:off x="1371600" y="2743200"/>
            <a:ext cx="7391400" cy="1143000"/>
          </a:xfrm>
        </p:spPr>
        <p:txBody>
          <a:bodyPr>
            <a:noAutofit/>
          </a:bodyPr>
          <a:lstStyle/>
          <a:p>
            <a:r>
              <a:rPr lang="en-US" sz="4400" i="1" dirty="0" smtClean="0"/>
              <a:t>6. PREDUZETNIŠTVO I INOVACIJE </a:t>
            </a:r>
            <a:endParaRPr lang="en-US" sz="4400" i="1" dirty="0"/>
          </a:p>
        </p:txBody>
      </p:sp>
    </p:spTree>
    <p:extLst>
      <p:ext uri="{BB962C8B-B14F-4D97-AF65-F5344CB8AC3E}">
        <p14:creationId xmlns:p14="http://schemas.microsoft.com/office/powerpoint/2010/main" val="316459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Optimizam.</a:t>
            </a:r>
            <a:endParaRPr lang="sr-Latn-CS" sz="2300" b="1" i="1" u="sng" dirty="0"/>
          </a:p>
          <a:p>
            <a:pPr marL="0" indent="0">
              <a:spcBef>
                <a:spcPts val="1000"/>
              </a:spcBef>
              <a:buNone/>
            </a:pPr>
            <a:r>
              <a:rPr lang="pl-PL" sz="2300" dirty="0"/>
              <a:t>Jedna od značajnih karakteristika svakog preduzetnika je i optimistički stav prema situaciji u kojoj se nalazi.</a:t>
            </a:r>
            <a:endParaRPr lang="en-US" sz="2300" dirty="0"/>
          </a:p>
          <a:p>
            <a:pPr marL="0" indent="0">
              <a:spcBef>
                <a:spcPts val="1000"/>
              </a:spcBef>
              <a:buNone/>
            </a:pPr>
            <a:r>
              <a:rPr lang="pl-PL" sz="2300" dirty="0"/>
              <a:t>Poznato je da lica koja imaju pesimistički stav o svetu oko sebe i procesima u kojima učestvuju, najčešće ne mogu očekivati pozitivan ishod i rezultat izabrane poslovne aktivnosti.</a:t>
            </a:r>
            <a:endParaRPr lang="en-US" sz="2300" dirty="0"/>
          </a:p>
          <a:p>
            <a:pPr marL="0" indent="0">
              <a:spcBef>
                <a:spcPts val="1000"/>
              </a:spcBef>
              <a:buNone/>
            </a:pPr>
            <a:r>
              <a:rPr lang="pl-PL" sz="2300" dirty="0"/>
              <a:t>Uvek se nadaju da će njihove aktivnosti rezultirati pozitivnim ishodom i pored velikih odricanja, ulaganja koja su neophodna za realizaciju pojedinih ideja</a:t>
            </a:r>
            <a:r>
              <a:rPr lang="en-US" sz="2300" dirty="0" smtClean="0"/>
              <a:t>.</a:t>
            </a:r>
            <a:endParaRPr lang="en-US" sz="2300" dirty="0"/>
          </a:p>
        </p:txBody>
      </p:sp>
    </p:spTree>
    <p:extLst>
      <p:ext uri="{BB962C8B-B14F-4D97-AF65-F5344CB8AC3E}">
        <p14:creationId xmlns:p14="http://schemas.microsoft.com/office/powerpoint/2010/main" val="229201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Prihvatanje rizika.</a:t>
            </a:r>
            <a:endParaRPr lang="sr-Latn-CS" sz="2300" b="1" i="1" u="sng" dirty="0"/>
          </a:p>
          <a:p>
            <a:pPr marL="0" indent="0">
              <a:spcBef>
                <a:spcPts val="1000"/>
              </a:spcBef>
              <a:buNone/>
            </a:pPr>
            <a:r>
              <a:rPr lang="pl-PL" sz="2300" dirty="0"/>
              <a:t>Često se potencira razlika između preduzetnika i menadžera, koja se pre svega zasniva na činjenici da su preduzetnici spremniji da prihvate rizik poslovanja.</a:t>
            </a:r>
            <a:endParaRPr lang="en-US" sz="2300" dirty="0"/>
          </a:p>
          <a:p>
            <a:pPr marL="0" indent="0">
              <a:spcBef>
                <a:spcPts val="1000"/>
              </a:spcBef>
              <a:buNone/>
            </a:pPr>
            <a:r>
              <a:rPr lang="pl-PL" sz="2300" dirty="0"/>
              <a:t>Preduzetnici su ljudi koji su spremni da prihvate veći rizik, pokazujući pritom sposobnost upravljanja rizikom.</a:t>
            </a:r>
            <a:endParaRPr lang="en-US" sz="2300" dirty="0"/>
          </a:p>
          <a:p>
            <a:pPr marL="0" indent="0">
              <a:spcBef>
                <a:spcPts val="1000"/>
              </a:spcBef>
              <a:buNone/>
            </a:pPr>
            <a:r>
              <a:rPr lang="pl-PL" sz="2300" dirty="0"/>
              <a:t>Preduzetnik će prihvatiti rizik samo do određene granice, koju obično oni sami definišu i postave</a:t>
            </a:r>
            <a:r>
              <a:rPr lang="pl-PL" sz="2300" dirty="0" smtClean="0"/>
              <a:t>.</a:t>
            </a:r>
            <a:endParaRPr lang="en-US" sz="2300" dirty="0"/>
          </a:p>
        </p:txBody>
      </p:sp>
    </p:spTree>
    <p:extLst>
      <p:ext uri="{BB962C8B-B14F-4D97-AF65-F5344CB8AC3E}">
        <p14:creationId xmlns:p14="http://schemas.microsoft.com/office/powerpoint/2010/main" val="373862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Upornost.</a:t>
            </a:r>
            <a:endParaRPr lang="sr-Latn-CS" sz="2300" b="1" i="1" u="sng" dirty="0"/>
          </a:p>
          <a:p>
            <a:pPr marL="0" indent="0">
              <a:spcBef>
                <a:spcPts val="1000"/>
              </a:spcBef>
              <a:buNone/>
            </a:pPr>
            <a:r>
              <a:rPr lang="pl-PL" sz="2300" dirty="0"/>
              <a:t>Za svaki biznis važi da zahteva veliku upornost. Praksa je pokazala da postoji relativno mali broj firmi, možemo reći čak i zanemarljiv, koje su uspele u nekom svom poduhvatu u kratkom vremenskom periodu.</a:t>
            </a:r>
            <a:r>
              <a:rPr lang="en-US" sz="2300" dirty="0"/>
              <a:t> </a:t>
            </a:r>
          </a:p>
          <a:p>
            <a:pPr marL="0" indent="0">
              <a:spcBef>
                <a:spcPts val="1000"/>
              </a:spcBef>
              <a:buNone/>
            </a:pPr>
            <a:r>
              <a:rPr lang="pl-PL" sz="2300" dirty="0"/>
              <a:t>Jedna od veoma važnih karakteristika preduzetnika je i upornost pri realizaciji svoje biznis ideje.</a:t>
            </a:r>
            <a:endParaRPr lang="en-US" sz="2300" dirty="0"/>
          </a:p>
          <a:p>
            <a:pPr marL="0" indent="0">
              <a:spcBef>
                <a:spcPts val="1000"/>
              </a:spcBef>
              <a:buNone/>
            </a:pPr>
            <a:r>
              <a:rPr lang="pl-PL" sz="2300" dirty="0"/>
              <a:t>Ukoliko se preduzetnik brzo preda i počne da menja biznis, gotovo sa stoprocentnom sigurnošću možemo tvrditi da takav preduzetnik izvesno doživljava propast pa čak i bankrotstvo. </a:t>
            </a:r>
            <a:endParaRPr lang="en-US" sz="2300" dirty="0"/>
          </a:p>
        </p:txBody>
      </p:sp>
    </p:spTree>
    <p:extLst>
      <p:ext uri="{BB962C8B-B14F-4D97-AF65-F5344CB8AC3E}">
        <p14:creationId xmlns:p14="http://schemas.microsoft.com/office/powerpoint/2010/main" val="371839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 name="Title 1"/>
          <p:cNvSpPr>
            <a:spLocks noGrp="1"/>
          </p:cNvSpPr>
          <p:nvPr>
            <p:ph type="title"/>
          </p:nvPr>
        </p:nvSpPr>
        <p:spPr>
          <a:xfrm>
            <a:off x="1295400" y="609600"/>
            <a:ext cx="7391400" cy="1143000"/>
          </a:xfrm>
        </p:spPr>
        <p:txBody>
          <a:bodyPr>
            <a:noAutofit/>
          </a:bodyPr>
          <a:lstStyle/>
          <a:p>
            <a:pPr>
              <a:defRPr/>
            </a:pPr>
            <a:r>
              <a:rPr lang="en-US" sz="4400" i="1" dirty="0" smtClean="0"/>
              <a:t>6.2</a:t>
            </a:r>
            <a:r>
              <a:rPr lang="sr-Latn-CS" sz="4400" i="1" dirty="0"/>
              <a:t>. </a:t>
            </a:r>
            <a:r>
              <a:rPr lang="pl-PL" sz="4400" i="1" dirty="0"/>
              <a:t>PREDUZETNIČKE VEŠTINE</a:t>
            </a:r>
            <a:endParaRPr lang="en-US" sz="4400" i="1" dirty="0"/>
          </a:p>
        </p:txBody>
      </p:sp>
      <p:sp>
        <p:nvSpPr>
          <p:cNvPr id="6" name="Content Placeholder 2"/>
          <p:cNvSpPr>
            <a:spLocks noGrp="1"/>
          </p:cNvSpPr>
          <p:nvPr>
            <p:ph idx="1"/>
          </p:nvPr>
        </p:nvSpPr>
        <p:spPr>
          <a:xfrm>
            <a:off x="1295400" y="1935480"/>
            <a:ext cx="7391400" cy="4389120"/>
          </a:xfrm>
        </p:spPr>
        <p:txBody>
          <a:bodyPr>
            <a:noAutofit/>
          </a:bodyPr>
          <a:lstStyle/>
          <a:p>
            <a:pPr marL="0" indent="0">
              <a:spcBef>
                <a:spcPts val="1000"/>
              </a:spcBef>
              <a:buNone/>
            </a:pPr>
            <a:r>
              <a:rPr lang="pl-PL" sz="2300" dirty="0"/>
              <a:t>Jedan broj autora čak smatra da su preduzetničke veštine nešto što je teško definisati i izdvojiti, kao što je uostalom i sam preduzetnik.</a:t>
            </a:r>
            <a:endParaRPr lang="sr-Latn-CS" sz="2300" dirty="0"/>
          </a:p>
          <a:p>
            <a:pPr marL="0" indent="0">
              <a:spcBef>
                <a:spcPts val="1000"/>
              </a:spcBef>
              <a:buNone/>
            </a:pPr>
            <a:r>
              <a:rPr lang="pl-PL" sz="2300" dirty="0"/>
              <a:t>Većina autora smatra da preduzetničke veštine treba podeliti na:</a:t>
            </a:r>
            <a:endParaRPr lang="en-US" sz="2300" dirty="0"/>
          </a:p>
          <a:p>
            <a:pPr marL="0" indent="0">
              <a:spcBef>
                <a:spcPts val="1000"/>
              </a:spcBef>
              <a:buNone/>
            </a:pPr>
            <a:r>
              <a:rPr lang="en-US" sz="2300" dirty="0"/>
              <a:t>1. </a:t>
            </a:r>
            <a:r>
              <a:rPr lang="en-US" sz="2300" dirty="0" err="1"/>
              <a:t>urođene</a:t>
            </a:r>
            <a:r>
              <a:rPr lang="en-US" sz="2300" dirty="0"/>
              <a:t> </a:t>
            </a:r>
            <a:r>
              <a:rPr lang="en-US" sz="2300" dirty="0" err="1"/>
              <a:t>veštine</a:t>
            </a:r>
            <a:r>
              <a:rPr lang="en-US" sz="2300" dirty="0"/>
              <a:t>,</a:t>
            </a:r>
          </a:p>
          <a:p>
            <a:pPr marL="0" indent="0">
              <a:spcBef>
                <a:spcPts val="1000"/>
              </a:spcBef>
              <a:buNone/>
            </a:pPr>
            <a:r>
              <a:rPr lang="sv-SE" sz="2300" dirty="0"/>
              <a:t>2. veštine koje se stiču praksom i iskustvom</a:t>
            </a:r>
            <a:r>
              <a:rPr lang="en-US" sz="2300" dirty="0" smtClean="0"/>
              <a:t>.</a:t>
            </a:r>
            <a:endParaRPr lang="en-US" sz="2300" dirty="0"/>
          </a:p>
        </p:txBody>
      </p:sp>
    </p:spTree>
    <p:extLst>
      <p:ext uri="{BB962C8B-B14F-4D97-AF65-F5344CB8AC3E}">
        <p14:creationId xmlns:p14="http://schemas.microsoft.com/office/powerpoint/2010/main" val="273366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a:t>Urođenim veštinama se smatraju one veštine i sposobnosti za koje se veruje da je jedno lice-preduzetnik stekao svojim rođenjem.</a:t>
            </a:r>
            <a:r>
              <a:rPr lang="en-US" sz="2300" dirty="0"/>
              <a:t> </a:t>
            </a:r>
          </a:p>
          <a:p>
            <a:pPr marL="0" indent="0">
              <a:spcBef>
                <a:spcPts val="1000"/>
              </a:spcBef>
              <a:buNone/>
            </a:pPr>
            <a:r>
              <a:rPr lang="pl-PL" sz="2300" dirty="0"/>
              <a:t>Jedno od veoma čestih pitanja koja se vezuju za uspeh preduzetničkog biznisa jeste i pitanje odnosa između iskustva, s jedne i uspeha, sa druge strane.</a:t>
            </a:r>
            <a:endParaRPr lang="en-US" sz="2300" dirty="0"/>
          </a:p>
          <a:p>
            <a:pPr marL="0" indent="0">
              <a:spcBef>
                <a:spcPts val="1000"/>
              </a:spcBef>
              <a:buNone/>
            </a:pPr>
            <a:r>
              <a:rPr lang="pl-PL" sz="2300" dirty="0"/>
              <a:t>Naime, većina analitičara koji su se bavili ovom problematikom, smatra da je iskustvo jedan od važnih faktora razvoja preduzetničkog biznisa, čak postoje i jasni statistički pokazatelji da je iskustvo preduzetnika-menadžera "odgovorno" za uspeh najvećeg broja firmi-preduzeća</a:t>
            </a:r>
            <a:r>
              <a:rPr lang="pl-PL" sz="2300" dirty="0" smtClean="0"/>
              <a:t>.</a:t>
            </a:r>
            <a:endParaRPr lang="en-US" sz="2300" dirty="0"/>
          </a:p>
        </p:txBody>
      </p:sp>
    </p:spTree>
    <p:extLst>
      <p:ext uri="{BB962C8B-B14F-4D97-AF65-F5344CB8AC3E}">
        <p14:creationId xmlns:p14="http://schemas.microsoft.com/office/powerpoint/2010/main" val="297214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a:t>Preduzetničke veštine se mogu podeliti u 3 grupe:</a:t>
            </a:r>
            <a:endParaRPr lang="en-US" sz="2300" dirty="0"/>
          </a:p>
          <a:p>
            <a:pPr marL="0" indent="0">
              <a:spcBef>
                <a:spcPts val="1000"/>
              </a:spcBef>
              <a:buNone/>
            </a:pPr>
            <a:r>
              <a:rPr lang="en-US" sz="2300" dirty="0"/>
              <a:t>1. </a:t>
            </a:r>
            <a:r>
              <a:rPr lang="en-US" sz="2300" dirty="0" err="1"/>
              <a:t>tehničke</a:t>
            </a:r>
            <a:r>
              <a:rPr lang="en-US" sz="2300" dirty="0"/>
              <a:t> </a:t>
            </a:r>
            <a:r>
              <a:rPr lang="en-US" sz="2300" dirty="0" err="1"/>
              <a:t>veštine</a:t>
            </a:r>
            <a:r>
              <a:rPr lang="en-US" sz="2300" dirty="0"/>
              <a:t>,</a:t>
            </a:r>
          </a:p>
          <a:p>
            <a:pPr marL="0" indent="0">
              <a:spcBef>
                <a:spcPts val="1000"/>
              </a:spcBef>
              <a:buNone/>
            </a:pPr>
            <a:r>
              <a:rPr lang="sv-SE" sz="2300" dirty="0"/>
              <a:t>2. </a:t>
            </a:r>
            <a:r>
              <a:rPr lang="en-US" sz="2300" dirty="0" err="1"/>
              <a:t>društvene</a:t>
            </a:r>
            <a:r>
              <a:rPr lang="en-US" sz="2300" dirty="0"/>
              <a:t> </a:t>
            </a:r>
            <a:r>
              <a:rPr lang="en-US" sz="2300" dirty="0" err="1"/>
              <a:t>i</a:t>
            </a:r>
            <a:endParaRPr lang="en-US" sz="2300" dirty="0"/>
          </a:p>
          <a:p>
            <a:pPr marL="0" indent="0">
              <a:spcBef>
                <a:spcPts val="1000"/>
              </a:spcBef>
              <a:buNone/>
            </a:pPr>
            <a:r>
              <a:rPr lang="en-US" sz="2300" dirty="0"/>
              <a:t>3. </a:t>
            </a:r>
            <a:r>
              <a:rPr lang="en-US" sz="2300" dirty="0" err="1"/>
              <a:t>konceptualne</a:t>
            </a:r>
            <a:r>
              <a:rPr lang="en-US" sz="2300" dirty="0"/>
              <a:t> </a:t>
            </a:r>
            <a:r>
              <a:rPr lang="en-US" sz="2300" dirty="0" err="1"/>
              <a:t>veštine</a:t>
            </a:r>
            <a:r>
              <a:rPr lang="en-US" sz="2300" dirty="0"/>
              <a:t>.</a:t>
            </a:r>
          </a:p>
          <a:p>
            <a:pPr marL="0" indent="0">
              <a:spcBef>
                <a:spcPts val="1000"/>
              </a:spcBef>
              <a:buNone/>
            </a:pPr>
            <a:r>
              <a:rPr lang="en-US" sz="2300" dirty="0" err="1"/>
              <a:t>Tehničke</a:t>
            </a:r>
            <a:r>
              <a:rPr lang="en-US" sz="2300" dirty="0"/>
              <a:t> </a:t>
            </a:r>
            <a:r>
              <a:rPr lang="en-US" sz="2300" dirty="0" err="1"/>
              <a:t>veštine</a:t>
            </a:r>
            <a:r>
              <a:rPr lang="en-US" sz="2300" dirty="0"/>
              <a:t> se </a:t>
            </a:r>
            <a:r>
              <a:rPr lang="en-US" sz="2300" dirty="0" err="1"/>
              <a:t>uglavnom</a:t>
            </a:r>
            <a:r>
              <a:rPr lang="en-US" sz="2300" dirty="0"/>
              <a:t> </a:t>
            </a:r>
            <a:r>
              <a:rPr lang="en-US" sz="2300" dirty="0" err="1"/>
              <a:t>odnose</a:t>
            </a:r>
            <a:r>
              <a:rPr lang="en-US" sz="2300" dirty="0"/>
              <a:t> </a:t>
            </a:r>
            <a:r>
              <a:rPr lang="en-US" sz="2300" dirty="0" err="1"/>
              <a:t>na</a:t>
            </a:r>
            <a:r>
              <a:rPr lang="en-US" sz="2300" dirty="0"/>
              <a:t> </a:t>
            </a:r>
            <a:r>
              <a:rPr lang="en-US" sz="2300" dirty="0" err="1"/>
              <a:t>posedovanje</a:t>
            </a:r>
            <a:r>
              <a:rPr lang="en-US" sz="2300" dirty="0"/>
              <a:t> </a:t>
            </a:r>
            <a:r>
              <a:rPr lang="en-US" sz="2300" dirty="0" err="1"/>
              <a:t>adekvatnih</a:t>
            </a:r>
            <a:r>
              <a:rPr lang="en-US" sz="2300" dirty="0"/>
              <a:t> </a:t>
            </a:r>
            <a:r>
              <a:rPr lang="en-US" sz="2300" dirty="0" err="1"/>
              <a:t>i</a:t>
            </a:r>
            <a:r>
              <a:rPr lang="en-US" sz="2300" dirty="0"/>
              <a:t> </a:t>
            </a:r>
            <a:r>
              <a:rPr lang="en-US" sz="2300" dirty="0" err="1"/>
              <a:t>potpunih</a:t>
            </a:r>
            <a:r>
              <a:rPr lang="en-US" sz="2300" dirty="0"/>
              <a:t> </a:t>
            </a:r>
            <a:r>
              <a:rPr lang="en-US" sz="2300" dirty="0" err="1"/>
              <a:t>znanja</a:t>
            </a:r>
            <a:r>
              <a:rPr lang="en-US" sz="2300" dirty="0"/>
              <a:t> u </a:t>
            </a:r>
            <a:r>
              <a:rPr lang="en-US" sz="2300" dirty="0" err="1"/>
              <a:t>izradi</a:t>
            </a:r>
            <a:r>
              <a:rPr lang="en-US" sz="2300" dirty="0"/>
              <a:t> </a:t>
            </a:r>
            <a:r>
              <a:rPr lang="en-US" sz="2300" dirty="0" err="1"/>
              <a:t>pojedinih</a:t>
            </a:r>
            <a:r>
              <a:rPr lang="en-US" sz="2300" dirty="0"/>
              <a:t> </a:t>
            </a:r>
            <a:r>
              <a:rPr lang="en-US" sz="2300" dirty="0" err="1"/>
              <a:t>proizvoda</a:t>
            </a:r>
            <a:r>
              <a:rPr lang="en-US" sz="2300" dirty="0"/>
              <a:t> </a:t>
            </a:r>
            <a:r>
              <a:rPr lang="en-US" sz="2300" dirty="0" err="1"/>
              <a:t>ili</a:t>
            </a:r>
            <a:r>
              <a:rPr lang="en-US" sz="2300" dirty="0"/>
              <a:t> </a:t>
            </a:r>
            <a:r>
              <a:rPr lang="en-US" sz="2300" dirty="0" err="1"/>
              <a:t>usluga</a:t>
            </a:r>
            <a:r>
              <a:rPr lang="en-US" sz="2300" dirty="0"/>
              <a:t>, a </a:t>
            </a:r>
            <a:r>
              <a:rPr lang="en-US" sz="2300" dirty="0" err="1"/>
              <a:t>koje</a:t>
            </a:r>
            <a:r>
              <a:rPr lang="en-US" sz="2300" dirty="0"/>
              <a:t> </a:t>
            </a:r>
            <a:r>
              <a:rPr lang="en-US" sz="2300" dirty="0" err="1"/>
              <a:t>su</a:t>
            </a:r>
            <a:r>
              <a:rPr lang="en-US" sz="2300" dirty="0"/>
              <a:t> </a:t>
            </a:r>
            <a:r>
              <a:rPr lang="en-US" sz="2300" dirty="0" err="1"/>
              <a:t>vezane</a:t>
            </a:r>
            <a:r>
              <a:rPr lang="en-US" sz="2300" dirty="0"/>
              <a:t>, pre </a:t>
            </a:r>
            <a:r>
              <a:rPr lang="en-US" sz="2300" dirty="0" err="1"/>
              <a:t>svega</a:t>
            </a:r>
            <a:r>
              <a:rPr lang="en-US" sz="2300" dirty="0"/>
              <a:t>, </a:t>
            </a:r>
            <a:r>
              <a:rPr lang="en-US" sz="2300" dirty="0" err="1"/>
              <a:t>za</a:t>
            </a:r>
            <a:r>
              <a:rPr lang="en-US" sz="2300" dirty="0"/>
              <a:t> </a:t>
            </a:r>
            <a:r>
              <a:rPr lang="en-US" sz="2300" dirty="0" err="1"/>
              <a:t>tehniku</a:t>
            </a:r>
            <a:r>
              <a:rPr lang="en-US" sz="2300" dirty="0"/>
              <a:t> </a:t>
            </a:r>
            <a:r>
              <a:rPr lang="en-US" sz="2300" dirty="0" err="1"/>
              <a:t>i</a:t>
            </a:r>
            <a:r>
              <a:rPr lang="en-US" sz="2300" dirty="0"/>
              <a:t> </a:t>
            </a:r>
            <a:r>
              <a:rPr lang="en-US" sz="2300" dirty="0" err="1"/>
              <a:t>tehnologiju</a:t>
            </a:r>
            <a:r>
              <a:rPr lang="en-US" sz="2300" dirty="0"/>
              <a:t> </a:t>
            </a:r>
            <a:r>
              <a:rPr lang="en-US" sz="2300" dirty="0" err="1"/>
              <a:t>koje</a:t>
            </a:r>
            <a:r>
              <a:rPr lang="en-US" sz="2300" dirty="0"/>
              <a:t> se </a:t>
            </a:r>
            <a:r>
              <a:rPr lang="en-US" sz="2300" dirty="0" err="1"/>
              <a:t>koriste</a:t>
            </a:r>
            <a:r>
              <a:rPr lang="en-US" sz="2300" dirty="0"/>
              <a:t> </a:t>
            </a:r>
            <a:r>
              <a:rPr lang="en-US" sz="2300" dirty="0" err="1"/>
              <a:t>pri</a:t>
            </a:r>
            <a:r>
              <a:rPr lang="en-US" sz="2300" dirty="0"/>
              <a:t> </a:t>
            </a:r>
            <a:r>
              <a:rPr lang="en-US" sz="2300" dirty="0" err="1"/>
              <a:t>kreiranju</a:t>
            </a:r>
            <a:r>
              <a:rPr lang="en-US" sz="2300" dirty="0"/>
              <a:t>, </a:t>
            </a:r>
            <a:r>
              <a:rPr lang="en-US" sz="2300" dirty="0" err="1"/>
              <a:t>dizajniranju</a:t>
            </a:r>
            <a:r>
              <a:rPr lang="en-US" sz="2300" dirty="0"/>
              <a:t> </a:t>
            </a:r>
            <a:r>
              <a:rPr lang="en-US" sz="2300" dirty="0" err="1"/>
              <a:t>ili</a:t>
            </a:r>
            <a:r>
              <a:rPr lang="en-US" sz="2300" dirty="0"/>
              <a:t> </a:t>
            </a:r>
            <a:r>
              <a:rPr lang="en-US" sz="2300" dirty="0" err="1"/>
              <a:t>redizajniranju</a:t>
            </a:r>
            <a:r>
              <a:rPr lang="en-US" sz="2300" dirty="0" smtClean="0"/>
              <a:t>.</a:t>
            </a:r>
            <a:endParaRPr lang="en-US" sz="2300" dirty="0"/>
          </a:p>
        </p:txBody>
      </p:sp>
    </p:spTree>
    <p:extLst>
      <p:ext uri="{BB962C8B-B14F-4D97-AF65-F5344CB8AC3E}">
        <p14:creationId xmlns:p14="http://schemas.microsoft.com/office/powerpoint/2010/main" val="64907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en-US" sz="2300" dirty="0"/>
              <a:t>U </a:t>
            </a:r>
            <a:r>
              <a:rPr lang="en-US" sz="2300" dirty="0" err="1"/>
              <a:t>okviru</a:t>
            </a:r>
            <a:r>
              <a:rPr lang="en-US" sz="2300" dirty="0"/>
              <a:t> </a:t>
            </a:r>
            <a:r>
              <a:rPr lang="en-US" sz="2300" dirty="0" err="1"/>
              <a:t>tehničkih</a:t>
            </a:r>
            <a:r>
              <a:rPr lang="en-US" sz="2300" dirty="0"/>
              <a:t> </a:t>
            </a:r>
            <a:r>
              <a:rPr lang="en-US" sz="2300" dirty="0" err="1"/>
              <a:t>veština</a:t>
            </a:r>
            <a:r>
              <a:rPr lang="en-US" sz="2300" dirty="0"/>
              <a:t> </a:t>
            </a:r>
            <a:r>
              <a:rPr lang="en-US" sz="2300" dirty="0" err="1"/>
              <a:t>mogu</a:t>
            </a:r>
            <a:r>
              <a:rPr lang="en-US" sz="2300" dirty="0"/>
              <a:t> se </a:t>
            </a:r>
            <a:r>
              <a:rPr lang="en-US" sz="2300" dirty="0" err="1"/>
              <a:t>naći</a:t>
            </a:r>
            <a:r>
              <a:rPr lang="en-US" sz="2300" dirty="0"/>
              <a:t> </a:t>
            </a:r>
            <a:r>
              <a:rPr lang="en-US" sz="2300" dirty="0" err="1"/>
              <a:t>i</a:t>
            </a:r>
            <a:r>
              <a:rPr lang="en-US" sz="2300" dirty="0"/>
              <a:t> </a:t>
            </a:r>
            <a:r>
              <a:rPr lang="en-US" sz="2300" dirty="0" err="1"/>
              <a:t>organizacione</a:t>
            </a:r>
            <a:r>
              <a:rPr lang="en-US" sz="2300" dirty="0"/>
              <a:t> </a:t>
            </a:r>
            <a:r>
              <a:rPr lang="en-US" sz="2300" dirty="0" err="1"/>
              <a:t>sposobnosti</a:t>
            </a:r>
            <a:r>
              <a:rPr lang="en-US" sz="2300" dirty="0"/>
              <a:t> </a:t>
            </a:r>
            <a:r>
              <a:rPr lang="en-US" sz="2300" dirty="0" err="1"/>
              <a:t>pri</a:t>
            </a:r>
            <a:r>
              <a:rPr lang="en-US" sz="2300" dirty="0"/>
              <a:t> </a:t>
            </a:r>
            <a:r>
              <a:rPr lang="en-US" sz="2300" dirty="0" err="1"/>
              <a:t>kreiranju</a:t>
            </a:r>
            <a:r>
              <a:rPr lang="en-US" sz="2300" dirty="0"/>
              <a:t> </a:t>
            </a:r>
            <a:r>
              <a:rPr lang="en-US" sz="2300" dirty="0" err="1"/>
              <a:t>biznisa</a:t>
            </a:r>
            <a:r>
              <a:rPr lang="en-US" sz="2300" dirty="0"/>
              <a:t>.</a:t>
            </a:r>
          </a:p>
          <a:p>
            <a:pPr marL="0" indent="0">
              <a:spcBef>
                <a:spcPts val="1000"/>
              </a:spcBef>
              <a:buNone/>
            </a:pPr>
            <a:r>
              <a:rPr lang="pl-PL" sz="2300" dirty="0"/>
              <a:t>Društvene veštine bi obuhvatale sposobnost rada u grupi prilikom realizacije postavljenih zadataka.</a:t>
            </a:r>
            <a:endParaRPr lang="en-US" sz="2300" dirty="0"/>
          </a:p>
          <a:p>
            <a:pPr marL="0" indent="0">
              <a:spcBef>
                <a:spcPts val="1000"/>
              </a:spcBef>
              <a:buNone/>
            </a:pPr>
            <a:r>
              <a:rPr lang="pl-PL" sz="2300" dirty="0"/>
              <a:t>Ove veštine se mogu ispoljiti: u internoj sredini, odnosno u samom preduzeću, odnosno firmi i eksternoj sredini, odnosno okruženju u kome se konkretno preduzeće-firma nalazi.</a:t>
            </a:r>
            <a:endParaRPr lang="en-US" sz="2300" dirty="0"/>
          </a:p>
          <a:p>
            <a:pPr marL="0" indent="0">
              <a:spcBef>
                <a:spcPts val="1000"/>
              </a:spcBef>
              <a:buNone/>
            </a:pPr>
            <a:endParaRPr lang="en-US" sz="2300" dirty="0"/>
          </a:p>
        </p:txBody>
      </p:sp>
    </p:spTree>
    <p:extLst>
      <p:ext uri="{BB962C8B-B14F-4D97-AF65-F5344CB8AC3E}">
        <p14:creationId xmlns:p14="http://schemas.microsoft.com/office/powerpoint/2010/main" val="287004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smtClean="0"/>
              <a:t>Konceptualne </a:t>
            </a:r>
            <a:r>
              <a:rPr lang="pl-PL" sz="2300" dirty="0"/>
              <a:t>veštine podrazumevaju sposobnost preduzetnika da  preduzeće-firmu vode kao celovit sistem, definišući strategiju poslovanja kroz izdvajanje ukupnog cilja i zadatka funkcionisanja. </a:t>
            </a:r>
            <a:endParaRPr lang="en-US" sz="2300" dirty="0"/>
          </a:p>
          <a:p>
            <a:pPr marL="0" indent="0">
              <a:spcBef>
                <a:spcPts val="1000"/>
              </a:spcBef>
              <a:buNone/>
            </a:pPr>
            <a:r>
              <a:rPr lang="pl-PL" sz="2300" dirty="0"/>
              <a:t>Zahvaljujući konceptualnim veštinama, preduzetnici prepoznaju atraktivne poslovne aktivnosti, definišući metode, instrumente i puteve alokacije potrebnih resursa, usmerenih ka profitabilnim poslovnim aktivnostima.</a:t>
            </a:r>
            <a:r>
              <a:rPr lang="en-US" sz="2300" dirty="0"/>
              <a:t> </a:t>
            </a:r>
          </a:p>
        </p:txBody>
      </p:sp>
    </p:spTree>
    <p:extLst>
      <p:ext uri="{BB962C8B-B14F-4D97-AF65-F5344CB8AC3E}">
        <p14:creationId xmlns:p14="http://schemas.microsoft.com/office/powerpoint/2010/main" val="308207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a:t>Na bazi preduzetničkih veština koje poseduju, nastala je i podela, gde sve preduzetnike možemo podeliti u tri grupe:</a:t>
            </a:r>
            <a:r>
              <a:rPr lang="en-US" sz="2300" dirty="0"/>
              <a:t> </a:t>
            </a:r>
          </a:p>
          <a:p>
            <a:pPr marL="0" indent="0">
              <a:spcBef>
                <a:spcPts val="1000"/>
              </a:spcBef>
              <a:buNone/>
            </a:pPr>
            <a:r>
              <a:rPr lang="en-US" sz="2300" dirty="0"/>
              <a:t>1. </a:t>
            </a:r>
            <a:r>
              <a:rPr lang="en-US" sz="2300" dirty="0" err="1"/>
              <a:t>preduzetnike-tehničare</a:t>
            </a:r>
            <a:r>
              <a:rPr lang="en-US" sz="2300" dirty="0"/>
              <a:t>,</a:t>
            </a:r>
          </a:p>
          <a:p>
            <a:pPr marL="0" indent="0">
              <a:spcBef>
                <a:spcPts val="1000"/>
              </a:spcBef>
              <a:buNone/>
            </a:pPr>
            <a:r>
              <a:rPr lang="sv-SE" sz="2300" dirty="0"/>
              <a:t>2. </a:t>
            </a:r>
            <a:r>
              <a:rPr lang="en-US" sz="2300" dirty="0" err="1"/>
              <a:t>preduzetnike-kreatore</a:t>
            </a:r>
            <a:r>
              <a:rPr lang="en-US" sz="2300" dirty="0"/>
              <a:t> </a:t>
            </a:r>
            <a:r>
              <a:rPr lang="en-US" sz="2300" dirty="0" err="1"/>
              <a:t>organizacije</a:t>
            </a:r>
            <a:r>
              <a:rPr lang="en-US" sz="2300" dirty="0"/>
              <a:t> </a:t>
            </a:r>
            <a:r>
              <a:rPr lang="en-US" sz="2300" dirty="0" err="1"/>
              <a:t>i</a:t>
            </a:r>
            <a:endParaRPr lang="en-US" sz="2300" dirty="0"/>
          </a:p>
          <a:p>
            <a:pPr marL="0" indent="0">
              <a:spcBef>
                <a:spcPts val="1000"/>
              </a:spcBef>
              <a:buNone/>
            </a:pPr>
            <a:r>
              <a:rPr lang="en-US" sz="2300" dirty="0"/>
              <a:t>3. </a:t>
            </a:r>
            <a:r>
              <a:rPr lang="en-US" sz="2300" dirty="0" err="1"/>
              <a:t>preduzetnike-ugovarače</a:t>
            </a:r>
            <a:r>
              <a:rPr lang="en-US" sz="2300" dirty="0"/>
              <a:t> </a:t>
            </a:r>
            <a:r>
              <a:rPr lang="en-US" sz="2300" dirty="0" err="1"/>
              <a:t>poslova</a:t>
            </a:r>
            <a:r>
              <a:rPr lang="en-US" sz="2300" dirty="0"/>
              <a:t>.</a:t>
            </a:r>
          </a:p>
          <a:p>
            <a:pPr marL="0" indent="0">
              <a:spcBef>
                <a:spcPts val="1000"/>
              </a:spcBef>
              <a:buNone/>
            </a:pPr>
            <a:r>
              <a:rPr lang="en-US" sz="2300" dirty="0" err="1"/>
              <a:t>Preduzetnike-tehničare</a:t>
            </a:r>
            <a:r>
              <a:rPr lang="en-US" sz="2300" dirty="0"/>
              <a:t> u </a:t>
            </a:r>
            <a:r>
              <a:rPr lang="en-US" sz="2300" dirty="0" err="1"/>
              <a:t>praksi</a:t>
            </a:r>
            <a:r>
              <a:rPr lang="en-US" sz="2300" dirty="0"/>
              <a:t> </a:t>
            </a:r>
            <a:r>
              <a:rPr lang="en-US" sz="2300" dirty="0" err="1"/>
              <a:t>veoma</a:t>
            </a:r>
            <a:r>
              <a:rPr lang="en-US" sz="2300" dirty="0"/>
              <a:t> </a:t>
            </a:r>
            <a:r>
              <a:rPr lang="en-US" sz="2300" dirty="0" err="1"/>
              <a:t>često</a:t>
            </a:r>
            <a:r>
              <a:rPr lang="en-US" sz="2300" dirty="0"/>
              <a:t> </a:t>
            </a:r>
            <a:r>
              <a:rPr lang="en-US" sz="2300" dirty="0" err="1"/>
              <a:t>srećemo</a:t>
            </a:r>
            <a:r>
              <a:rPr lang="en-US" sz="2300" dirty="0"/>
              <a:t>, </a:t>
            </a:r>
            <a:r>
              <a:rPr lang="en-US" sz="2300" dirty="0" err="1"/>
              <a:t>jer</a:t>
            </a:r>
            <a:r>
              <a:rPr lang="en-US" sz="2300" dirty="0"/>
              <a:t> </a:t>
            </a:r>
            <a:r>
              <a:rPr lang="en-US" sz="2300" dirty="0" err="1"/>
              <a:t>su</a:t>
            </a:r>
            <a:r>
              <a:rPr lang="en-US" sz="2300" dirty="0"/>
              <a:t> to one </a:t>
            </a:r>
            <a:r>
              <a:rPr lang="en-US" sz="2300" dirty="0" err="1"/>
              <a:t>ličnosti</a:t>
            </a:r>
            <a:r>
              <a:rPr lang="en-US" sz="2300" dirty="0"/>
              <a:t> </a:t>
            </a:r>
            <a:r>
              <a:rPr lang="en-US" sz="2300" dirty="0" err="1"/>
              <a:t>koje</a:t>
            </a:r>
            <a:r>
              <a:rPr lang="en-US" sz="2300" dirty="0"/>
              <a:t> </a:t>
            </a:r>
            <a:r>
              <a:rPr lang="en-US" sz="2300" dirty="0" err="1"/>
              <a:t>su</a:t>
            </a:r>
            <a:r>
              <a:rPr lang="en-US" sz="2300" dirty="0"/>
              <a:t> </a:t>
            </a:r>
            <a:r>
              <a:rPr lang="en-US" sz="2300" dirty="0" err="1"/>
              <a:t>zainteresovane</a:t>
            </a:r>
            <a:r>
              <a:rPr lang="en-US" sz="2300" dirty="0"/>
              <a:t> </a:t>
            </a:r>
            <a:r>
              <a:rPr lang="en-US" sz="2300" dirty="0" err="1"/>
              <a:t>za</a:t>
            </a:r>
            <a:r>
              <a:rPr lang="en-US" sz="2300" dirty="0"/>
              <a:t> </a:t>
            </a:r>
            <a:r>
              <a:rPr lang="en-US" sz="2300" dirty="0" err="1"/>
              <a:t>inoviranje</a:t>
            </a:r>
            <a:r>
              <a:rPr lang="en-US" sz="2300" dirty="0"/>
              <a:t> </a:t>
            </a:r>
            <a:r>
              <a:rPr lang="en-US" sz="2300" dirty="0" err="1"/>
              <a:t>novih</a:t>
            </a:r>
            <a:r>
              <a:rPr lang="en-US" sz="2300" dirty="0"/>
              <a:t> </a:t>
            </a:r>
            <a:r>
              <a:rPr lang="en-US" sz="2300" dirty="0" err="1"/>
              <a:t>proizvoda</a:t>
            </a:r>
            <a:r>
              <a:rPr lang="en-US" sz="2300" dirty="0"/>
              <a:t>, </a:t>
            </a:r>
            <a:r>
              <a:rPr lang="en-US" sz="2300" dirty="0" err="1"/>
              <a:t>kao</a:t>
            </a:r>
            <a:r>
              <a:rPr lang="en-US" sz="2300" dirty="0"/>
              <a:t> </a:t>
            </a:r>
            <a:r>
              <a:rPr lang="en-US" sz="2300" dirty="0" err="1"/>
              <a:t>i</a:t>
            </a:r>
            <a:r>
              <a:rPr lang="en-US" sz="2300" dirty="0"/>
              <a:t> </a:t>
            </a:r>
            <a:r>
              <a:rPr lang="en-US" sz="2300" dirty="0" err="1"/>
              <a:t>pronalaženje</a:t>
            </a:r>
            <a:r>
              <a:rPr lang="en-US" sz="2300" dirty="0"/>
              <a:t> </a:t>
            </a:r>
            <a:r>
              <a:rPr lang="en-US" sz="2300" dirty="0" err="1"/>
              <a:t>novih</a:t>
            </a:r>
            <a:r>
              <a:rPr lang="en-US" sz="2300" dirty="0"/>
              <a:t> </a:t>
            </a:r>
            <a:r>
              <a:rPr lang="en-US" sz="2300" dirty="0" err="1"/>
              <a:t>tržišta</a:t>
            </a:r>
            <a:r>
              <a:rPr lang="en-US" sz="2300" dirty="0"/>
              <a:t> </a:t>
            </a:r>
            <a:r>
              <a:rPr lang="en-US" sz="2300" dirty="0" err="1"/>
              <a:t>i</a:t>
            </a:r>
            <a:r>
              <a:rPr lang="en-US" sz="2300" dirty="0"/>
              <a:t> </a:t>
            </a:r>
            <a:r>
              <a:rPr lang="en-US" sz="2300" dirty="0" err="1"/>
              <a:t>novih</a:t>
            </a:r>
            <a:r>
              <a:rPr lang="en-US" sz="2300" dirty="0"/>
              <a:t> </a:t>
            </a:r>
            <a:r>
              <a:rPr lang="en-US" sz="2300" dirty="0" err="1"/>
              <a:t>industrijskih</a:t>
            </a:r>
            <a:r>
              <a:rPr lang="en-US" sz="2300" dirty="0"/>
              <a:t> grana </a:t>
            </a:r>
            <a:r>
              <a:rPr lang="en-US" sz="2300" dirty="0" err="1"/>
              <a:t>koje</a:t>
            </a:r>
            <a:r>
              <a:rPr lang="en-US" sz="2300" dirty="0"/>
              <a:t> </a:t>
            </a:r>
            <a:r>
              <a:rPr lang="en-US" sz="2300" dirty="0" err="1"/>
              <a:t>su</a:t>
            </a:r>
            <a:r>
              <a:rPr lang="en-US" sz="2300" dirty="0"/>
              <a:t> </a:t>
            </a:r>
            <a:r>
              <a:rPr lang="en-US" sz="2300" dirty="0" err="1"/>
              <a:t>bazirane</a:t>
            </a:r>
            <a:r>
              <a:rPr lang="en-US" sz="2300" dirty="0"/>
              <a:t> </a:t>
            </a:r>
            <a:r>
              <a:rPr lang="en-US" sz="2300" dirty="0" err="1"/>
              <a:t>na</a:t>
            </a:r>
            <a:r>
              <a:rPr lang="en-US" sz="2300" dirty="0"/>
              <a:t> </a:t>
            </a:r>
            <a:r>
              <a:rPr lang="en-US" sz="2300" dirty="0" err="1"/>
              <a:t>novoj</a:t>
            </a:r>
            <a:r>
              <a:rPr lang="en-US" sz="2300" dirty="0"/>
              <a:t> </a:t>
            </a:r>
            <a:r>
              <a:rPr lang="en-US" sz="2300" dirty="0" err="1"/>
              <a:t>tehnici</a:t>
            </a:r>
            <a:r>
              <a:rPr lang="en-US" sz="2300" dirty="0"/>
              <a:t> </a:t>
            </a:r>
            <a:r>
              <a:rPr lang="en-US" sz="2300" dirty="0" err="1"/>
              <a:t>i</a:t>
            </a:r>
            <a:r>
              <a:rPr lang="en-US" sz="2300" dirty="0"/>
              <a:t> </a:t>
            </a:r>
            <a:r>
              <a:rPr lang="en-US" sz="2300" dirty="0" err="1"/>
              <a:t>tehnologiji</a:t>
            </a:r>
            <a:r>
              <a:rPr lang="en-US" sz="2300" dirty="0" smtClean="0"/>
              <a:t>.</a:t>
            </a:r>
            <a:endParaRPr lang="en-US" sz="2300" dirty="0"/>
          </a:p>
        </p:txBody>
      </p:sp>
    </p:spTree>
    <p:extLst>
      <p:ext uri="{BB962C8B-B14F-4D97-AF65-F5344CB8AC3E}">
        <p14:creationId xmlns:p14="http://schemas.microsoft.com/office/powerpoint/2010/main" val="30680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en-US" sz="2300" b="1" i="1" u="sng" dirty="0" err="1"/>
              <a:t>Preduzetnici-kreatori</a:t>
            </a:r>
            <a:r>
              <a:rPr lang="en-US" sz="2300" b="1" i="1" u="sng" dirty="0"/>
              <a:t> </a:t>
            </a:r>
            <a:r>
              <a:rPr lang="en-US" sz="2300" b="1" i="1" u="sng" dirty="0" err="1"/>
              <a:t>organizacije</a:t>
            </a:r>
            <a:r>
              <a:rPr lang="en-US" sz="2300" b="1" i="1" u="sng" dirty="0"/>
              <a:t>.</a:t>
            </a:r>
          </a:p>
          <a:p>
            <a:pPr marL="0" indent="0">
              <a:spcBef>
                <a:spcPts val="1000"/>
              </a:spcBef>
              <a:buNone/>
            </a:pPr>
            <a:r>
              <a:rPr lang="en-US" sz="2300" dirty="0" err="1"/>
              <a:t>Postoje</a:t>
            </a:r>
            <a:r>
              <a:rPr lang="en-US" sz="2300" dirty="0"/>
              <a:t> </a:t>
            </a:r>
            <a:r>
              <a:rPr lang="en-US" sz="2300" dirty="0" err="1"/>
              <a:t>preduzetnici</a:t>
            </a:r>
            <a:r>
              <a:rPr lang="en-US" sz="2300" dirty="0"/>
              <a:t> </a:t>
            </a:r>
            <a:r>
              <a:rPr lang="en-US" sz="2300" dirty="0" err="1"/>
              <a:t>sa</a:t>
            </a:r>
            <a:r>
              <a:rPr lang="en-US" sz="2300" dirty="0"/>
              <a:t> </a:t>
            </a:r>
            <a:r>
              <a:rPr lang="en-US" sz="2300" dirty="0" err="1"/>
              <a:t>izraženim</a:t>
            </a:r>
            <a:r>
              <a:rPr lang="en-US" sz="2300" dirty="0"/>
              <a:t> </a:t>
            </a:r>
            <a:r>
              <a:rPr lang="en-US" sz="2300" dirty="0" err="1"/>
              <a:t>veštinama</a:t>
            </a:r>
            <a:r>
              <a:rPr lang="en-US" sz="2300" dirty="0"/>
              <a:t> </a:t>
            </a:r>
            <a:r>
              <a:rPr lang="en-US" sz="2300" dirty="0" err="1"/>
              <a:t>formiranja</a:t>
            </a:r>
            <a:r>
              <a:rPr lang="en-US" sz="2300" dirty="0"/>
              <a:t> </a:t>
            </a:r>
            <a:r>
              <a:rPr lang="en-US" sz="2300" dirty="0" err="1"/>
              <a:t>novih</a:t>
            </a:r>
            <a:r>
              <a:rPr lang="en-US" sz="2300" dirty="0"/>
              <a:t> </a:t>
            </a:r>
            <a:r>
              <a:rPr lang="en-US" sz="2300" dirty="0" err="1"/>
              <a:t>organizacija</a:t>
            </a:r>
            <a:r>
              <a:rPr lang="en-US" sz="2300" dirty="0"/>
              <a:t>, </a:t>
            </a:r>
            <a:r>
              <a:rPr lang="en-US" sz="2300" dirty="0" err="1"/>
              <a:t>uz</a:t>
            </a:r>
            <a:r>
              <a:rPr lang="en-US" sz="2300" dirty="0"/>
              <a:t> </a:t>
            </a:r>
            <a:r>
              <a:rPr lang="en-US" sz="2300" dirty="0" err="1"/>
              <a:t>njihovu</a:t>
            </a:r>
            <a:r>
              <a:rPr lang="en-US" sz="2300" dirty="0"/>
              <a:t> </a:t>
            </a:r>
            <a:r>
              <a:rPr lang="en-US" sz="2300" dirty="0" err="1"/>
              <a:t>neprekidnu</a:t>
            </a:r>
            <a:r>
              <a:rPr lang="en-US" sz="2300" dirty="0"/>
              <a:t> </a:t>
            </a:r>
            <a:r>
              <a:rPr lang="en-US" sz="2300" dirty="0" err="1"/>
              <a:t>nadgradnju</a:t>
            </a:r>
            <a:r>
              <a:rPr lang="en-US" sz="2300" dirty="0"/>
              <a:t>.</a:t>
            </a:r>
          </a:p>
          <a:p>
            <a:pPr marL="0" indent="0">
              <a:spcBef>
                <a:spcPts val="1000"/>
              </a:spcBef>
              <a:buNone/>
            </a:pPr>
            <a:r>
              <a:rPr lang="en-US" sz="2300" dirty="0" err="1"/>
              <a:t>Tako</a:t>
            </a:r>
            <a:r>
              <a:rPr lang="en-US" sz="2300" dirty="0"/>
              <a:t> od male, </a:t>
            </a:r>
            <a:r>
              <a:rPr lang="en-US" sz="2300" dirty="0" err="1"/>
              <a:t>individualne-inokosne</a:t>
            </a:r>
            <a:r>
              <a:rPr lang="en-US" sz="2300" dirty="0"/>
              <a:t> </a:t>
            </a:r>
            <a:r>
              <a:rPr lang="en-US" sz="2300" dirty="0" err="1"/>
              <a:t>firme</a:t>
            </a:r>
            <a:r>
              <a:rPr lang="en-US" sz="2300" dirty="0"/>
              <a:t> </a:t>
            </a:r>
            <a:r>
              <a:rPr lang="en-US" sz="2300" dirty="0" err="1"/>
              <a:t>vremenom</a:t>
            </a:r>
            <a:r>
              <a:rPr lang="en-US" sz="2300" dirty="0"/>
              <a:t> </a:t>
            </a:r>
            <a:r>
              <a:rPr lang="en-US" sz="2300" dirty="0" err="1"/>
              <a:t>počinju</a:t>
            </a:r>
            <a:r>
              <a:rPr lang="en-US" sz="2300" dirty="0"/>
              <a:t> da </a:t>
            </a:r>
            <a:r>
              <a:rPr lang="en-US" sz="2300" dirty="0" err="1"/>
              <a:t>rastu</a:t>
            </a:r>
            <a:r>
              <a:rPr lang="en-US" sz="2300" dirty="0"/>
              <a:t> </a:t>
            </a:r>
            <a:r>
              <a:rPr lang="en-US" sz="2300" dirty="0" err="1"/>
              <a:t>i</a:t>
            </a:r>
            <a:r>
              <a:rPr lang="en-US" sz="2300" dirty="0"/>
              <a:t> </a:t>
            </a:r>
            <a:r>
              <a:rPr lang="en-US" sz="2300" dirty="0" err="1"/>
              <a:t>razvijaju</a:t>
            </a:r>
            <a:r>
              <a:rPr lang="en-US" sz="2300" dirty="0"/>
              <a:t> se, </a:t>
            </a:r>
            <a:r>
              <a:rPr lang="en-US" sz="2300" dirty="0" err="1"/>
              <a:t>formirajući</a:t>
            </a:r>
            <a:r>
              <a:rPr lang="en-US" sz="2300" dirty="0"/>
              <a:t> </a:t>
            </a:r>
            <a:r>
              <a:rPr lang="en-US" sz="2300" dirty="0" err="1"/>
              <a:t>nove</a:t>
            </a:r>
            <a:r>
              <a:rPr lang="en-US" sz="2300" dirty="0"/>
              <a:t> </a:t>
            </a:r>
            <a:r>
              <a:rPr lang="en-US" sz="2300" dirty="0" err="1"/>
              <a:t>organizacione</a:t>
            </a:r>
            <a:r>
              <a:rPr lang="en-US" sz="2300" dirty="0"/>
              <a:t> </a:t>
            </a:r>
            <a:r>
              <a:rPr lang="en-US" sz="2300" dirty="0" err="1"/>
              <a:t>celine</a:t>
            </a:r>
            <a:r>
              <a:rPr lang="en-US" sz="2300" dirty="0"/>
              <a:t> </a:t>
            </a:r>
            <a:r>
              <a:rPr lang="en-US" sz="2300" dirty="0" err="1"/>
              <a:t>kroz</a:t>
            </a:r>
            <a:r>
              <a:rPr lang="en-US" sz="2300" dirty="0"/>
              <a:t> </a:t>
            </a:r>
            <a:r>
              <a:rPr lang="en-US" sz="2300" dirty="0" err="1"/>
              <a:t>dimenziju</a:t>
            </a:r>
            <a:r>
              <a:rPr lang="en-US" sz="2300" dirty="0"/>
              <a:t> </a:t>
            </a:r>
            <a:r>
              <a:rPr lang="en-US" sz="2300" dirty="0" err="1"/>
              <a:t>širenja</a:t>
            </a:r>
            <a:r>
              <a:rPr lang="en-US" sz="2300" dirty="0"/>
              <a:t> </a:t>
            </a:r>
            <a:r>
              <a:rPr lang="en-US" sz="2300" dirty="0" err="1"/>
              <a:t>poslovnih</a:t>
            </a:r>
            <a:r>
              <a:rPr lang="en-US" sz="2300" dirty="0"/>
              <a:t> </a:t>
            </a:r>
            <a:r>
              <a:rPr lang="en-US" sz="2300" dirty="0" err="1"/>
              <a:t>aktivnosti</a:t>
            </a:r>
            <a:r>
              <a:rPr lang="en-US" sz="2300" dirty="0"/>
              <a:t>.</a:t>
            </a:r>
          </a:p>
          <a:p>
            <a:pPr marL="0" indent="0">
              <a:spcBef>
                <a:spcPts val="1000"/>
              </a:spcBef>
              <a:buNone/>
            </a:pPr>
            <a:r>
              <a:rPr lang="en-US" sz="2300" dirty="0" err="1"/>
              <a:t>Preduzetnici</a:t>
            </a:r>
            <a:r>
              <a:rPr lang="en-US" sz="2300" dirty="0"/>
              <a:t> </a:t>
            </a:r>
            <a:r>
              <a:rPr lang="en-US" sz="2300" dirty="0" err="1"/>
              <a:t>koji</a:t>
            </a:r>
            <a:r>
              <a:rPr lang="en-US" sz="2300" dirty="0"/>
              <a:t> </a:t>
            </a:r>
            <a:r>
              <a:rPr lang="en-US" sz="2300" dirty="0" err="1"/>
              <a:t>pokazuju</a:t>
            </a:r>
            <a:r>
              <a:rPr lang="en-US" sz="2300" dirty="0"/>
              <a:t> </a:t>
            </a:r>
            <a:r>
              <a:rPr lang="en-US" sz="2300" dirty="0" err="1"/>
              <a:t>osnovnu</a:t>
            </a:r>
            <a:r>
              <a:rPr lang="en-US" sz="2300" dirty="0"/>
              <a:t> </a:t>
            </a:r>
            <a:r>
              <a:rPr lang="en-US" sz="2300" dirty="0" err="1"/>
              <a:t>veštinu</a:t>
            </a:r>
            <a:r>
              <a:rPr lang="en-US" sz="2300" dirty="0"/>
              <a:t> da od male </a:t>
            </a:r>
            <a:r>
              <a:rPr lang="en-US" sz="2300" dirty="0" err="1"/>
              <a:t>formiraju</a:t>
            </a:r>
            <a:r>
              <a:rPr lang="en-US" sz="2300" dirty="0"/>
              <a:t> </a:t>
            </a:r>
            <a:r>
              <a:rPr lang="en-US" sz="2300" dirty="0" err="1"/>
              <a:t>veliku</a:t>
            </a:r>
            <a:r>
              <a:rPr lang="en-US" sz="2300" dirty="0"/>
              <a:t> </a:t>
            </a:r>
            <a:r>
              <a:rPr lang="en-US" sz="2300" dirty="0" err="1"/>
              <a:t>firmu</a:t>
            </a:r>
            <a:r>
              <a:rPr lang="en-US" sz="2300" dirty="0"/>
              <a:t>, u </a:t>
            </a:r>
            <a:r>
              <a:rPr lang="en-US" sz="2300" dirty="0" err="1"/>
              <a:t>literaturi</a:t>
            </a:r>
            <a:r>
              <a:rPr lang="en-US" sz="2300" dirty="0"/>
              <a:t> se </a:t>
            </a:r>
            <a:r>
              <a:rPr lang="en-US" sz="2300" dirty="0" err="1"/>
              <a:t>definišu</a:t>
            </a:r>
            <a:r>
              <a:rPr lang="en-US" sz="2300" dirty="0"/>
              <a:t> </a:t>
            </a:r>
            <a:r>
              <a:rPr lang="en-US" sz="2300" dirty="0" err="1"/>
              <a:t>kao</a:t>
            </a:r>
            <a:r>
              <a:rPr lang="en-US" sz="2300" dirty="0"/>
              <a:t> </a:t>
            </a:r>
            <a:r>
              <a:rPr lang="en-US" sz="2300" dirty="0" err="1"/>
              <a:t>preduzetnici-kreatori</a:t>
            </a:r>
            <a:r>
              <a:rPr lang="en-US" sz="2300" dirty="0"/>
              <a:t> </a:t>
            </a:r>
            <a:r>
              <a:rPr lang="en-US" sz="2300" dirty="0" err="1"/>
              <a:t>organizacije</a:t>
            </a:r>
            <a:r>
              <a:rPr lang="en-US" sz="2300" dirty="0" smtClean="0"/>
              <a:t>.</a:t>
            </a:r>
            <a:endParaRPr lang="en-US" sz="2300" dirty="0"/>
          </a:p>
        </p:txBody>
      </p:sp>
    </p:spTree>
    <p:extLst>
      <p:ext uri="{BB962C8B-B14F-4D97-AF65-F5344CB8AC3E}">
        <p14:creationId xmlns:p14="http://schemas.microsoft.com/office/powerpoint/2010/main" val="410554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 name="Title 1"/>
          <p:cNvSpPr>
            <a:spLocks noGrp="1"/>
          </p:cNvSpPr>
          <p:nvPr>
            <p:ph type="title"/>
          </p:nvPr>
        </p:nvSpPr>
        <p:spPr>
          <a:xfrm>
            <a:off x="1295400" y="914400"/>
            <a:ext cx="7391400" cy="1143000"/>
          </a:xfrm>
        </p:spPr>
        <p:txBody>
          <a:bodyPr>
            <a:noAutofit/>
          </a:bodyPr>
          <a:lstStyle/>
          <a:p>
            <a:pPr>
              <a:defRPr/>
            </a:pPr>
            <a:r>
              <a:rPr lang="en-US" sz="4400" i="1" dirty="0"/>
              <a:t>6</a:t>
            </a:r>
            <a:r>
              <a:rPr lang="en-US" sz="4400" i="1" dirty="0" smtClean="0"/>
              <a:t>.</a:t>
            </a:r>
            <a:r>
              <a:rPr lang="sr-Latn-CS" sz="4400" i="1" dirty="0" smtClean="0"/>
              <a:t>1</a:t>
            </a:r>
            <a:r>
              <a:rPr lang="sr-Latn-CS" sz="4400" i="1" dirty="0"/>
              <a:t>. </a:t>
            </a:r>
            <a:r>
              <a:rPr lang="sv-SE" sz="4400" i="1" dirty="0"/>
              <a:t>USPEŠAN PREDUZETNIK I </a:t>
            </a:r>
            <a:br>
              <a:rPr lang="sv-SE" sz="4400" i="1" dirty="0"/>
            </a:br>
            <a:r>
              <a:rPr lang="sv-SE" sz="4400" i="1" dirty="0"/>
              <a:t>NJEGOVE KARAKTERISTIKE</a:t>
            </a:r>
            <a:endParaRPr lang="sr-Cyrl-CS" sz="4400" i="1" dirty="0"/>
          </a:p>
        </p:txBody>
      </p:sp>
      <p:sp>
        <p:nvSpPr>
          <p:cNvPr id="6" name="Content Placeholder 2"/>
          <p:cNvSpPr>
            <a:spLocks noGrp="1"/>
          </p:cNvSpPr>
          <p:nvPr>
            <p:ph idx="1"/>
          </p:nvPr>
        </p:nvSpPr>
        <p:spPr>
          <a:xfrm>
            <a:off x="1295400" y="2240280"/>
            <a:ext cx="7391400" cy="4389120"/>
          </a:xfrm>
        </p:spPr>
        <p:txBody>
          <a:bodyPr>
            <a:noAutofit/>
          </a:bodyPr>
          <a:lstStyle/>
          <a:p>
            <a:pPr marL="0" indent="0">
              <a:spcBef>
                <a:spcPts val="1000"/>
              </a:spcBef>
              <a:buNone/>
            </a:pPr>
            <a:r>
              <a:rPr lang="pl-PL" sz="2300" b="1" i="1" u="sng" dirty="0"/>
              <a:t>Sposobnost traganja za novim šansama.</a:t>
            </a:r>
            <a:endParaRPr lang="en-US" sz="2300" b="1" i="1" u="sng" dirty="0"/>
          </a:p>
          <a:p>
            <a:pPr marL="0" indent="0">
              <a:spcBef>
                <a:spcPts val="1000"/>
              </a:spcBef>
              <a:buNone/>
            </a:pPr>
            <a:r>
              <a:rPr lang="pl-PL" sz="2300" dirty="0"/>
              <a:t>Jedna od osnovnih preokupacija preduzetnika je analiza tržišta i preferencija potrošača koja se na njemu iskazuju.</a:t>
            </a:r>
            <a:endParaRPr lang="en-US" sz="2300" dirty="0"/>
          </a:p>
          <a:p>
            <a:pPr marL="0" indent="0">
              <a:spcBef>
                <a:spcPts val="1000"/>
              </a:spcBef>
              <a:buNone/>
            </a:pPr>
            <a:r>
              <a:rPr lang="pl-PL" sz="2300" dirty="0"/>
              <a:t>Upravo ovom analizom preduzetnici stiču osnovne informacije o potrebama potrošača koje nisu zadovo</a:t>
            </a:r>
            <a:r>
              <a:rPr lang="en-US" sz="2300" dirty="0"/>
              <a:t>-</a:t>
            </a:r>
            <a:r>
              <a:rPr lang="pl-PL" sz="2300" dirty="0"/>
              <a:t>ljene na adekvatan način, ili uopšte nisu zadovoljene. </a:t>
            </a:r>
          </a:p>
        </p:txBody>
      </p:sp>
    </p:spTree>
    <p:extLst>
      <p:ext uri="{BB962C8B-B14F-4D97-AF65-F5344CB8AC3E}">
        <p14:creationId xmlns:p14="http://schemas.microsoft.com/office/powerpoint/2010/main" val="202859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en-US" sz="2300" b="1" i="1" u="sng" dirty="0" err="1"/>
              <a:t>Preduzetnici-ugovarači</a:t>
            </a:r>
            <a:r>
              <a:rPr lang="en-US" sz="2300" b="1" i="1" u="sng" dirty="0"/>
              <a:t> </a:t>
            </a:r>
            <a:r>
              <a:rPr lang="en-US" sz="2300" b="1" i="1" u="sng" dirty="0" err="1"/>
              <a:t>poslova</a:t>
            </a:r>
            <a:r>
              <a:rPr lang="en-US" sz="2300" b="1" i="1" u="sng" dirty="0" smtClean="0"/>
              <a:t>.</a:t>
            </a:r>
            <a:endParaRPr lang="en-US" sz="2300" b="1" i="1" u="sng" dirty="0"/>
          </a:p>
          <a:p>
            <a:pPr marL="0" indent="0">
              <a:spcBef>
                <a:spcPts val="1000"/>
              </a:spcBef>
              <a:buNone/>
            </a:pPr>
            <a:r>
              <a:rPr lang="en-US" sz="2300" dirty="0" err="1"/>
              <a:t>Ovoj</a:t>
            </a:r>
            <a:r>
              <a:rPr lang="en-US" sz="2300" dirty="0"/>
              <a:t> </a:t>
            </a:r>
            <a:r>
              <a:rPr lang="en-US" sz="2300" dirty="0" err="1"/>
              <a:t>grupi</a:t>
            </a:r>
            <a:r>
              <a:rPr lang="en-US" sz="2300" dirty="0"/>
              <a:t> </a:t>
            </a:r>
            <a:r>
              <a:rPr lang="en-US" sz="2300" dirty="0" err="1"/>
              <a:t>pripadaju</a:t>
            </a:r>
            <a:r>
              <a:rPr lang="en-US" sz="2300" dirty="0"/>
              <a:t> </a:t>
            </a:r>
            <a:r>
              <a:rPr lang="en-US" sz="2300" dirty="0" err="1"/>
              <a:t>preduzetnici</a:t>
            </a:r>
            <a:r>
              <a:rPr lang="en-US" sz="2300" dirty="0"/>
              <a:t> </a:t>
            </a:r>
            <a:r>
              <a:rPr lang="en-US" sz="2300" dirty="0" err="1"/>
              <a:t>koji</a:t>
            </a:r>
            <a:r>
              <a:rPr lang="en-US" sz="2300" dirty="0"/>
              <a:t> </a:t>
            </a:r>
            <a:r>
              <a:rPr lang="en-US" sz="2300" dirty="0" err="1"/>
              <a:t>pokazuju</a:t>
            </a:r>
            <a:r>
              <a:rPr lang="en-US" sz="2300" dirty="0"/>
              <a:t> </a:t>
            </a:r>
            <a:r>
              <a:rPr lang="en-US" sz="2300" dirty="0" err="1"/>
              <a:t>velike</a:t>
            </a:r>
            <a:r>
              <a:rPr lang="en-US" sz="2300" dirty="0"/>
              <a:t> </a:t>
            </a:r>
            <a:r>
              <a:rPr lang="en-US" sz="2300" dirty="0" err="1"/>
              <a:t>sposobnosti</a:t>
            </a:r>
            <a:r>
              <a:rPr lang="en-US" sz="2300" dirty="0"/>
              <a:t> u </a:t>
            </a:r>
            <a:r>
              <a:rPr lang="en-US" sz="2300" dirty="0" err="1"/>
              <a:t>kreiranju</a:t>
            </a:r>
            <a:r>
              <a:rPr lang="en-US" sz="2300" dirty="0"/>
              <a:t> </a:t>
            </a:r>
            <a:r>
              <a:rPr lang="en-US" sz="2300" dirty="0" err="1"/>
              <a:t>novih</a:t>
            </a:r>
            <a:r>
              <a:rPr lang="en-US" sz="2300" dirty="0"/>
              <a:t> </a:t>
            </a:r>
            <a:r>
              <a:rPr lang="en-US" sz="2300" dirty="0" err="1"/>
              <a:t>poslovnih</a:t>
            </a:r>
            <a:r>
              <a:rPr lang="en-US" sz="2300" dirty="0"/>
              <a:t> </a:t>
            </a:r>
            <a:r>
              <a:rPr lang="en-US" sz="2300" dirty="0" err="1"/>
              <a:t>aranžmana</a:t>
            </a:r>
            <a:r>
              <a:rPr lang="en-US" sz="2300" dirty="0"/>
              <a:t> </a:t>
            </a:r>
            <a:r>
              <a:rPr lang="en-US" sz="2300" dirty="0" err="1"/>
              <a:t>i</a:t>
            </a:r>
            <a:r>
              <a:rPr lang="en-US" sz="2300" dirty="0"/>
              <a:t> </a:t>
            </a:r>
            <a:r>
              <a:rPr lang="en-US" sz="2300" dirty="0" err="1"/>
              <a:t>njihovog</a:t>
            </a:r>
            <a:r>
              <a:rPr lang="en-US" sz="2300" dirty="0"/>
              <a:t> </a:t>
            </a:r>
            <a:r>
              <a:rPr lang="en-US" sz="2300" dirty="0" err="1"/>
              <a:t>ugovaranja</a:t>
            </a:r>
            <a:r>
              <a:rPr lang="en-US" sz="2300" dirty="0" smtClean="0"/>
              <a:t>.</a:t>
            </a:r>
            <a:endParaRPr lang="en-US" sz="2300" dirty="0"/>
          </a:p>
        </p:txBody>
      </p:sp>
    </p:spTree>
    <p:extLst>
      <p:ext uri="{BB962C8B-B14F-4D97-AF65-F5344CB8AC3E}">
        <p14:creationId xmlns:p14="http://schemas.microsoft.com/office/powerpoint/2010/main" val="271769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a:t>Na bazi informacija dobijenih analizom, preduzetnici formiraju ideju o tome na koji način mogu da iskazane, nezadovoljene potrebe potrošača zadovolje proizvodnjom nekog novog proizvoda, ili uvođenjem neke inovacije u već postojeće proizvode.</a:t>
            </a:r>
            <a:endParaRPr lang="en-US" sz="2300" dirty="0"/>
          </a:p>
          <a:p>
            <a:pPr marL="0" indent="0">
              <a:spcBef>
                <a:spcPts val="1000"/>
              </a:spcBef>
              <a:buNone/>
            </a:pPr>
            <a:r>
              <a:rPr lang="sv-SE" sz="2300" dirty="0"/>
              <a:t>Preduzetnici poseduju sposobnost uočavanja problema i pretvaranja otkrivenih problema u potencijalnu šansu za pokretanje biznis aktivnosti.</a:t>
            </a:r>
          </a:p>
          <a:p>
            <a:pPr marL="0" indent="0">
              <a:spcBef>
                <a:spcPts val="1000"/>
              </a:spcBef>
              <a:buNone/>
            </a:pPr>
            <a:r>
              <a:rPr lang="sv-SE" sz="2300" dirty="0"/>
              <a:t>P</a:t>
            </a:r>
            <a:r>
              <a:rPr lang="pl-PL" sz="2300" dirty="0"/>
              <a:t>reduzetnik je sposoban da prepozna potrebe, kao i da odredi puteve, načine i instrumente za zadovoljenje uočene potrebe</a:t>
            </a:r>
            <a:r>
              <a:rPr lang="pl-PL" sz="2300" dirty="0" smtClean="0"/>
              <a:t>.</a:t>
            </a:r>
            <a:endParaRPr lang="en-US" sz="2300" dirty="0"/>
          </a:p>
        </p:txBody>
      </p:sp>
    </p:spTree>
    <p:extLst>
      <p:ext uri="{BB962C8B-B14F-4D97-AF65-F5344CB8AC3E}">
        <p14:creationId xmlns:p14="http://schemas.microsoft.com/office/powerpoint/2010/main" val="422973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Realno samopouzdanje.</a:t>
            </a:r>
            <a:endParaRPr lang="sr-Latn-CS" sz="2300" b="1" i="1" u="sng" dirty="0"/>
          </a:p>
          <a:p>
            <a:pPr marL="0" indent="0">
              <a:spcBef>
                <a:spcPts val="1000"/>
              </a:spcBef>
              <a:buNone/>
            </a:pPr>
            <a:r>
              <a:rPr lang="pl-PL" sz="2300" dirty="0"/>
              <a:t>Jedna od osnovnih karakteristika preduzetnika je da, formirajući ideju vezanu za budući biznis, bezgranično veruje u njenu realizaciju u budućnosti.</a:t>
            </a:r>
            <a:endParaRPr lang="en-US" sz="2300" dirty="0"/>
          </a:p>
          <a:p>
            <a:pPr marL="0" indent="0">
              <a:spcBef>
                <a:spcPts val="1000"/>
              </a:spcBef>
              <a:buNone/>
            </a:pPr>
            <a:r>
              <a:rPr lang="pl-PL" sz="2300" dirty="0"/>
              <a:t>Put od pojave ideje, pa do njene realizacije, uglavnom je veoma dug i zahteva velika odricanja i energiju, koja je potrebna za neprekidno rešavanje raznih problema sa kojima se preduzetnik susreće tokom razvoja njegovog biznisa.</a:t>
            </a:r>
            <a:r>
              <a:rPr lang="en-US" sz="2300" dirty="0"/>
              <a:t> </a:t>
            </a:r>
          </a:p>
        </p:txBody>
      </p:sp>
    </p:spTree>
    <p:extLst>
      <p:ext uri="{BB962C8B-B14F-4D97-AF65-F5344CB8AC3E}">
        <p14:creationId xmlns:p14="http://schemas.microsoft.com/office/powerpoint/2010/main" val="315691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Kreativnost.</a:t>
            </a:r>
            <a:endParaRPr lang="sr-Latn-CS" sz="2300" b="1" i="1" u="sng" dirty="0"/>
          </a:p>
          <a:p>
            <a:pPr marL="0" indent="0">
              <a:spcBef>
                <a:spcPts val="1000"/>
              </a:spcBef>
              <a:buNone/>
            </a:pPr>
            <a:r>
              <a:rPr lang="pl-PL" sz="2300" dirty="0"/>
              <a:t>Od preduzetnika se uvek očekuje kreativnost. </a:t>
            </a:r>
            <a:endParaRPr lang="en-US" sz="2300" dirty="0"/>
          </a:p>
          <a:p>
            <a:pPr marL="0" indent="0">
              <a:spcBef>
                <a:spcPts val="1000"/>
              </a:spcBef>
              <a:buNone/>
            </a:pPr>
            <a:r>
              <a:rPr lang="pl-PL" sz="2300" dirty="0"/>
              <a:t>Ukoliko je izvršena analiza tržišta i definisane potrebe potrošača koje nisu zadovoljene, jasno je da se ovde otvara put za preduzetnikovu kreativnost.</a:t>
            </a:r>
            <a:endParaRPr lang="en-US" sz="2300" dirty="0"/>
          </a:p>
          <a:p>
            <a:pPr marL="0" indent="0">
              <a:spcBef>
                <a:spcPts val="1000"/>
              </a:spcBef>
              <a:buNone/>
            </a:pPr>
            <a:r>
              <a:rPr lang="pl-PL" sz="2300" dirty="0"/>
              <a:t>Preduzetnici su ljudi koji razmišljaju na jedan veoma nekonvencionalan način, te se od njih uvek može očekivati, recimo, neki novi proizvod, ili pak inovacija starog proizvoda, čija će kreativnost zadovoljiti iskazane potrebe potrošača na jedan, po kvalitetu bolji način. </a:t>
            </a:r>
            <a:endParaRPr lang="en-US" sz="2300" dirty="0"/>
          </a:p>
        </p:txBody>
      </p:sp>
    </p:spTree>
    <p:extLst>
      <p:ext uri="{BB962C8B-B14F-4D97-AF65-F5344CB8AC3E}">
        <p14:creationId xmlns:p14="http://schemas.microsoft.com/office/powerpoint/2010/main" val="300213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a:t>Jedino kreativan proizvod može obezbediti adekvatno mesto na tržištu firmi, koja ga je na njega i plasirala, i to do momenta kada neki drugi preduzetnik sa svojom firmom ne iskaže viši stepen kreativnosti.</a:t>
            </a:r>
            <a:endParaRPr lang="en-US" sz="2300" dirty="0"/>
          </a:p>
          <a:p>
            <a:pPr marL="0" indent="0">
              <a:spcBef>
                <a:spcPts val="1000"/>
              </a:spcBef>
              <a:buNone/>
            </a:pPr>
            <a:r>
              <a:rPr lang="pl-PL" sz="2300" dirty="0"/>
              <a:t>Kreativnost preduzetnika se ne ispoljava samo prilikom definisanja proizvoda koji će zadovoljiti neku od potreba potrošača.</a:t>
            </a:r>
            <a:endParaRPr lang="en-US" sz="2300" dirty="0"/>
          </a:p>
          <a:p>
            <a:pPr marL="0" indent="0">
              <a:spcBef>
                <a:spcPts val="1000"/>
              </a:spcBef>
              <a:buNone/>
            </a:pPr>
            <a:r>
              <a:rPr lang="pl-PL" sz="2300" dirty="0"/>
              <a:t>Kreativnost se može ispoljiti i u načinu upravljanja firmom, u odnosu sa podređenima, kao i u odnosu sa kupcima i ostalim zainteresovanim stranama, sa kojima je komunikacija neizbežna tokom poslovanja firme</a:t>
            </a:r>
            <a:r>
              <a:rPr lang="pl-PL" sz="2300" dirty="0" smtClean="0"/>
              <a:t>.</a:t>
            </a:r>
            <a:endParaRPr lang="en-US" sz="2300" dirty="0"/>
          </a:p>
        </p:txBody>
      </p:sp>
    </p:spTree>
    <p:extLst>
      <p:ext uri="{BB962C8B-B14F-4D97-AF65-F5344CB8AC3E}">
        <p14:creationId xmlns:p14="http://schemas.microsoft.com/office/powerpoint/2010/main" val="278617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Fleksibilnost. </a:t>
            </a:r>
            <a:endParaRPr lang="sr-Latn-CS" sz="2300" b="1" i="1" u="sng" dirty="0"/>
          </a:p>
          <a:p>
            <a:pPr marL="0" indent="0">
              <a:spcBef>
                <a:spcPts val="1000"/>
              </a:spcBef>
              <a:buNone/>
            </a:pPr>
            <a:r>
              <a:rPr lang="pl-PL" sz="2300" dirty="0"/>
              <a:t>Nijedan preduzetnik ne bi trebalo da započne realizaciju svog biznisa bez biznis-plana.</a:t>
            </a:r>
            <a:endParaRPr lang="en-US" sz="2300" dirty="0"/>
          </a:p>
          <a:p>
            <a:pPr marL="0" indent="0">
              <a:spcBef>
                <a:spcPts val="1000"/>
              </a:spcBef>
              <a:buNone/>
            </a:pPr>
            <a:r>
              <a:rPr lang="pl-PL" sz="2300" dirty="0"/>
              <a:t>U njemu će biti definisane i isplanirane sve poslovne aktivnosti za određeni vremenski period, za koji se i usvaja.</a:t>
            </a:r>
            <a:r>
              <a:rPr lang="en-US" sz="2300" dirty="0"/>
              <a:t> </a:t>
            </a:r>
          </a:p>
          <a:p>
            <a:pPr marL="0" indent="0">
              <a:spcBef>
                <a:spcPts val="1000"/>
              </a:spcBef>
              <a:buNone/>
            </a:pPr>
            <a:r>
              <a:rPr lang="pl-PL" sz="2300" dirty="0"/>
              <a:t>Međutim, to ne znači da preduzetnici treba da se "slepo" pridržavaju biznis plana, bez obzira na situaciju u kojoj se firma-preduzeće nađe</a:t>
            </a:r>
            <a:r>
              <a:rPr lang="pl-PL" sz="2300" dirty="0" smtClean="0"/>
              <a:t>.</a:t>
            </a:r>
            <a:endParaRPr lang="en-US" sz="2300" dirty="0"/>
          </a:p>
        </p:txBody>
      </p:sp>
    </p:spTree>
    <p:extLst>
      <p:ext uri="{BB962C8B-B14F-4D97-AF65-F5344CB8AC3E}">
        <p14:creationId xmlns:p14="http://schemas.microsoft.com/office/powerpoint/2010/main" val="365436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b="1" i="1" u="sng" dirty="0"/>
              <a:t>Komunikacija</a:t>
            </a:r>
            <a:r>
              <a:rPr lang="pl-PL" sz="2300" b="1" i="1" u="sng" dirty="0" smtClean="0"/>
              <a:t>.</a:t>
            </a:r>
            <a:endParaRPr lang="sr-Latn-CS" sz="2300" b="1" i="1" u="sng" dirty="0"/>
          </a:p>
          <a:p>
            <a:pPr marL="0" indent="0">
              <a:spcBef>
                <a:spcPts val="1000"/>
              </a:spcBef>
              <a:buNone/>
            </a:pPr>
            <a:r>
              <a:rPr lang="pl-PL" sz="2300" dirty="0"/>
              <a:t>Jedna od značajnih sposobnosti preduzetnika jeste sposobnost komuniciranja.</a:t>
            </a:r>
            <a:endParaRPr lang="en-US" sz="2300" dirty="0"/>
          </a:p>
          <a:p>
            <a:pPr marL="0" indent="0">
              <a:spcBef>
                <a:spcPts val="1000"/>
              </a:spcBef>
              <a:buNone/>
            </a:pPr>
            <a:r>
              <a:rPr lang="pl-PL" sz="2300" dirty="0"/>
              <a:t>Preduzetnik, obavljajući svoj posao, mora da komunicira sa raznim interesnim grupama. Interesne grupe su sve one grupe pojedinaca koje imaju određeni interes da komuniciraju sa firmom, odnosno njenim organima upravljanja, uključujući tu: kupce, bankare, radnike, menadžere, dobavljače i druge.</a:t>
            </a:r>
            <a:r>
              <a:rPr lang="en-US" sz="2300" dirty="0"/>
              <a:t> </a:t>
            </a:r>
          </a:p>
        </p:txBody>
      </p:sp>
    </p:spTree>
    <p:extLst>
      <p:ext uri="{BB962C8B-B14F-4D97-AF65-F5344CB8AC3E}">
        <p14:creationId xmlns:p14="http://schemas.microsoft.com/office/powerpoint/2010/main" val="102845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 name="Content Placeholder 2"/>
          <p:cNvSpPr>
            <a:spLocks noGrp="1"/>
          </p:cNvSpPr>
          <p:nvPr>
            <p:ph idx="1"/>
          </p:nvPr>
        </p:nvSpPr>
        <p:spPr>
          <a:xfrm>
            <a:off x="1295400" y="1447800"/>
            <a:ext cx="7391400" cy="4389120"/>
          </a:xfrm>
        </p:spPr>
        <p:txBody>
          <a:bodyPr>
            <a:noAutofit/>
          </a:bodyPr>
          <a:lstStyle/>
          <a:p>
            <a:pPr marL="0" indent="0">
              <a:spcBef>
                <a:spcPts val="1000"/>
              </a:spcBef>
              <a:buNone/>
            </a:pPr>
            <a:r>
              <a:rPr lang="pl-PL" sz="2300" dirty="0"/>
              <a:t>Sa svima njima mora da se, tokom poslovanja firme, obezbedi adekvatna komunikacija, čiji je nosilac upravo preduzetnik.</a:t>
            </a:r>
            <a:endParaRPr lang="en-US" sz="2300" dirty="0"/>
          </a:p>
          <a:p>
            <a:pPr marL="0" indent="0">
              <a:spcBef>
                <a:spcPts val="1000"/>
              </a:spcBef>
              <a:buNone/>
            </a:pPr>
            <a:r>
              <a:rPr lang="pl-PL" sz="2300" dirty="0"/>
              <a:t>Preduzetnik mora na adekvatan način, kroz proces komunikacije da izabere potrebnu radnu snagu po kvalitetu i kvantitetu, upućujući je na radne zadatke koje bi trebalo da obavljaju, kako bi se realizovali ukupni zadatak i cilj poslovanja firme-preduzeća</a:t>
            </a:r>
            <a:r>
              <a:rPr lang="pl-PL" sz="2300" dirty="0" smtClean="0"/>
              <a:t>.</a:t>
            </a:r>
            <a:endParaRPr lang="en-US" sz="2300" dirty="0"/>
          </a:p>
        </p:txBody>
      </p:sp>
    </p:spTree>
    <p:extLst>
      <p:ext uri="{BB962C8B-B14F-4D97-AF65-F5344CB8AC3E}">
        <p14:creationId xmlns:p14="http://schemas.microsoft.com/office/powerpoint/2010/main" val="114066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334</TotalTime>
  <Words>1235</Words>
  <Application>Microsoft Office PowerPoint</Application>
  <PresentationFormat>On-screen Show (4:3)</PresentationFormat>
  <Paragraphs>68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Constantia</vt:lpstr>
      <vt:lpstr>Wingdings 2</vt:lpstr>
      <vt:lpstr>Flow</vt:lpstr>
      <vt:lpstr>6. PREDUZETNIŠTVO I INOVACIJE </vt:lpstr>
      <vt:lpstr>6.1. USPEŠAN PREDUZETNIK I  NJEGOVE KARAKTERISTIKE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6.2. PREDUZETNIČKE VEŠTINE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Filip Markovic</dc:creator>
  <cp:keywords>Multimedijalne tehnologije</cp:keywords>
  <cp:lastModifiedBy>Filip Markovic</cp:lastModifiedBy>
  <cp:revision>35</cp:revision>
  <dcterms:created xsi:type="dcterms:W3CDTF">2018-03-10T13:46:02Z</dcterms:created>
  <dcterms:modified xsi:type="dcterms:W3CDTF">2018-04-06T17:32:49Z</dcterms:modified>
</cp:coreProperties>
</file>