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76" r:id="rId2"/>
    <p:sldId id="378" r:id="rId3"/>
    <p:sldId id="380" r:id="rId4"/>
    <p:sldId id="381" r:id="rId5"/>
    <p:sldId id="382" r:id="rId6"/>
    <p:sldId id="383" r:id="rId7"/>
    <p:sldId id="384" r:id="rId8"/>
    <p:sldId id="386" r:id="rId9"/>
    <p:sldId id="385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14" r:id="rId32"/>
    <p:sldId id="409" r:id="rId33"/>
    <p:sldId id="410" r:id="rId34"/>
    <p:sldId id="411" r:id="rId35"/>
    <p:sldId id="412" r:id="rId36"/>
    <p:sldId id="41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743200"/>
            <a:ext cx="7391400" cy="1143000"/>
          </a:xfrm>
        </p:spPr>
        <p:txBody>
          <a:bodyPr>
            <a:noAutofit/>
          </a:bodyPr>
          <a:lstStyle/>
          <a:p>
            <a:pPr algn="ctr"/>
            <a:r>
              <a:rPr lang="sv-SE" sz="4400" i="1" dirty="0" smtClean="0"/>
              <a:t>7. INOVACIJE</a:t>
            </a:r>
            <a:r>
              <a:rPr lang="en-US" sz="4400" i="1" dirty="0" smtClean="0"/>
              <a:t>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64845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Zbog</a:t>
            </a:r>
            <a:r>
              <a:rPr lang="en-US" sz="2300" dirty="0"/>
              <a:t> </a:t>
            </a:r>
            <a:r>
              <a:rPr lang="en-US" sz="2300" dirty="0" err="1"/>
              <a:t>ovakve</a:t>
            </a:r>
            <a:r>
              <a:rPr lang="en-US" sz="2300" dirty="0"/>
              <a:t> </a:t>
            </a:r>
            <a:r>
              <a:rPr lang="en-US" sz="2300" dirty="0" err="1"/>
              <a:t>situacije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ponašanja</a:t>
            </a:r>
            <a:r>
              <a:rPr lang="en-US" sz="2300" dirty="0"/>
              <a:t> </a:t>
            </a:r>
            <a:r>
              <a:rPr lang="en-US" sz="2300" dirty="0" err="1"/>
              <a:t>menadžmenta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, </a:t>
            </a:r>
            <a:r>
              <a:rPr lang="en-US" sz="2300" dirty="0" err="1"/>
              <a:t>često</a:t>
            </a:r>
            <a:r>
              <a:rPr lang="en-US" sz="2300" dirty="0"/>
              <a:t> se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"ne </a:t>
            </a:r>
            <a:r>
              <a:rPr lang="en-US" sz="2300" dirty="0" err="1"/>
              <a:t>vidi</a:t>
            </a:r>
            <a:r>
              <a:rPr lang="en-US" sz="2300" dirty="0"/>
              <a:t>", </a:t>
            </a:r>
            <a:r>
              <a:rPr lang="en-US" sz="2300" dirty="0" err="1"/>
              <a:t>te</a:t>
            </a:r>
            <a:r>
              <a:rPr lang="en-US" sz="2300" dirty="0"/>
              <a:t> se </a:t>
            </a:r>
            <a:r>
              <a:rPr lang="en-US" sz="2300" dirty="0" err="1"/>
              <a:t>potencijali</a:t>
            </a:r>
            <a:r>
              <a:rPr lang="en-US" sz="2300" dirty="0"/>
              <a:t> </a:t>
            </a:r>
            <a:r>
              <a:rPr lang="en-US" sz="2300" dirty="0" err="1"/>
              <a:t>mogućih</a:t>
            </a:r>
            <a:r>
              <a:rPr lang="en-US" sz="2300" dirty="0"/>
              <a:t> </a:t>
            </a:r>
            <a:r>
              <a:rPr lang="en-US" sz="2300" dirty="0" err="1"/>
              <a:t>inovacija</a:t>
            </a:r>
            <a:r>
              <a:rPr lang="en-US" sz="2300" dirty="0"/>
              <a:t> </a:t>
            </a:r>
            <a:r>
              <a:rPr lang="en-US" sz="2300" dirty="0" err="1"/>
              <a:t>neretko</a:t>
            </a:r>
            <a:r>
              <a:rPr lang="en-US" sz="2300" dirty="0"/>
              <a:t> </a:t>
            </a:r>
            <a:r>
              <a:rPr lang="en-US" sz="2300" dirty="0" err="1"/>
              <a:t>prepuštaju</a:t>
            </a:r>
            <a:r>
              <a:rPr lang="en-US" sz="2300" dirty="0"/>
              <a:t> </a:t>
            </a:r>
            <a:r>
              <a:rPr lang="en-US" sz="2300" dirty="0" err="1"/>
              <a:t>drugim</a:t>
            </a:r>
            <a:r>
              <a:rPr lang="en-US" sz="2300" dirty="0"/>
              <a:t> </a:t>
            </a:r>
            <a:r>
              <a:rPr lang="en-US" sz="2300" dirty="0" err="1"/>
              <a:t>licima</a:t>
            </a:r>
            <a:r>
              <a:rPr lang="en-US" sz="2300" dirty="0"/>
              <a:t>, </a:t>
            </a:r>
            <a:r>
              <a:rPr lang="en-US" sz="2300" dirty="0" err="1"/>
              <a:t>najčešće</a:t>
            </a:r>
            <a:r>
              <a:rPr lang="en-US" sz="2300" dirty="0"/>
              <a:t> </a:t>
            </a:r>
            <a:r>
              <a:rPr lang="en-US" sz="2300" dirty="0" err="1"/>
              <a:t>konkurenciji</a:t>
            </a:r>
            <a:r>
              <a:rPr lang="en-US" sz="2300" dirty="0"/>
              <a:t>, </a:t>
            </a:r>
            <a:r>
              <a:rPr lang="en-US" sz="2300" dirty="0" err="1"/>
              <a:t>koja</a:t>
            </a:r>
            <a:r>
              <a:rPr lang="en-US" sz="2300" dirty="0"/>
              <a:t> u </a:t>
            </a:r>
            <a:r>
              <a:rPr lang="en-US" sz="2300" dirty="0" err="1"/>
              <a:t>većini</a:t>
            </a:r>
            <a:r>
              <a:rPr lang="en-US" sz="2300" dirty="0"/>
              <a:t> </a:t>
            </a:r>
            <a:r>
              <a:rPr lang="en-US" sz="2300" dirty="0" err="1"/>
              <a:t>slučajeva</a:t>
            </a:r>
            <a:r>
              <a:rPr lang="en-US" sz="2300" dirty="0"/>
              <a:t> </a:t>
            </a:r>
            <a:r>
              <a:rPr lang="en-US" sz="2300" dirty="0" err="1"/>
              <a:t>zna</a:t>
            </a:r>
            <a:r>
              <a:rPr lang="en-US" sz="2300" dirty="0"/>
              <a:t> da </a:t>
            </a:r>
            <a:r>
              <a:rPr lang="en-US" sz="2300" dirty="0" err="1"/>
              <a:t>tuđi</a:t>
            </a:r>
            <a:r>
              <a:rPr lang="en-US" sz="2300" dirty="0"/>
              <a:t> </a:t>
            </a:r>
            <a:r>
              <a:rPr lang="en-US" sz="2300" dirty="0" err="1"/>
              <a:t>neprimećeni</a:t>
            </a:r>
            <a:r>
              <a:rPr lang="en-US" sz="2300" dirty="0"/>
              <a:t> "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" </a:t>
            </a:r>
            <a:r>
              <a:rPr lang="en-US" sz="2300" dirty="0" err="1"/>
              <a:t>iskoristi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neretko</a:t>
            </a:r>
            <a:r>
              <a:rPr lang="en-US" sz="2300" dirty="0"/>
              <a:t> </a:t>
            </a:r>
            <a:r>
              <a:rPr lang="en-US" sz="2300" dirty="0" err="1"/>
              <a:t>usmerava</a:t>
            </a:r>
            <a:r>
              <a:rPr lang="en-US" sz="2300" dirty="0"/>
              <a:t> </a:t>
            </a:r>
            <a:r>
              <a:rPr lang="en-US" sz="2300" dirty="0" err="1"/>
              <a:t>menadžment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preduzetnike</a:t>
            </a:r>
            <a:r>
              <a:rPr lang="en-US" sz="2300" dirty="0"/>
              <a:t> da </a:t>
            </a:r>
            <a:r>
              <a:rPr lang="en-US" sz="2300" dirty="0" err="1"/>
              <a:t>preispitaju</a:t>
            </a:r>
            <a:r>
              <a:rPr lang="en-US" sz="2300" dirty="0"/>
              <a:t> </a:t>
            </a:r>
            <a:r>
              <a:rPr lang="en-US" sz="2300" dirty="0" err="1"/>
              <a:t>postojeće</a:t>
            </a:r>
            <a:r>
              <a:rPr lang="en-US" sz="2300" dirty="0"/>
              <a:t> procedure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praksu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znanja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poseduju</a:t>
            </a:r>
            <a:r>
              <a:rPr lang="en-US" sz="2300" dirty="0"/>
              <a:t>, </a:t>
            </a:r>
            <a:r>
              <a:rPr lang="en-US" sz="2300" dirty="0" err="1"/>
              <a:t>jer</a:t>
            </a:r>
            <a:r>
              <a:rPr lang="en-US" sz="2300" dirty="0"/>
              <a:t> </a:t>
            </a:r>
            <a:r>
              <a:rPr lang="en-US" sz="2300" dirty="0" err="1"/>
              <a:t>ih</a:t>
            </a:r>
            <a:r>
              <a:rPr lang="en-US" sz="2300" dirty="0"/>
              <a:t> on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upozoriti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greške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do </a:t>
            </a:r>
            <a:r>
              <a:rPr lang="en-US" sz="2300" dirty="0" err="1"/>
              <a:t>tada</a:t>
            </a:r>
            <a:r>
              <a:rPr lang="en-US" sz="2300" dirty="0"/>
              <a:t> </a:t>
            </a:r>
            <a:r>
              <a:rPr lang="en-US" sz="2300" dirty="0" err="1"/>
              <a:t>činjene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000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Menadžment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</a:t>
            </a:r>
            <a:r>
              <a:rPr lang="en-US" sz="2300" dirty="0" err="1"/>
              <a:t>mora</a:t>
            </a:r>
            <a:r>
              <a:rPr lang="en-US" sz="2300" dirty="0"/>
              <a:t> da </a:t>
            </a:r>
            <a:r>
              <a:rPr lang="en-US" sz="2300" dirty="0" err="1"/>
              <a:t>prihvati</a:t>
            </a:r>
            <a:r>
              <a:rPr lang="en-US" sz="2300" dirty="0"/>
              <a:t> </a:t>
            </a:r>
            <a:r>
              <a:rPr lang="en-US" sz="2300" dirty="0" err="1"/>
              <a:t>zahtev</a:t>
            </a:r>
            <a:r>
              <a:rPr lang="en-US" sz="2300" dirty="0"/>
              <a:t> da se </a:t>
            </a:r>
            <a:r>
              <a:rPr lang="en-US" sz="2300" dirty="0" err="1"/>
              <a:t>svaki</a:t>
            </a:r>
            <a:r>
              <a:rPr lang="en-US" sz="2300" dirty="0"/>
              <a:t>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mora</a:t>
            </a:r>
            <a:r>
              <a:rPr lang="en-US" sz="2300" dirty="0"/>
              <a:t> </a:t>
            </a:r>
            <a:r>
              <a:rPr lang="en-US" sz="2300" dirty="0" err="1"/>
              <a:t>primetiti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analizirati</a:t>
            </a:r>
            <a:r>
              <a:rPr lang="en-US" sz="2300" dirty="0"/>
              <a:t>, da mu se da </a:t>
            </a:r>
            <a:r>
              <a:rPr lang="en-US" sz="2300" dirty="0" err="1"/>
              <a:t>adekvatna</a:t>
            </a:r>
            <a:r>
              <a:rPr lang="en-US" sz="2300" dirty="0"/>
              <a:t> </a:t>
            </a:r>
            <a:r>
              <a:rPr lang="en-US" sz="2300" dirty="0" err="1"/>
              <a:t>pažnja</a:t>
            </a:r>
            <a:r>
              <a:rPr lang="en-US" sz="2300" dirty="0"/>
              <a:t>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svrsishodno</a:t>
            </a:r>
            <a:r>
              <a:rPr lang="en-US" sz="2300" dirty="0"/>
              <a:t> </a:t>
            </a:r>
            <a:r>
              <a:rPr lang="en-US" sz="2300" dirty="0" err="1"/>
              <a:t>istraživanje</a:t>
            </a:r>
            <a:r>
              <a:rPr lang="en-US" sz="2300" dirty="0"/>
              <a:t>, </a:t>
            </a:r>
            <a:r>
              <a:rPr lang="en-US" sz="2300" dirty="0" err="1"/>
              <a:t>radi</a:t>
            </a:r>
            <a:r>
              <a:rPr lang="en-US" sz="2300" dirty="0"/>
              <a:t> </a:t>
            </a:r>
            <a:r>
              <a:rPr lang="en-US" sz="2300" dirty="0" err="1"/>
              <a:t>dobijanja</a:t>
            </a:r>
            <a:r>
              <a:rPr lang="en-US" sz="2300" dirty="0"/>
              <a:t> </a:t>
            </a:r>
            <a:r>
              <a:rPr lang="en-US" sz="2300" dirty="0" err="1"/>
              <a:t>informacija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preduzetnici-menadžeri</a:t>
            </a:r>
            <a:r>
              <a:rPr lang="en-US" sz="2300" dirty="0"/>
              <a:t> </a:t>
            </a:r>
            <a:r>
              <a:rPr lang="en-US" sz="2300" dirty="0" err="1"/>
              <a:t>mogu</a:t>
            </a:r>
            <a:r>
              <a:rPr lang="en-US" sz="2300" dirty="0"/>
              <a:t> da </a:t>
            </a:r>
            <a:r>
              <a:rPr lang="en-US" sz="2300" dirty="0" err="1"/>
              <a:t>iskoriste</a:t>
            </a:r>
            <a:r>
              <a:rPr lang="en-US" sz="2300" dirty="0"/>
              <a:t> </a:t>
            </a:r>
            <a:r>
              <a:rPr lang="en-US" sz="2300" dirty="0" err="1"/>
              <a:t>kroz</a:t>
            </a:r>
            <a:r>
              <a:rPr lang="en-US" sz="2300" dirty="0"/>
              <a:t> </a:t>
            </a:r>
            <a:r>
              <a:rPr lang="en-US" sz="2300" dirty="0" err="1"/>
              <a:t>realizaciju</a:t>
            </a:r>
            <a:r>
              <a:rPr lang="en-US" sz="2300" dirty="0"/>
              <a:t> </a:t>
            </a:r>
            <a:r>
              <a:rPr lang="en-US" sz="2300" dirty="0" err="1"/>
              <a:t>inovativnih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aktivnosti</a:t>
            </a:r>
            <a:r>
              <a:rPr lang="en-US" sz="2300" dirty="0"/>
              <a:t>,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mogu</a:t>
            </a:r>
            <a:r>
              <a:rPr lang="en-US" sz="2300" dirty="0"/>
              <a:t> da </a:t>
            </a:r>
            <a:r>
              <a:rPr lang="en-US" sz="2300" dirty="0" err="1"/>
              <a:t>dovedu</a:t>
            </a:r>
            <a:r>
              <a:rPr lang="en-US" sz="2300" dirty="0"/>
              <a:t> do </a:t>
            </a:r>
            <a:r>
              <a:rPr lang="en-US" sz="2300" dirty="0" err="1"/>
              <a:t>rasta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traži-zahteva</a:t>
            </a:r>
            <a:r>
              <a:rPr lang="en-US" sz="2300" dirty="0"/>
              <a:t> </a:t>
            </a:r>
            <a:r>
              <a:rPr lang="en-US" sz="2300" dirty="0" err="1"/>
              <a:t>inovaciju</a:t>
            </a:r>
            <a:r>
              <a:rPr lang="en-US" sz="2300" dirty="0"/>
              <a:t>, </a:t>
            </a:r>
            <a:r>
              <a:rPr lang="en-US" sz="2300" dirty="0" err="1"/>
              <a:t>pogotovo</a:t>
            </a:r>
            <a:r>
              <a:rPr lang="en-US" sz="2300" dirty="0"/>
              <a:t> </a:t>
            </a:r>
            <a:r>
              <a:rPr lang="en-US" sz="2300" dirty="0" err="1"/>
              <a:t>što</a:t>
            </a:r>
            <a:r>
              <a:rPr lang="en-US" sz="2300" dirty="0"/>
              <a:t> </a:t>
            </a:r>
            <a:r>
              <a:rPr lang="en-US" sz="2300" dirty="0" err="1"/>
              <a:t>ovakve</a:t>
            </a:r>
            <a:r>
              <a:rPr lang="en-US" sz="2300" dirty="0"/>
              <a:t> </a:t>
            </a:r>
            <a:r>
              <a:rPr lang="en-US" sz="2300" dirty="0" err="1"/>
              <a:t>inovacije</a:t>
            </a:r>
            <a:r>
              <a:rPr lang="en-US" sz="2300" dirty="0"/>
              <a:t> </a:t>
            </a:r>
            <a:r>
              <a:rPr lang="en-US" sz="2300" dirty="0" err="1"/>
              <a:t>predstavljaju</a:t>
            </a:r>
            <a:r>
              <a:rPr lang="en-US" sz="2300" dirty="0"/>
              <a:t> </a:t>
            </a:r>
            <a:r>
              <a:rPr lang="en-US" sz="2300" dirty="0" err="1"/>
              <a:t>najmanje</a:t>
            </a:r>
            <a:r>
              <a:rPr lang="en-US" sz="2300" dirty="0"/>
              <a:t> </a:t>
            </a:r>
            <a:r>
              <a:rPr lang="en-US" sz="2300" dirty="0" err="1"/>
              <a:t>rizičnu</a:t>
            </a:r>
            <a:r>
              <a:rPr lang="en-US" sz="2300" dirty="0"/>
              <a:t> </a:t>
            </a:r>
            <a:r>
              <a:rPr lang="en-US" sz="2300" dirty="0" err="1"/>
              <a:t>mogućnost</a:t>
            </a:r>
            <a:r>
              <a:rPr lang="en-US" sz="2300" dirty="0"/>
              <a:t>,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najčešće</a:t>
            </a:r>
            <a:r>
              <a:rPr lang="en-US" sz="2300" dirty="0"/>
              <a:t> </a:t>
            </a:r>
            <a:r>
              <a:rPr lang="en-US" sz="2300" dirty="0" err="1"/>
              <a:t>obećava</a:t>
            </a:r>
            <a:r>
              <a:rPr lang="en-US" sz="2300" dirty="0"/>
              <a:t> </a:t>
            </a:r>
            <a:r>
              <a:rPr lang="en-US" sz="2300" dirty="0" err="1"/>
              <a:t>najbolje</a:t>
            </a:r>
            <a:r>
              <a:rPr lang="en-US" sz="2300" dirty="0"/>
              <a:t> </a:t>
            </a:r>
            <a:r>
              <a:rPr lang="en-US" sz="2300" dirty="0" err="1"/>
              <a:t>rezultate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307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"Prva stvar koja treba da se uradi je da se obezbedi da se neočekivani uspeh primeti.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Neočekivano mora na pravi način da bude uobličeno, ocrtano u istraživanjima i zaključcima informacija koje dobija menadžment.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Menadžment preduzeća mora da obezbedi stručni tim koji će biti zadužen za analizu neočekivanog uspeha, kao i za definisanje modela načina i instrumenata kojim bi se "on" mogao iskoristiti.</a:t>
            </a:r>
            <a:r>
              <a:rPr lang="en-US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445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Rukovodilac preduzeća mora posmatrati svaki neočekivani uspeh tako što će sebi postaviti sledeća pitanja: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1. šta bi neočekivani uspeh značio za nas da smo ga iskoristili,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2. </a:t>
            </a:r>
            <a:r>
              <a:rPr lang="pl-PL" sz="2300" dirty="0"/>
              <a:t>kuda bi nas to moglo odvesti,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3. </a:t>
            </a:r>
            <a:r>
              <a:rPr lang="pl-PL" sz="2300" dirty="0"/>
              <a:t>šta treba da uradimo da bismo ga pretvorili u mogućnost,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4. </a:t>
            </a:r>
            <a:r>
              <a:rPr lang="pl-PL" sz="2300" dirty="0"/>
              <a:t>kako u vezi s tim treba da postupimo</a:t>
            </a:r>
            <a:r>
              <a:rPr lang="pl-PL" sz="2300" dirty="0" smtClean="0"/>
              <a:t>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451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i="1" u="sng" dirty="0"/>
              <a:t>Neočekivani </a:t>
            </a:r>
            <a:r>
              <a:rPr lang="pl-PL" sz="2300" i="1" u="sng" dirty="0" smtClean="0"/>
              <a:t>promašaj</a:t>
            </a:r>
            <a:r>
              <a:rPr lang="en-US" sz="2300" dirty="0" smtClean="0"/>
              <a:t> p</a:t>
            </a:r>
            <a:r>
              <a:rPr lang="pl-PL" sz="2300" dirty="0" smtClean="0"/>
              <a:t>redstavlja </a:t>
            </a:r>
            <a:r>
              <a:rPr lang="pl-PL" sz="2300" dirty="0"/>
              <a:t>događaj koji se ne može zanemariti ili ne primetiti.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Menadžment svakog subjekta, u kome se pojave ovakvi događaji, mora sa velikom pažnjom izvršiti podrobnu analizu istog, kako bi se u budućnosti preduzimale adekvatne mere i akcije kako do promašaja ne bi došlo.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Najveći broj promašaja se definiše u vidu grešaka.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Greške se mogu javiti prilikom planiranja, projektovanja, izvođenja  radova, ili prilikom izvođenja neke druge planirane aktivnosti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44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Neočekivani promašaj zahteva od preduzetnika da "izađete napolje, pogledate okolo i osluškujete" jer na taj način preduzetnik će shvatiti greške i pronaći mogućnost za primenu neke inovacije, koju bi preduzeće, kao organizacioni sistem, usmerilo u željenom pravcu.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i="1" u="sng" dirty="0"/>
              <a:t>Neočekivani spoljni događaj</a:t>
            </a:r>
            <a:r>
              <a:rPr lang="pl-PL" sz="2300" dirty="0"/>
              <a:t> predstavlja događaj koji se, za razliku od neočekivanog  uspeha i neočekivanog neuspeha, (koji imaju karakter internog događaja) javljaju izvan preduzeća, odnosno kao eksterni događaj.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4720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Neočekivani spoljni događaji zahtevaju veoma često inovacije u domenu kanala distribucije, inovacije proizvoda, inovacije delatnosti, što znači da ovakav događaj inicira, pre svega proširenje, a manje diverzifikaciju.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Interesantno je izdvojiti činjenicu da su najčešće velike kompanije u stanju da adekvatno iskoriste neočekivani spoljni događaj, inicirajući inovacije u sistemu, za razliku od malih preduzeća, koja su u relativno malom procentu uspela da iskoriste i realizuju inovacije na bazi neočekivanog spoljnjeg događaja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194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7.4</a:t>
            </a:r>
            <a:r>
              <a:rPr lang="en-US" sz="4400" i="1" dirty="0"/>
              <a:t>. </a:t>
            </a:r>
            <a:r>
              <a:rPr lang="pl-PL" sz="4400" i="1" dirty="0" smtClean="0"/>
              <a:t>NEPODUDARNOST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Nepodudarnost se najčešće definiše kao razlika i neslaganje između onoga što jeste i onoga što bi trebalo da bude.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Upravo nepodudarnost često može biti i nerazumljiva, ali kao takva predstavlja izvor potencijalnih inovacija, koje se mogu realizovati.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Nepodudarnost se kao i "neočekivani događaj" može javiti, kako unutar preduzeća, tako i izvan njega, i najčešće se predstavlja menadžmentu u vidu izveštaja koji su  kvalitativnog  karaktera.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4404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 bazi dobijenih izveštaja preduzetnici-menadžeri donose odluku kako iskoristiti nepodudarnost u vidu adekvatne inovacije.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Postoji</a:t>
            </a:r>
            <a:r>
              <a:rPr lang="en-US" sz="2300" dirty="0"/>
              <a:t> </a:t>
            </a:r>
            <a:r>
              <a:rPr lang="en-US" sz="2300" dirty="0" err="1"/>
              <a:t>nekoliko</a:t>
            </a:r>
            <a:r>
              <a:rPr lang="en-US" sz="2300" dirty="0"/>
              <a:t> </a:t>
            </a:r>
            <a:r>
              <a:rPr lang="en-US" sz="2300" dirty="0" err="1"/>
              <a:t>vrsta</a:t>
            </a:r>
            <a:r>
              <a:rPr lang="en-US" sz="2300" dirty="0"/>
              <a:t> </a:t>
            </a:r>
            <a:r>
              <a:rPr lang="en-US" sz="2300" dirty="0" err="1"/>
              <a:t>nepodudarnosti</a:t>
            </a:r>
            <a:r>
              <a:rPr lang="en-US" sz="2300" dirty="0"/>
              <a:t>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nepodudarnost</a:t>
            </a:r>
            <a:r>
              <a:rPr lang="en-US" sz="2300" dirty="0"/>
              <a:t> </a:t>
            </a:r>
            <a:r>
              <a:rPr lang="en-US" sz="2300" dirty="0" err="1"/>
              <a:t>između</a:t>
            </a:r>
            <a:r>
              <a:rPr lang="en-US" sz="2300" dirty="0"/>
              <a:t> </a:t>
            </a:r>
            <a:r>
              <a:rPr lang="en-US" sz="2300" dirty="0" err="1"/>
              <a:t>ekonomskih</a:t>
            </a:r>
            <a:r>
              <a:rPr lang="en-US" sz="2300" dirty="0"/>
              <a:t> </a:t>
            </a:r>
            <a:r>
              <a:rPr lang="en-US" sz="2300" dirty="0" err="1"/>
              <a:t>realnosti</a:t>
            </a:r>
            <a:r>
              <a:rPr lang="en-US" sz="2300" dirty="0"/>
              <a:t> </a:t>
            </a:r>
            <a:r>
              <a:rPr lang="en-US" sz="2300" dirty="0" err="1"/>
              <a:t>jedne</a:t>
            </a:r>
            <a:r>
              <a:rPr lang="en-US" sz="2300" dirty="0"/>
              <a:t> </a:t>
            </a:r>
            <a:r>
              <a:rPr lang="en-US" sz="2300" dirty="0" err="1"/>
              <a:t>privredne</a:t>
            </a:r>
            <a:r>
              <a:rPr lang="en-US" sz="2300" dirty="0"/>
              <a:t> </a:t>
            </a:r>
            <a:r>
              <a:rPr lang="en-US" sz="2300" dirty="0" err="1"/>
              <a:t>delatnosti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sektora</a:t>
            </a:r>
            <a:r>
              <a:rPr lang="en-US" sz="2300" dirty="0"/>
              <a:t> </a:t>
            </a:r>
            <a:r>
              <a:rPr lang="en-US" sz="2300" dirty="0" err="1"/>
              <a:t>javnih</a:t>
            </a:r>
            <a:r>
              <a:rPr lang="en-US" sz="2300" dirty="0"/>
              <a:t> </a:t>
            </a:r>
            <a:r>
              <a:rPr lang="en-US" sz="2300" dirty="0" err="1"/>
              <a:t>usluga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pl-PL" sz="2300" dirty="0"/>
              <a:t>nepodudarnost između realnosti jedne privredne delatnosti ili sektora javnih službi i pretpostavke o njoj,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0724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pl-PL" sz="2300" dirty="0"/>
              <a:t>nepodudarnost između napora jedne privredne delatnosti i sektora javnih službi i vrednosti i očekivanja njihovih potrošača,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interna</a:t>
            </a:r>
            <a:r>
              <a:rPr lang="en-US" sz="2300" dirty="0"/>
              <a:t> </a:t>
            </a:r>
            <a:r>
              <a:rPr lang="en-US" sz="2300" dirty="0" err="1"/>
              <a:t>nepodudarnost</a:t>
            </a:r>
            <a:r>
              <a:rPr lang="en-US" sz="2300" dirty="0"/>
              <a:t> u </a:t>
            </a:r>
            <a:r>
              <a:rPr lang="en-US" sz="2300" dirty="0" err="1"/>
              <a:t>okviru</a:t>
            </a:r>
            <a:r>
              <a:rPr lang="en-US" sz="2300" dirty="0"/>
              <a:t> </a:t>
            </a:r>
            <a:r>
              <a:rPr lang="en-US" sz="2300" dirty="0" err="1"/>
              <a:t>ritma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logike</a:t>
            </a:r>
            <a:r>
              <a:rPr lang="en-US" sz="2300" dirty="0"/>
              <a:t> </a:t>
            </a:r>
            <a:r>
              <a:rPr lang="en-US" sz="2300" dirty="0" err="1"/>
              <a:t>samog</a:t>
            </a:r>
            <a:r>
              <a:rPr lang="en-US" sz="2300" dirty="0"/>
              <a:t> </a:t>
            </a:r>
            <a:r>
              <a:rPr lang="en-US" sz="2300" dirty="0" err="1"/>
              <a:t>procesa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Jedan od osnovnih principa ekonomije jeste zakon ponude i potražnje po kome, ukoliko tražnja za nekim proizvodom raste normalno je da preduzeće nastoji da ponudom zadovolji na tržištu iskazanu tražnju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0331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/>
              <a:t>7.1. </a:t>
            </a:r>
            <a:r>
              <a:rPr lang="pl-PL" sz="4400" i="1" dirty="0"/>
              <a:t>PREDUZETNIŠTVO I </a:t>
            </a:r>
            <a:br>
              <a:rPr lang="pl-PL" sz="4400" i="1" dirty="0"/>
            </a:br>
            <a:r>
              <a:rPr lang="pl-PL" sz="4400" i="1" dirty="0"/>
              <a:t>INOVATIVNOSTI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Preduzetništvo se ne može ni zamisliti bez inovativnosti, jer ono predstavlja osnovu za realizaciju rentabilnih proizvodnih ili uslužnih poslovnih aktivnosti.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Treba naglasiti činjenicu da nije svaki mali biznis ujedno i preduzetnički.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Ukoliko neko u svom biznisu pokrene posao prodaje garderobe u još jednom objektu, svojoj prodavnici-butiku, ovakav biznis se definiše kao mali biznis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960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7.5</a:t>
            </a:r>
            <a:r>
              <a:rPr lang="en-US" sz="4400" i="1" dirty="0"/>
              <a:t>. </a:t>
            </a:r>
            <a:r>
              <a:rPr lang="pl-PL" sz="4400" i="1" dirty="0"/>
              <a:t>POTREBE PROCESA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Za potrebu se često kaže da je majka pronalazaka, a potreba procesa je izvor i osnov jedne vrste poslovne inovativnosti.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Inovacija, realizovana na bazi potreba procesa, usavršava proces koji već postoji po principu zamene veza, koje su u procesu označene kao slabe.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Menadžeri-preduzetnici na bazi novih saznanja o starim procesima najčešće vrše ponovo projektovanje istih, očekujući maksimalne rezultate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119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Važno je naglasiti činjenicu da inovacije, na bazi potreba procesa, započinju sa poslom koji se mora uraditi, čime je usmerena na radni zadatak.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"U inovacijama koje su zasnivane na potrebi procesa, svako u organizaciji uvek zna da ta potreba postoji.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Znaju da postoji, ali o njoj niko ništa ne zna.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Zato, kada se ona pojavi, odmah postaje opšte prihvaćena kao nešto normalno i očigledno, pa ubrzo postaje model po kome treba raditi</a:t>
            </a:r>
            <a:r>
              <a:rPr lang="pl-PL" sz="2300" dirty="0" smtClean="0"/>
              <a:t>."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0317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Po Piteru Drakeru, a sa kojim se slaže većina autora, postoji pet osnovnih kriterijuma uspešnih inovacija zasnovanih na potrebama procesa: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1. </a:t>
            </a:r>
            <a:r>
              <a:rPr lang="pl-PL" sz="2300" dirty="0"/>
              <a:t>da to bude samo dovoljan proces,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2. </a:t>
            </a:r>
            <a:r>
              <a:rPr lang="pl-PL" sz="2300" dirty="0"/>
              <a:t>da postoji jedna slaba ili nedostajuća karika,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pl-PL" sz="2300" dirty="0"/>
              <a:t>da postoji jasno definisan cilj,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4. </a:t>
            </a:r>
            <a:r>
              <a:rPr lang="pl-PL" sz="2300" dirty="0"/>
              <a:t>da postoji jasno utvrđena mogućnost i specifikacija traženog rešenja,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5. </a:t>
            </a:r>
            <a:r>
              <a:rPr lang="pl-PL" sz="2300" dirty="0"/>
              <a:t>da postoji rašireno i opšte prihvaćeno shvatanje da može postojati bolji način, odnosno visok stepen prijemčljivosti za traženje odgovarajućeg rešenja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948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7.6.</a:t>
            </a:r>
            <a:r>
              <a:rPr lang="pl-PL" sz="4400" i="1" dirty="0" smtClean="0"/>
              <a:t> </a:t>
            </a:r>
            <a:r>
              <a:rPr lang="pl-PL" sz="4400" i="1" dirty="0"/>
              <a:t>PRIVREDNE I TRŽIŠNE STRUKTURE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 prvi pogled privredne i tržišne strukture izgledaju veoma stabilno, jer se, najčešće, dugi niz godina ne menjaju.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Međutim, privredne i tržišne strukture  nisu jednom i zauvek date, te samim tim i ne traju večno, već su podložne uticaju raznih faktora, pod čijim dejstvom dolazi do njihovih promena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140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situaciji kada dođe do promene, odnosno dezorganizacije privredne ili tržišne strukture, svaki privrednik, odnosno svako preduzeće kao organizacioni sistem, mora se prilagođavati novonastalim promenama.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suprotnom, u slučaju neprilagođavanja novonastalim uslovima i radu po starim načelima i principima, preduzeće bi veoma brzo povećalo stepen entropije u njemu, da bi u jednom momentu dalji opstanak istog bio doveden u pitanje.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395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Preduzeće bi u ovakim uslovima, neprilagođavajući se novonastalim promenama, veoma brzo izgubilo svoje mesto na tržištu, kroz nep</a:t>
            </a:r>
            <a:r>
              <a:rPr lang="en-US" sz="2300" dirty="0"/>
              <a:t>r</a:t>
            </a:r>
            <a:r>
              <a:rPr lang="pl-PL" sz="2300" dirty="0"/>
              <a:t>ekidnu borbu sa konkurencijom, koja bi se brzo i efikasno prilagodila novim okolnostima.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Sve promene koje bi nastale u privredi i tržišnoj strukturi otvarale bi veoma velike mogućnosti za nastanak i primenu inovacija.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Nakon uočenih promena u privredi i tržišnoj stukturi, preduzetnici analiziraju svoje mesto u njoj, kao i mogućnosti, mere i instrumente kako bi promene iskoristili na najbolji mogući način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923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Predstojeće promene u privrednoj strukturi mogu se sa dovoljnom sigurnošću predvideti preko sledeća četiri pokazatelja: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1. </a:t>
            </a:r>
            <a:r>
              <a:rPr lang="sv-SE" sz="2300" dirty="0"/>
              <a:t>buran rast pojedinih privrednih grana. </a:t>
            </a:r>
            <a:r>
              <a:rPr lang="pl-PL" sz="2300" dirty="0"/>
              <a:t>Ukoliko neka privredna grana beleži rast koji je znatno veći od proseka grane u celini, jasno je da će doći do promene u njenoj privrednoj strukturi i to najčešće u momentu kada je njen rast duplo veći od dosadašnjeg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2. </a:t>
            </a:r>
            <a:r>
              <a:rPr lang="pl-PL" sz="2300" dirty="0"/>
              <a:t>"u trenutku kada jedna grana, koja beleži rast, udvostruči obim poslovanja, to ukazuje da način na koji ona opaža i opslužuje svoje tržište i ovo postaje neodgovarajuće"</a:t>
            </a:r>
            <a:r>
              <a:rPr lang="en-US" sz="2300" dirty="0" smtClean="0"/>
              <a:t>,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2068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pl-PL" sz="2300" dirty="0"/>
              <a:t>razvoj koji rezultira adekvatnim promenama u privrednoj strukturi zahteva i korišćenje raznih vrsta tehnologija, pa i onih koje su se smatrale dijametralno različitim i odvojenim,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4. </a:t>
            </a:r>
            <a:r>
              <a:rPr lang="pl-PL" sz="2300" dirty="0"/>
              <a:t>za sve privredne delatnosti važi da ih možemo definisati kao "zrele" i u kojima su potrebne neminovne strukturne promene, jer je u okviru njih primetno brzo menjanje načina na koji obavljaju zadati posao.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Upravo promene u privrednoj i tržišnoj strukturi omogućavaju preduzetnicima-inovatorima da iskoriste momenat i usmere ga u pravcu optimalnijeg iskorišćavanja novonastale situacije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0855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7.7</a:t>
            </a:r>
            <a:r>
              <a:rPr lang="pl-PL" sz="4400" i="1" dirty="0" smtClean="0"/>
              <a:t>. </a:t>
            </a:r>
            <a:r>
              <a:rPr lang="pl-PL" sz="4400" i="1" dirty="0"/>
              <a:t>DEMOGRAFSKA KRETANJA I </a:t>
            </a:r>
            <a:r>
              <a:rPr lang="pl-PL" sz="4400" i="1" dirty="0" smtClean="0"/>
              <a:t>PROMENE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 smtClean="0"/>
              <a:t>Demografske promene imaju značajan uticaj na poslovanje većine preduzeća, jer se na bazi dobijenih informacija planira šta će se kupovati, koliko, na koji način i slično.</a:t>
            </a:r>
            <a:r>
              <a:rPr lang="en-US" sz="2300" dirty="0" smtClean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 smtClean="0"/>
              <a:t>Svedoci smo demografskih kretanja iz Evrope u Ameriku, zatim kretanja ka Novom Zelandu i Australiji, koja su donela velike promene, kako u političkoj, tako i u ekonomskoj sferi.</a:t>
            </a: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8557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Upravo ovakva demografska kretanja predstavljaju izvor preduzetničkih mogućnosti, što je u velikoj meri i uticalo na buran ekonomski razvoj navedenih zemalja.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Jedan od najvećih problema sa kojima se svet sreće jeste problem koji se vezuje za starenje stanovništva u visoko razvijenim zemljama, s jedne i velikog nataliteta i priliva mladih u nerazvijenim ili slabo razvijenim zemljama, sa druge strane.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Svesna značaja demografskih promena, većina preduzeća pokušava da obezbedi što veći broj aktuelnih informacija o njima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347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Ovakvo mišljenje se ustalilo iz razloga što preduzetnici prebacuju resurse iz sektora niske produktivnosti i profita, u sektore više produktivnosti i profita.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Preduzetnici iz rizika koji prihvataju uvek očekuju određenu satisfakciju i nadoknadu u vidu profita.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Međutim, analize su pokazale da, ukoliko je buduća poslovna aktivnost adekvatno analitički isplanirana, inovacije koje se realizuju mogu da imaju i veoma nisku stopu rizika.</a:t>
            </a:r>
            <a:endParaRPr lang="sr-Latn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Prema tome, preduzetništvo mora da bude zasnovano na "svrsishodnim inovacijama</a:t>
            </a:r>
            <a:r>
              <a:rPr lang="pl-PL" sz="2300" dirty="0" smtClean="0"/>
              <a:t>".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00014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Analiza demografskih promena primarno obuhvata evidentiranje ukupnog broja stanovnika na određenom prostoru, a nakon toga i analizu starosne, polne, obrazovne i strukture stanovništva po zanimanjima i slično.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Prema informacijama koje su prikupljene u okruženju, a odnose se na strukturu stanovništva po raznim osnovima zavisiće i većina odluka koje će se doneti u preduzeću, u cilju optimalnog zadovoljenja neke od aktuelenih potreba potrošača, a u skladu sa realizacijom maksimuma funkcije cilja preduzeća.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0750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7.8</a:t>
            </a:r>
            <a:r>
              <a:rPr lang="pl-PL" sz="4400" i="1" dirty="0" smtClean="0"/>
              <a:t>. PROMENE U OPAŽANJU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Vremenom dolazi i do promena u opažanju, ili pak različite interesne grupe različito opažaju.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Važno je u ovom slučaju odrediti pravo vreme za uvođenje adekvatnih inovacija na bazi postojećeg stanja, odnosno, informacija o njemu</a:t>
            </a:r>
            <a:r>
              <a:rPr lang="sv-SE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022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7.9</a:t>
            </a:r>
            <a:r>
              <a:rPr lang="pl-PL" sz="4400" i="1" dirty="0" smtClean="0"/>
              <a:t>. </a:t>
            </a:r>
            <a:r>
              <a:rPr lang="pl-PL" sz="4400" i="1" dirty="0"/>
              <a:t>ZNANJE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Najaktuelnije su inovacije zasnovane na novom saznanju.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Treba naglasiti da su inovacije zasnovane na novom znanju često marginalne, ali ima i slučajeva kada novo znanje prouzrukuje pojavu neke značajne inovacije, mada se u praksi javlja relativno mali broj ovak</a:t>
            </a:r>
            <a:r>
              <a:rPr lang="en-US" sz="2300" dirty="0"/>
              <a:t>v</a:t>
            </a:r>
            <a:r>
              <a:rPr lang="pl-PL" sz="2300" dirty="0"/>
              <a:t>ih primera.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Inovacije zasnovane na novom znanju obično imaju znatno duže vreme realizacije od svih drugih vrsta inovacija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062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Proučavanje znanja se može vršiti sa više aspekata, pa i sa aspekta menadžmenta i biznisa u čijem kontekstu se koristi sledeća podela na: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1. </a:t>
            </a:r>
            <a:r>
              <a:rPr lang="en-US" sz="2300" dirty="0" err="1"/>
              <a:t>kodifikovano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nekodifikovano</a:t>
            </a:r>
            <a:r>
              <a:rPr lang="en-US" sz="2300" dirty="0"/>
              <a:t> </a:t>
            </a:r>
            <a:r>
              <a:rPr lang="en-US" sz="2300" dirty="0" err="1"/>
              <a:t>znanje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2. </a:t>
            </a:r>
            <a:r>
              <a:rPr lang="en-US" sz="2300" dirty="0" err="1"/>
              <a:t>vidljivo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nevidljivo</a:t>
            </a:r>
            <a:r>
              <a:rPr lang="en-US" sz="2300" dirty="0"/>
              <a:t> </a:t>
            </a:r>
            <a:r>
              <a:rPr lang="en-US" sz="2300" dirty="0" err="1"/>
              <a:t>znanje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en-US" sz="2300" dirty="0" err="1"/>
              <a:t>pozitivno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negativno</a:t>
            </a:r>
            <a:r>
              <a:rPr lang="en-US" sz="2300" dirty="0"/>
              <a:t> </a:t>
            </a:r>
            <a:r>
              <a:rPr lang="en-US" sz="2300" dirty="0" err="1"/>
              <a:t>znanje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4. </a:t>
            </a:r>
            <a:r>
              <a:rPr lang="en-US" sz="2300" dirty="0" err="1"/>
              <a:t>autonomno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sistemsko</a:t>
            </a:r>
            <a:r>
              <a:rPr lang="en-US" sz="2300" dirty="0"/>
              <a:t> </a:t>
            </a:r>
            <a:r>
              <a:rPr lang="en-US" sz="2300" dirty="0" err="1"/>
              <a:t>znanje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703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7.10</a:t>
            </a:r>
            <a:r>
              <a:rPr lang="pl-PL" sz="4400" i="1" dirty="0" smtClean="0"/>
              <a:t>. </a:t>
            </a:r>
            <a:r>
              <a:rPr lang="en-US" sz="4400" i="1" dirty="0" smtClean="0"/>
              <a:t>RAZVOJ NOVOG PROIZVODA-INOVACIJA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Problemi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novih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poboljšanja</a:t>
            </a:r>
            <a:r>
              <a:rPr lang="en-US" sz="2300" dirty="0"/>
              <a:t> </a:t>
            </a:r>
            <a:r>
              <a:rPr lang="en-US" sz="2300" dirty="0" err="1"/>
              <a:t>postojećih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,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poboljšanja</a:t>
            </a:r>
            <a:r>
              <a:rPr lang="en-US" sz="2300" dirty="0"/>
              <a:t> </a:t>
            </a:r>
            <a:r>
              <a:rPr lang="en-US" sz="2300" dirty="0" err="1"/>
              <a:t>tehnologija</a:t>
            </a:r>
            <a:r>
              <a:rPr lang="en-US" sz="2300" dirty="0"/>
              <a:t>, </a:t>
            </a:r>
            <a:r>
              <a:rPr lang="en-US" sz="2300" dirty="0" err="1"/>
              <a:t>zbog</a:t>
            </a:r>
            <a:r>
              <a:rPr lang="en-US" sz="2300" dirty="0"/>
              <a:t> </a:t>
            </a:r>
            <a:r>
              <a:rPr lang="en-US" sz="2300" dirty="0" err="1"/>
              <a:t>sve</a:t>
            </a:r>
            <a:r>
              <a:rPr lang="en-US" sz="2300" dirty="0"/>
              <a:t> </a:t>
            </a:r>
            <a:r>
              <a:rPr lang="en-US" sz="2300" dirty="0" err="1"/>
              <a:t>izraženije</a:t>
            </a:r>
            <a:r>
              <a:rPr lang="en-US" sz="2300" dirty="0"/>
              <a:t> </a:t>
            </a:r>
            <a:r>
              <a:rPr lang="en-US" sz="2300" dirty="0" err="1"/>
              <a:t>dinamike</a:t>
            </a:r>
            <a:r>
              <a:rPr lang="en-US" sz="2300" dirty="0"/>
              <a:t> </a:t>
            </a:r>
            <a:r>
              <a:rPr lang="en-US" sz="2300" dirty="0" err="1"/>
              <a:t>savremenog</a:t>
            </a:r>
            <a:r>
              <a:rPr lang="en-US" sz="2300" dirty="0"/>
              <a:t> </a:t>
            </a:r>
            <a:r>
              <a:rPr lang="en-US" sz="2300" dirty="0" err="1"/>
              <a:t>naučno-tehnološkog</a:t>
            </a:r>
            <a:r>
              <a:rPr lang="en-US" sz="2300" dirty="0"/>
              <a:t> </a:t>
            </a:r>
            <a:r>
              <a:rPr lang="en-US" sz="2300" dirty="0" err="1"/>
              <a:t>razvoja</a:t>
            </a:r>
            <a:r>
              <a:rPr lang="en-US" sz="2300" dirty="0"/>
              <a:t> </a:t>
            </a:r>
            <a:r>
              <a:rPr lang="en-US" sz="2300" dirty="0" err="1"/>
              <a:t>dobijaju</a:t>
            </a:r>
            <a:r>
              <a:rPr lang="en-US" sz="2300" dirty="0"/>
              <a:t> </a:t>
            </a:r>
            <a:r>
              <a:rPr lang="en-US" sz="2300" dirty="0" err="1"/>
              <a:t>izuzetno</a:t>
            </a:r>
            <a:r>
              <a:rPr lang="en-US" sz="2300" dirty="0"/>
              <a:t> </a:t>
            </a:r>
            <a:r>
              <a:rPr lang="en-US" sz="2300" dirty="0" err="1"/>
              <a:t>veliki</a:t>
            </a:r>
            <a:r>
              <a:rPr lang="en-US" sz="2300" dirty="0"/>
              <a:t> </a:t>
            </a:r>
            <a:r>
              <a:rPr lang="en-US" sz="2300" dirty="0" err="1"/>
              <a:t>značaj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Proučavanje</a:t>
            </a:r>
            <a:r>
              <a:rPr lang="en-US" sz="2300" dirty="0"/>
              <a:t> </a:t>
            </a:r>
            <a:r>
              <a:rPr lang="en-US" sz="2300" dirty="0" err="1"/>
              <a:t>prakse</a:t>
            </a:r>
            <a:r>
              <a:rPr lang="en-US" sz="2300" dirty="0"/>
              <a:t> </a:t>
            </a:r>
            <a:r>
              <a:rPr lang="en-US" sz="2300" dirty="0" err="1"/>
              <a:t>pokazuje</a:t>
            </a:r>
            <a:r>
              <a:rPr lang="en-US" sz="2300" dirty="0"/>
              <a:t> da je </a:t>
            </a:r>
            <a:r>
              <a:rPr lang="en-US" sz="2300" dirty="0" err="1"/>
              <a:t>razvijanje</a:t>
            </a:r>
            <a:r>
              <a:rPr lang="en-US" sz="2300" dirty="0"/>
              <a:t> </a:t>
            </a:r>
            <a:r>
              <a:rPr lang="en-US" sz="2300" dirty="0" err="1"/>
              <a:t>novih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poboljšanje</a:t>
            </a:r>
            <a:r>
              <a:rPr lang="en-US" sz="2300" dirty="0"/>
              <a:t> </a:t>
            </a:r>
            <a:r>
              <a:rPr lang="en-US" sz="2300" dirty="0" err="1"/>
              <a:t>postojećih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 </a:t>
            </a:r>
            <a:r>
              <a:rPr lang="en-US" sz="2300" dirty="0" err="1"/>
              <a:t>uvek</a:t>
            </a:r>
            <a:r>
              <a:rPr lang="en-US" sz="2300" dirty="0"/>
              <a:t> </a:t>
            </a:r>
            <a:r>
              <a:rPr lang="en-US" sz="2300" dirty="0" err="1"/>
              <a:t>vezano</a:t>
            </a:r>
            <a:r>
              <a:rPr lang="en-US" sz="2300" dirty="0"/>
              <a:t>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većim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manjim</a:t>
            </a:r>
            <a:r>
              <a:rPr lang="en-US" sz="2300" dirty="0"/>
              <a:t> </a:t>
            </a:r>
            <a:r>
              <a:rPr lang="en-US" sz="2300" dirty="0" err="1"/>
              <a:t>rizikom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33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Ova </a:t>
            </a:r>
            <a:r>
              <a:rPr lang="en-US" sz="2300" dirty="0" err="1"/>
              <a:t>tvrdnja</a:t>
            </a:r>
            <a:r>
              <a:rPr lang="en-US" sz="2300" dirty="0"/>
              <a:t> se </a:t>
            </a:r>
            <a:r>
              <a:rPr lang="en-US" sz="2300" dirty="0" err="1"/>
              <a:t>zasniva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sledećim</a:t>
            </a:r>
            <a:r>
              <a:rPr lang="en-US" sz="2300" dirty="0"/>
              <a:t> </a:t>
            </a:r>
            <a:r>
              <a:rPr lang="en-US" sz="2300" dirty="0" err="1"/>
              <a:t>činjenicama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Najveći</a:t>
            </a:r>
            <a:r>
              <a:rPr lang="en-US" sz="2300" dirty="0" smtClean="0"/>
              <a:t> </a:t>
            </a:r>
            <a:r>
              <a:rPr lang="en-US" sz="2300" dirty="0" err="1"/>
              <a:t>broj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o </a:t>
            </a:r>
            <a:r>
              <a:rPr lang="en-US" sz="2300" dirty="0" err="1"/>
              <a:t>novim</a:t>
            </a:r>
            <a:r>
              <a:rPr lang="en-US" sz="2300" dirty="0"/>
              <a:t> </a:t>
            </a:r>
            <a:r>
              <a:rPr lang="en-US" sz="2300" dirty="0" err="1"/>
              <a:t>proizvodima</a:t>
            </a:r>
            <a:r>
              <a:rPr lang="en-US" sz="2300" dirty="0"/>
              <a:t> </a:t>
            </a:r>
            <a:r>
              <a:rPr lang="en-US" sz="2300" dirty="0" err="1"/>
              <a:t>nikada</a:t>
            </a:r>
            <a:r>
              <a:rPr lang="en-US" sz="2300" dirty="0"/>
              <a:t> </a:t>
            </a:r>
            <a:r>
              <a:rPr lang="en-US" sz="2300" dirty="0" err="1"/>
              <a:t>nije</a:t>
            </a:r>
            <a:r>
              <a:rPr lang="en-US" sz="2300" dirty="0"/>
              <a:t> </a:t>
            </a:r>
            <a:r>
              <a:rPr lang="en-US" sz="2300" dirty="0" err="1"/>
              <a:t>ostvaren</a:t>
            </a:r>
            <a:r>
              <a:rPr lang="en-US" sz="2300" dirty="0"/>
              <a:t>, </a:t>
            </a:r>
            <a:r>
              <a:rPr lang="en-US" sz="2300" dirty="0" err="1"/>
              <a:t>niti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zamišljeni</a:t>
            </a:r>
            <a:r>
              <a:rPr lang="en-US" sz="2300" dirty="0"/>
              <a:t> </a:t>
            </a:r>
            <a:r>
              <a:rPr lang="en-US" sz="2300" dirty="0" err="1"/>
              <a:t>proizvodi</a:t>
            </a:r>
            <a:r>
              <a:rPr lang="en-US" sz="2300" dirty="0"/>
              <a:t> </a:t>
            </a:r>
            <a:r>
              <a:rPr lang="en-US" sz="2300" dirty="0" err="1"/>
              <a:t>stigli</a:t>
            </a:r>
            <a:r>
              <a:rPr lang="en-US" sz="2300" dirty="0"/>
              <a:t> do </a:t>
            </a:r>
            <a:r>
              <a:rPr lang="en-US" sz="2300" dirty="0" err="1"/>
              <a:t>tržišta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Mnogi</a:t>
            </a:r>
            <a:r>
              <a:rPr lang="en-US" sz="2300" dirty="0" smtClean="0"/>
              <a:t> </a:t>
            </a:r>
            <a:r>
              <a:rPr lang="en-US" sz="2300" dirty="0" err="1"/>
              <a:t>proizvodi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stigli</a:t>
            </a:r>
            <a:r>
              <a:rPr lang="en-US" sz="2300" dirty="0"/>
              <a:t> do </a:t>
            </a:r>
            <a:r>
              <a:rPr lang="en-US" sz="2300" dirty="0" err="1"/>
              <a:t>tržišta</a:t>
            </a:r>
            <a:r>
              <a:rPr lang="en-US" sz="2300" dirty="0"/>
              <a:t> </a:t>
            </a:r>
            <a:r>
              <a:rPr lang="en-US" sz="2300" dirty="0" err="1"/>
              <a:t>pokazali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se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nesavršeni</a:t>
            </a:r>
            <a:r>
              <a:rPr lang="en-US" sz="2300" dirty="0"/>
              <a:t>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Proizvodi</a:t>
            </a:r>
            <a:r>
              <a:rPr lang="en-US" sz="2300" dirty="0" smtClean="0"/>
              <a:t> </a:t>
            </a:r>
            <a:r>
              <a:rPr lang="en-US" sz="2300" dirty="0" err="1"/>
              <a:t>koje</a:t>
            </a:r>
            <a:r>
              <a:rPr lang="en-US" sz="2300" dirty="0"/>
              <a:t> je </a:t>
            </a:r>
            <a:r>
              <a:rPr lang="en-US" sz="2300" dirty="0" err="1"/>
              <a:t>tržište</a:t>
            </a:r>
            <a:r>
              <a:rPr lang="en-US" sz="2300" dirty="0"/>
              <a:t> </a:t>
            </a:r>
            <a:r>
              <a:rPr lang="en-US" sz="2300" dirty="0" err="1"/>
              <a:t>prihvatilo</a:t>
            </a:r>
            <a:r>
              <a:rPr lang="en-US" sz="2300" dirty="0"/>
              <a:t> </a:t>
            </a:r>
            <a:r>
              <a:rPr lang="en-US" sz="2300" dirty="0" err="1"/>
              <a:t>brzo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prestali</a:t>
            </a:r>
            <a:r>
              <a:rPr lang="en-US" sz="2300" dirty="0"/>
              <a:t> da </a:t>
            </a:r>
            <a:r>
              <a:rPr lang="en-US" sz="2300" dirty="0" err="1"/>
              <a:t>budu</a:t>
            </a:r>
            <a:r>
              <a:rPr lang="en-US" sz="2300" dirty="0"/>
              <a:t> </a:t>
            </a:r>
            <a:r>
              <a:rPr lang="en-US" sz="2300" dirty="0" err="1"/>
              <a:t>atraktivni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355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Pod </a:t>
            </a:r>
            <a:r>
              <a:rPr lang="en-US" sz="2300" dirty="0" err="1"/>
              <a:t>životnim</a:t>
            </a:r>
            <a:r>
              <a:rPr lang="en-US" sz="2300" dirty="0"/>
              <a:t> </a:t>
            </a:r>
            <a:r>
              <a:rPr lang="en-US" sz="2300" dirty="0" err="1"/>
              <a:t>ciklusom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 </a:t>
            </a:r>
            <a:r>
              <a:rPr lang="en-US" sz="2300" dirty="0" err="1"/>
              <a:t>podrazumevamo</a:t>
            </a:r>
            <a:r>
              <a:rPr lang="en-US" sz="2300" dirty="0"/>
              <a:t> </a:t>
            </a:r>
            <a:r>
              <a:rPr lang="en-US" sz="2300" dirty="0" err="1"/>
              <a:t>niz</a:t>
            </a:r>
            <a:r>
              <a:rPr lang="en-US" sz="2300" dirty="0"/>
              <a:t> </a:t>
            </a:r>
            <a:r>
              <a:rPr lang="en-US" sz="2300" dirty="0" err="1"/>
              <a:t>sukcesivnih</a:t>
            </a:r>
            <a:r>
              <a:rPr lang="en-US" sz="2300" dirty="0"/>
              <a:t> </a:t>
            </a:r>
            <a:r>
              <a:rPr lang="en-US" sz="2300" dirty="0" err="1"/>
              <a:t>faza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prolazi</a:t>
            </a:r>
            <a:r>
              <a:rPr lang="en-US" sz="2300" dirty="0"/>
              <a:t> </a:t>
            </a:r>
            <a:r>
              <a:rPr lang="en-US" sz="2300" dirty="0" err="1"/>
              <a:t>svaki</a:t>
            </a:r>
            <a:r>
              <a:rPr lang="en-US" sz="2300" dirty="0"/>
              <a:t> </a:t>
            </a:r>
            <a:r>
              <a:rPr lang="en-US" sz="2300" dirty="0" err="1"/>
              <a:t>proizvod</a:t>
            </a:r>
            <a:r>
              <a:rPr lang="en-US" sz="2300" dirty="0"/>
              <a:t> od </a:t>
            </a:r>
            <a:r>
              <a:rPr lang="en-US" sz="2300" dirty="0" err="1"/>
              <a:t>trenutke</a:t>
            </a:r>
            <a:r>
              <a:rPr lang="en-US" sz="2300" dirty="0"/>
              <a:t> </a:t>
            </a:r>
            <a:r>
              <a:rPr lang="en-US" sz="2300" dirty="0" err="1"/>
              <a:t>kada</a:t>
            </a:r>
            <a:r>
              <a:rPr lang="en-US" sz="2300" dirty="0"/>
              <a:t> se </a:t>
            </a:r>
            <a:r>
              <a:rPr lang="en-US" sz="2300" dirty="0" err="1"/>
              <a:t>lansira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tržište</a:t>
            </a:r>
            <a:r>
              <a:rPr lang="en-US" sz="2300" dirty="0"/>
              <a:t> do </a:t>
            </a:r>
            <a:r>
              <a:rPr lang="en-US" sz="2300" dirty="0" err="1"/>
              <a:t>trenutka</a:t>
            </a:r>
            <a:r>
              <a:rPr lang="en-US" sz="2300" dirty="0"/>
              <a:t> </a:t>
            </a:r>
            <a:r>
              <a:rPr lang="en-US" sz="2300" dirty="0" err="1"/>
              <a:t>kada</a:t>
            </a:r>
            <a:r>
              <a:rPr lang="en-US" sz="2300" dirty="0"/>
              <a:t> se </a:t>
            </a:r>
            <a:r>
              <a:rPr lang="en-US" sz="2300" dirty="0" err="1"/>
              <a:t>povuče</a:t>
            </a:r>
            <a:r>
              <a:rPr lang="en-US" sz="2300" dirty="0"/>
              <a:t> </a:t>
            </a:r>
            <a:r>
              <a:rPr lang="en-US" sz="2300" dirty="0" err="1"/>
              <a:t>kao</a:t>
            </a:r>
            <a:r>
              <a:rPr lang="en-US" sz="2300" dirty="0"/>
              <a:t> </a:t>
            </a:r>
            <a:r>
              <a:rPr lang="en-US" sz="2300" dirty="0" err="1"/>
              <a:t>neinteresantan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tržište</a:t>
            </a:r>
            <a:r>
              <a:rPr lang="en-US" sz="2300" dirty="0"/>
              <a:t>. </a:t>
            </a:r>
            <a:endParaRPr lang="en-US" sz="23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Životni</a:t>
            </a:r>
            <a:r>
              <a:rPr lang="en-US" sz="2300" dirty="0"/>
              <a:t> </a:t>
            </a:r>
            <a:r>
              <a:rPr lang="en-US" sz="2300" dirty="0" err="1"/>
              <a:t>ciklus</a:t>
            </a:r>
            <a:r>
              <a:rPr lang="en-US" sz="2300" dirty="0"/>
              <a:t> </a:t>
            </a:r>
            <a:r>
              <a:rPr lang="en-US" sz="2300" dirty="0" err="1"/>
              <a:t>novog</a:t>
            </a:r>
            <a:r>
              <a:rPr lang="en-US" sz="2300" dirty="0"/>
              <a:t> </a:t>
            </a:r>
            <a:r>
              <a:rPr lang="en-US" sz="2300" dirty="0" err="1"/>
              <a:t>proizvoda</a:t>
            </a:r>
            <a:r>
              <a:rPr lang="en-US" sz="2300" dirty="0"/>
              <a:t> </a:t>
            </a:r>
            <a:r>
              <a:rPr lang="en-US" sz="2300" dirty="0" err="1"/>
              <a:t>obuhvata</a:t>
            </a:r>
            <a:r>
              <a:rPr lang="en-US" sz="2300" dirty="0"/>
              <a:t> </a:t>
            </a:r>
            <a:r>
              <a:rPr lang="en-US" sz="2300" dirty="0" err="1"/>
              <a:t>sledeće</a:t>
            </a:r>
            <a:r>
              <a:rPr lang="en-US" sz="2300" dirty="0"/>
              <a:t> faze: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uvođenje</a:t>
            </a:r>
            <a:r>
              <a:rPr lang="en-US" sz="2300" dirty="0" smtClean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tržište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porast</a:t>
            </a:r>
            <a:r>
              <a:rPr lang="en-US" sz="2300" dirty="0" smtClean="0"/>
              <a:t> </a:t>
            </a:r>
            <a:r>
              <a:rPr lang="en-US" sz="2300" dirty="0" err="1"/>
              <a:t>plasmana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zrelost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zasićenost</a:t>
            </a:r>
            <a:r>
              <a:rPr lang="en-US" sz="2300" dirty="0" smtClean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opadanje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456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7.2. POJAM SISTEMSKE INOVACIJE I NJENI IZVORI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Same inovacije se uglavnom svrstavaju u tehnički termin, jer se u najvećem broju slučajeva odnose na njih.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Međutim, inovacije bi trebalo da budu pre ekonomski i socijalni termin, nego tehnički.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Do današnjih dana teorija inovacija se još nije razvila, ali je zato moguće dobiti odgovore na pitanja gde se određene inovacije razvijaju i koliki rizik nose sa sobom, što uglavnom predstavlja praktičnu primena inovacija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10292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tom cilju preduzetnici moraju da nauče da sprovode "sistemske inovacije". Preduzetnici nikada ne čekaju velike ideje kako bi sproveli neku od inovacija.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Naime, preduzetnici kreću u inoviranje i ukoliko su im ideje "male", nikada se ne zna kakav će krajnji rezultat imati sprovođenje jedne takve inovacije.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Tako, često inovacije, koje su naizgled izuzetno značajne, mogu biti bez očekivanih rezultata, a preduzetnici koji teže jedino velikim inovacijama, unapred su, zajedno sa svojom poslovnom aktivnošću osuđeni na promašaj i propust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2506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Sistemske inovacije su uglavnom oslonjene na "promenu".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Pored ovakvih inovacija, postoje i one koje se definišu kao "glavna promena" jer su revolucionarne (prona</a:t>
            </a:r>
            <a:r>
              <a:rPr lang="en-US" sz="2300" dirty="0"/>
              <a:t>-</a:t>
            </a:r>
            <a:r>
              <a:rPr lang="pl-PL" sz="2300" dirty="0"/>
              <a:t>lazak parne lokomotive, pronalazak naizmenične struje, radija, televizije, pronalazak aviona braće Rajt i slično).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Ovakvih revolucionarnih inovacija ima realativno malo, dok se većina inovacija oslanja samo na "promenu</a:t>
            </a:r>
            <a:r>
              <a:rPr lang="pl-PL" sz="2300" dirty="0" smtClean="0"/>
              <a:t>".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3893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Izvori sistemskih inovacija mogu biti: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1. neočekivani uspeh, neočekivani promašaj, neočekivani događaj,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2. nepodudarnost između stvarnosti kakva trenutno jeste i stvarnosti koja bi mogla da bude, ili kakva bi trebalo da bude,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pl-PL" sz="2300" dirty="0"/>
              <a:t>inovacije zasnovane na potrebi nekog procesa,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4. </a:t>
            </a:r>
            <a:r>
              <a:rPr lang="pl-PL" sz="2300" dirty="0"/>
              <a:t>promene u srukturi privrede ili tržišta,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5. </a:t>
            </a:r>
            <a:r>
              <a:rPr lang="en-US" sz="2300" dirty="0" err="1"/>
              <a:t>demografske</a:t>
            </a:r>
            <a:r>
              <a:rPr lang="en-US" sz="2300" dirty="0"/>
              <a:t> </a:t>
            </a:r>
            <a:r>
              <a:rPr lang="en-US" sz="2300" dirty="0" err="1"/>
              <a:t>promene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6. </a:t>
            </a:r>
            <a:r>
              <a:rPr lang="en-US" sz="2300" dirty="0" err="1"/>
              <a:t>promene</a:t>
            </a:r>
            <a:r>
              <a:rPr lang="en-US" sz="2300" dirty="0"/>
              <a:t> u </a:t>
            </a:r>
            <a:r>
              <a:rPr lang="en-US" sz="2300" dirty="0" err="1"/>
              <a:t>opažanjima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7. nova </a:t>
            </a:r>
            <a:r>
              <a:rPr lang="en-US" sz="2300" dirty="0" err="1"/>
              <a:t>saznanja</a:t>
            </a:r>
            <a:r>
              <a:rPr lang="en-US" sz="2300" dirty="0"/>
              <a:t>, </a:t>
            </a:r>
            <a:r>
              <a:rPr lang="en-US" sz="2300" dirty="0" err="1"/>
              <a:t>naučna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nenaučna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3951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7.</a:t>
            </a:r>
            <a:r>
              <a:rPr lang="sr-Latn-CS" sz="4400" i="1" dirty="0" smtClean="0"/>
              <a:t>3</a:t>
            </a:r>
            <a:r>
              <a:rPr lang="en-US" sz="4400" i="1" dirty="0"/>
              <a:t>. </a:t>
            </a:r>
            <a:r>
              <a:rPr lang="en-US" sz="4400" i="1" dirty="0" smtClean="0"/>
              <a:t>NEOČEKIVANO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Prvi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osnovni</a:t>
            </a:r>
            <a:r>
              <a:rPr lang="en-US" sz="2300" dirty="0"/>
              <a:t> </a:t>
            </a:r>
            <a:r>
              <a:rPr lang="en-US" sz="2300" dirty="0" err="1"/>
              <a:t>izvor</a:t>
            </a:r>
            <a:r>
              <a:rPr lang="en-US" sz="2300" dirty="0"/>
              <a:t> </a:t>
            </a:r>
            <a:r>
              <a:rPr lang="en-US" sz="2300" dirty="0" err="1"/>
              <a:t>inovativnosti</a:t>
            </a:r>
            <a:r>
              <a:rPr lang="en-US" sz="2300" dirty="0"/>
              <a:t> </a:t>
            </a:r>
            <a:r>
              <a:rPr lang="en-US" sz="2300" dirty="0" err="1"/>
              <a:t>jeste</a:t>
            </a:r>
            <a:r>
              <a:rPr lang="en-US" sz="2300" dirty="0"/>
              <a:t> "</a:t>
            </a:r>
            <a:r>
              <a:rPr lang="en-US" sz="2300" dirty="0" err="1"/>
              <a:t>neočekivano</a:t>
            </a:r>
            <a:r>
              <a:rPr lang="en-US" sz="2300" dirty="0"/>
              <a:t>" </a:t>
            </a:r>
            <a:r>
              <a:rPr lang="en-US" sz="2300" dirty="0" err="1"/>
              <a:t>i</a:t>
            </a:r>
            <a:r>
              <a:rPr lang="en-US" sz="2300" dirty="0"/>
              <a:t> to: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promašaj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spoljni</a:t>
            </a:r>
            <a:r>
              <a:rPr lang="en-US" sz="2300" dirty="0"/>
              <a:t> </a:t>
            </a:r>
            <a:r>
              <a:rPr lang="en-US" sz="2300" dirty="0" err="1"/>
              <a:t>događaj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osnovni</a:t>
            </a:r>
            <a:r>
              <a:rPr lang="en-US" sz="2300" dirty="0"/>
              <a:t> </a:t>
            </a:r>
            <a:r>
              <a:rPr lang="en-US" sz="2300" dirty="0" err="1"/>
              <a:t>izvor</a:t>
            </a:r>
            <a:r>
              <a:rPr lang="en-US" sz="2300" dirty="0"/>
              <a:t> </a:t>
            </a:r>
            <a:r>
              <a:rPr lang="en-US" sz="2300" dirty="0" err="1"/>
              <a:t>većine</a:t>
            </a:r>
            <a:r>
              <a:rPr lang="en-US" sz="2300" dirty="0"/>
              <a:t> </a:t>
            </a:r>
            <a:r>
              <a:rPr lang="en-US" sz="2300" dirty="0" err="1"/>
              <a:t>inovacija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se </a:t>
            </a:r>
            <a:r>
              <a:rPr lang="en-US" sz="2300" dirty="0" err="1"/>
              <a:t>sprovode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realizuju</a:t>
            </a:r>
            <a:r>
              <a:rPr lang="en-US" sz="2300" dirty="0"/>
              <a:t> u </a:t>
            </a:r>
            <a:r>
              <a:rPr lang="en-US" sz="2300" dirty="0" err="1"/>
              <a:t>okviru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0374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Inovacije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proistekle</a:t>
            </a:r>
            <a:r>
              <a:rPr lang="en-US" sz="2300" dirty="0"/>
              <a:t>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neočekivanog</a:t>
            </a:r>
            <a:r>
              <a:rPr lang="en-US" sz="2300" dirty="0"/>
              <a:t> </a:t>
            </a:r>
            <a:r>
              <a:rPr lang="en-US" sz="2300" dirty="0" err="1"/>
              <a:t>uspeha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najmanje</a:t>
            </a:r>
            <a:r>
              <a:rPr lang="en-US" sz="2300" dirty="0"/>
              <a:t> </a:t>
            </a:r>
            <a:r>
              <a:rPr lang="en-US" sz="2300" dirty="0" err="1"/>
              <a:t>rizične</a:t>
            </a:r>
            <a:r>
              <a:rPr lang="en-US" sz="2300" dirty="0"/>
              <a:t>, s </a:t>
            </a:r>
            <a:r>
              <a:rPr lang="en-US" sz="2300" dirty="0" err="1"/>
              <a:t>obzirom</a:t>
            </a:r>
            <a:r>
              <a:rPr lang="en-US" sz="2300" dirty="0"/>
              <a:t> da je </a:t>
            </a:r>
            <a:r>
              <a:rPr lang="en-US" sz="2300" dirty="0" err="1"/>
              <a:t>realizacija</a:t>
            </a:r>
            <a:r>
              <a:rPr lang="en-US" sz="2300" dirty="0"/>
              <a:t> </a:t>
            </a:r>
            <a:r>
              <a:rPr lang="en-US" sz="2300" dirty="0" err="1"/>
              <a:t>inovacija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bazi</a:t>
            </a:r>
            <a:r>
              <a:rPr lang="en-US" sz="2300" dirty="0"/>
              <a:t> </a:t>
            </a:r>
            <a:r>
              <a:rPr lang="en-US" sz="2300" dirty="0" err="1"/>
              <a:t>neočekivanog</a:t>
            </a:r>
            <a:r>
              <a:rPr lang="en-US" sz="2300" dirty="0"/>
              <a:t> </a:t>
            </a:r>
            <a:r>
              <a:rPr lang="en-US" sz="2300" dirty="0" err="1"/>
              <a:t>uspeha</a:t>
            </a:r>
            <a:r>
              <a:rPr lang="en-US" sz="2300" dirty="0"/>
              <a:t> </a:t>
            </a:r>
            <a:r>
              <a:rPr lang="en-US" sz="2300" dirty="0" err="1"/>
              <a:t>najlakša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najednostavnija</a:t>
            </a:r>
            <a:r>
              <a:rPr lang="en-US" sz="2300" dirty="0"/>
              <a:t>.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S </a:t>
            </a:r>
            <a:r>
              <a:rPr lang="en-US" sz="2300" dirty="0" err="1"/>
              <a:t>druge</a:t>
            </a:r>
            <a:r>
              <a:rPr lang="en-US" sz="2300" dirty="0"/>
              <a:t> </a:t>
            </a:r>
            <a:r>
              <a:rPr lang="en-US" sz="2300" dirty="0" err="1"/>
              <a:t>strane</a:t>
            </a:r>
            <a:r>
              <a:rPr lang="en-US" sz="2300" dirty="0"/>
              <a:t>, </a:t>
            </a:r>
            <a:r>
              <a:rPr lang="en-US" sz="2300" dirty="0" err="1"/>
              <a:t>menadžment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</a:t>
            </a:r>
            <a:r>
              <a:rPr lang="en-US" sz="2300" dirty="0" err="1"/>
              <a:t>najčešće</a:t>
            </a:r>
            <a:r>
              <a:rPr lang="en-US" sz="2300" dirty="0"/>
              <a:t> </a:t>
            </a:r>
            <a:r>
              <a:rPr lang="en-US" sz="2300" dirty="0" err="1"/>
              <a:t>ignoriše</a:t>
            </a:r>
            <a:r>
              <a:rPr lang="en-US" sz="2300" dirty="0"/>
              <a:t> </a:t>
            </a:r>
            <a:r>
              <a:rPr lang="en-US" sz="2300" dirty="0" err="1"/>
              <a:t>neočekivani</a:t>
            </a:r>
            <a:r>
              <a:rPr lang="en-US" sz="2300" dirty="0"/>
              <a:t> </a:t>
            </a:r>
            <a:r>
              <a:rPr lang="en-US" sz="2300" dirty="0" err="1"/>
              <a:t>uspeh</a:t>
            </a:r>
            <a:r>
              <a:rPr lang="en-US" sz="2300" dirty="0"/>
              <a:t>, </a:t>
            </a:r>
            <a:r>
              <a:rPr lang="en-US" sz="2300" dirty="0" err="1"/>
              <a:t>jer</a:t>
            </a:r>
            <a:r>
              <a:rPr lang="en-US" sz="2300" dirty="0"/>
              <a:t> mu je </a:t>
            </a:r>
            <a:r>
              <a:rPr lang="en-US" sz="2300" dirty="0" err="1"/>
              <a:t>teško</a:t>
            </a:r>
            <a:r>
              <a:rPr lang="en-US" sz="2300" dirty="0"/>
              <a:t> da </a:t>
            </a:r>
            <a:r>
              <a:rPr lang="en-US" sz="2300" dirty="0" err="1"/>
              <a:t>prihvati</a:t>
            </a:r>
            <a:r>
              <a:rPr lang="en-US" sz="2300" dirty="0"/>
              <a:t> </a:t>
            </a:r>
            <a:r>
              <a:rPr lang="en-US" sz="2300" dirty="0" err="1"/>
              <a:t>odstupanja</a:t>
            </a:r>
            <a:r>
              <a:rPr lang="en-US" sz="2300" dirty="0"/>
              <a:t> od </a:t>
            </a:r>
            <a:r>
              <a:rPr lang="en-US" sz="2300" dirty="0" err="1"/>
              <a:t>očekivanih</a:t>
            </a:r>
            <a:r>
              <a:rPr lang="en-US" sz="2300" dirty="0"/>
              <a:t> </a:t>
            </a:r>
            <a:r>
              <a:rPr lang="en-US" sz="2300" dirty="0" err="1"/>
              <a:t>rezultata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menadžeri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određeni</a:t>
            </a:r>
            <a:r>
              <a:rPr lang="en-US" sz="2300" dirty="0"/>
              <a:t> </a:t>
            </a:r>
            <a:r>
              <a:rPr lang="en-US" sz="2300" dirty="0" err="1"/>
              <a:t>vremenski</a:t>
            </a:r>
            <a:r>
              <a:rPr lang="en-US" sz="2300" dirty="0"/>
              <a:t> period </a:t>
            </a:r>
            <a:r>
              <a:rPr lang="en-US" sz="2300" dirty="0" err="1"/>
              <a:t>isplanirali</a:t>
            </a:r>
            <a:r>
              <a:rPr lang="en-US" sz="2300" dirty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Sve</a:t>
            </a:r>
            <a:r>
              <a:rPr lang="en-US" sz="2300" dirty="0"/>
              <a:t> </a:t>
            </a:r>
            <a:r>
              <a:rPr lang="en-US" sz="2300" dirty="0" err="1"/>
              <a:t>ono</a:t>
            </a:r>
            <a:r>
              <a:rPr lang="en-US" sz="2300" dirty="0"/>
              <a:t> </a:t>
            </a:r>
            <a:r>
              <a:rPr lang="en-US" sz="2300" dirty="0" err="1"/>
              <a:t>što</a:t>
            </a:r>
            <a:r>
              <a:rPr lang="en-US" sz="2300" dirty="0"/>
              <a:t> </a:t>
            </a:r>
            <a:r>
              <a:rPr lang="en-US" sz="2300" dirty="0" err="1"/>
              <a:t>pokazuje</a:t>
            </a:r>
            <a:r>
              <a:rPr lang="en-US" sz="2300" dirty="0"/>
              <a:t> </a:t>
            </a:r>
            <a:r>
              <a:rPr lang="en-US" sz="2300" dirty="0" err="1"/>
              <a:t>odstupanje</a:t>
            </a:r>
            <a:r>
              <a:rPr lang="en-US" sz="2300" dirty="0"/>
              <a:t> od do </a:t>
            </a:r>
            <a:r>
              <a:rPr lang="en-US" sz="2300" dirty="0" err="1"/>
              <a:t>tada</a:t>
            </a:r>
            <a:r>
              <a:rPr lang="en-US" sz="2300" dirty="0"/>
              <a:t> </a:t>
            </a:r>
            <a:r>
              <a:rPr lang="en-US" sz="2300" dirty="0" err="1"/>
              <a:t>važećih</a:t>
            </a:r>
            <a:r>
              <a:rPr lang="en-US" sz="2300" dirty="0"/>
              <a:t> </a:t>
            </a:r>
            <a:r>
              <a:rPr lang="en-US" sz="2300" dirty="0" err="1"/>
              <a:t>procedura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prakse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menadžment</a:t>
            </a:r>
            <a:r>
              <a:rPr lang="en-US" sz="2300" dirty="0"/>
              <a:t> </a:t>
            </a:r>
            <a:r>
              <a:rPr lang="en-US" sz="2300" dirty="0" err="1"/>
              <a:t>čudnu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stranu</a:t>
            </a:r>
            <a:r>
              <a:rPr lang="en-US" sz="2300" dirty="0"/>
              <a:t> </a:t>
            </a:r>
            <a:r>
              <a:rPr lang="en-US" sz="2300" dirty="0" err="1"/>
              <a:t>pojavu</a:t>
            </a:r>
            <a:r>
              <a:rPr lang="en-US" sz="2300" dirty="0"/>
              <a:t>, </a:t>
            </a:r>
            <a:r>
              <a:rPr lang="en-US" sz="2300" dirty="0" err="1"/>
              <a:t>pojavu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predstavlja</a:t>
            </a:r>
            <a:r>
              <a:rPr lang="en-US" sz="2300" dirty="0"/>
              <a:t> </a:t>
            </a:r>
            <a:r>
              <a:rPr lang="en-US" sz="2300" dirty="0" err="1"/>
              <a:t>potencijalnu</a:t>
            </a:r>
            <a:r>
              <a:rPr lang="en-US" sz="2300" dirty="0"/>
              <a:t> </a:t>
            </a:r>
            <a:r>
              <a:rPr lang="en-US" sz="2300" dirty="0" err="1"/>
              <a:t>opasnost</a:t>
            </a:r>
            <a:r>
              <a:rPr lang="en-US" sz="2300" dirty="0"/>
              <a:t>, </a:t>
            </a:r>
            <a:r>
              <a:rPr lang="en-US" sz="2300" dirty="0" err="1"/>
              <a:t>te</a:t>
            </a:r>
            <a:r>
              <a:rPr lang="en-US" sz="2300" dirty="0"/>
              <a:t> je </a:t>
            </a:r>
            <a:r>
              <a:rPr lang="en-US" sz="2300" dirty="0" err="1"/>
              <a:t>iz</a:t>
            </a:r>
            <a:r>
              <a:rPr lang="en-US" sz="2300" dirty="0"/>
              <a:t> </a:t>
            </a:r>
            <a:r>
              <a:rPr lang="en-US" sz="2300" dirty="0" err="1"/>
              <a:t>ovog</a:t>
            </a:r>
            <a:r>
              <a:rPr lang="en-US" sz="2300" dirty="0"/>
              <a:t> </a:t>
            </a:r>
            <a:r>
              <a:rPr lang="en-US" sz="2300" dirty="0" err="1"/>
              <a:t>razloga</a:t>
            </a:r>
            <a:r>
              <a:rPr lang="en-US" sz="2300" dirty="0"/>
              <a:t> </a:t>
            </a:r>
            <a:r>
              <a:rPr lang="en-US" sz="2300" dirty="0" err="1"/>
              <a:t>treba</a:t>
            </a:r>
            <a:r>
              <a:rPr lang="en-US" sz="2300" dirty="0"/>
              <a:t> </a:t>
            </a:r>
            <a:r>
              <a:rPr lang="en-US" sz="2300" dirty="0" err="1"/>
              <a:t>ignoristi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35587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2506</Words>
  <Application>Microsoft Office PowerPoint</Application>
  <PresentationFormat>On-screen Show (4:3)</PresentationFormat>
  <Paragraphs>129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Constantia</vt:lpstr>
      <vt:lpstr>Wingdings 2</vt:lpstr>
      <vt:lpstr>Flow</vt:lpstr>
      <vt:lpstr>7. INOVACIJE </vt:lpstr>
      <vt:lpstr>7.1. PREDUZETNIŠTVO I  INOVATIVNOSTI</vt:lpstr>
      <vt:lpstr>PowerPoint Presentation</vt:lpstr>
      <vt:lpstr>7.2. POJAM SISTEMSKE INOVACIJE I NJENI IZVORI</vt:lpstr>
      <vt:lpstr>PowerPoint Presentation</vt:lpstr>
      <vt:lpstr>PowerPoint Presentation</vt:lpstr>
      <vt:lpstr>PowerPoint Presentation</vt:lpstr>
      <vt:lpstr>7.3. NEOČEKIVANO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7.4. NEPODUDARNOST</vt:lpstr>
      <vt:lpstr>PowerPoint Presentation</vt:lpstr>
      <vt:lpstr>PowerPoint Presentation</vt:lpstr>
      <vt:lpstr>7.5. POTREBE PROCESA</vt:lpstr>
      <vt:lpstr>PowerPoint Presentation</vt:lpstr>
      <vt:lpstr>PowerPoint Presentation</vt:lpstr>
      <vt:lpstr>7.6. PRIVREDNE I TRŽIŠNE STRUKTURE</vt:lpstr>
      <vt:lpstr>PowerPoint Presentation</vt:lpstr>
      <vt:lpstr>PowerPoint Presentation</vt:lpstr>
      <vt:lpstr>PowerPoint Presentation</vt:lpstr>
      <vt:lpstr>PowerPoint Presentation</vt:lpstr>
      <vt:lpstr>7.7. DEMOGRAFSKA KRETANJA I PROMENE</vt:lpstr>
      <vt:lpstr>PowerPoint Presentation</vt:lpstr>
      <vt:lpstr>PowerPoint Presentation</vt:lpstr>
      <vt:lpstr>7.8. PROMENE U OPAŽANJU</vt:lpstr>
      <vt:lpstr>7.9. ZNANJE</vt:lpstr>
      <vt:lpstr>PowerPoint Presentation</vt:lpstr>
      <vt:lpstr>7.10. RAZVOJ NOVOG PROIZVODA-INOVACIJA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2018-04-06T17:33:32Z</dcterms:modified>
</cp:coreProperties>
</file>