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415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68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41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32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89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09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65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4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5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8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2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4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6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23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82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37094" y="3429000"/>
            <a:ext cx="7391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 smtClean="0"/>
              <a:t>8. MENADŽMENT</a:t>
            </a:r>
            <a:br>
              <a:rPr lang="en-US" sz="4400" i="1" dirty="0" smtClean="0"/>
            </a:br>
            <a:r>
              <a:rPr lang="en-US" sz="4400" i="1" dirty="0" smtClean="0"/>
              <a:t>I</a:t>
            </a:r>
            <a:br>
              <a:rPr lang="en-US" sz="4400" i="1" dirty="0" smtClean="0"/>
            </a:br>
            <a:r>
              <a:rPr lang="en-US" sz="4400" i="1" dirty="0" smtClean="0"/>
              <a:t>PREDUZETNIŠTVO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3527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Tehnika</a:t>
            </a:r>
            <a:r>
              <a:rPr lang="en-US" sz="2300" dirty="0"/>
              <a:t> "</a:t>
            </a:r>
            <a:r>
              <a:rPr lang="en-US" sz="2300" dirty="0" err="1"/>
              <a:t>Oluja</a:t>
            </a:r>
            <a:r>
              <a:rPr lang="en-US" sz="2300" dirty="0"/>
              <a:t> u </a:t>
            </a:r>
            <a:r>
              <a:rPr lang="en-US" sz="2300" dirty="0" err="1"/>
              <a:t>mozgu</a:t>
            </a:r>
            <a:r>
              <a:rPr lang="en-US" sz="2300" dirty="0"/>
              <a:t>" se </a:t>
            </a:r>
            <a:r>
              <a:rPr lang="en-US" sz="2300" dirty="0" err="1"/>
              <a:t>sastoji</a:t>
            </a:r>
            <a:r>
              <a:rPr lang="en-US" sz="2300" dirty="0"/>
              <a:t> u </a:t>
            </a:r>
            <a:r>
              <a:rPr lang="en-US" sz="2300" dirty="0" err="1"/>
              <a:t>organizovanju</a:t>
            </a:r>
            <a:r>
              <a:rPr lang="en-US" sz="2300" dirty="0"/>
              <a:t> </a:t>
            </a:r>
            <a:r>
              <a:rPr lang="en-US" sz="2300" dirty="0" err="1"/>
              <a:t>odabranih</a:t>
            </a:r>
            <a:r>
              <a:rPr lang="en-US" sz="2300" dirty="0"/>
              <a:t> </a:t>
            </a:r>
            <a:r>
              <a:rPr lang="en-US" sz="2300" dirty="0" err="1"/>
              <a:t>stručnjaka</a:t>
            </a:r>
            <a:r>
              <a:rPr lang="en-US" sz="2300" dirty="0"/>
              <a:t> u </a:t>
            </a:r>
            <a:r>
              <a:rPr lang="en-US" sz="2300" dirty="0" err="1"/>
              <a:t>toku</a:t>
            </a:r>
            <a:r>
              <a:rPr lang="en-US" sz="2300" dirty="0"/>
              <a:t> </a:t>
            </a:r>
            <a:r>
              <a:rPr lang="en-US" sz="2300" dirty="0" err="1"/>
              <a:t>kojeg</a:t>
            </a:r>
            <a:r>
              <a:rPr lang="en-US" sz="2300" dirty="0"/>
              <a:t> se </a:t>
            </a:r>
            <a:r>
              <a:rPr lang="en-US" sz="2300" dirty="0" err="1"/>
              <a:t>vrši</a:t>
            </a:r>
            <a:r>
              <a:rPr lang="en-US" sz="2300" dirty="0"/>
              <a:t> </a:t>
            </a:r>
            <a:r>
              <a:rPr lang="en-US" sz="2300" dirty="0" err="1"/>
              <a:t>prikupljanje</a:t>
            </a:r>
            <a:r>
              <a:rPr lang="en-US" sz="2300" dirty="0"/>
              <a:t> </a:t>
            </a:r>
            <a:r>
              <a:rPr lang="en-US" sz="2300" dirty="0" err="1"/>
              <a:t>mišljenja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stavova</a:t>
            </a:r>
            <a:r>
              <a:rPr lang="en-US" sz="2300" dirty="0"/>
              <a:t>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 </a:t>
            </a:r>
            <a:r>
              <a:rPr lang="en-US" sz="2300" dirty="0" err="1"/>
              <a:t>odabrane</a:t>
            </a:r>
            <a:r>
              <a:rPr lang="en-US" sz="2300" dirty="0"/>
              <a:t> </a:t>
            </a:r>
            <a:r>
              <a:rPr lang="en-US" sz="2300" dirty="0" err="1"/>
              <a:t>grupe</a:t>
            </a:r>
            <a:r>
              <a:rPr lang="en-US" sz="2300" dirty="0"/>
              <a:t> o </a:t>
            </a:r>
            <a:r>
              <a:rPr lang="en-US" sz="2300" dirty="0" err="1"/>
              <a:t>konkretnom</a:t>
            </a:r>
            <a:r>
              <a:rPr lang="en-US" sz="2300" dirty="0"/>
              <a:t> </a:t>
            </a:r>
            <a:r>
              <a:rPr lang="en-US" sz="2300" dirty="0" err="1"/>
              <a:t>pitanju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poduhvatu</a:t>
            </a:r>
            <a:r>
              <a:rPr lang="en-US" sz="2300" dirty="0"/>
              <a:t> </a:t>
            </a:r>
            <a:r>
              <a:rPr lang="en-US" sz="2300" dirty="0" err="1"/>
              <a:t>radi</a:t>
            </a:r>
            <a:r>
              <a:rPr lang="en-US" sz="2300" dirty="0"/>
              <a:t> </a:t>
            </a:r>
            <a:r>
              <a:rPr lang="en-US" sz="2300" dirty="0" err="1"/>
              <a:t>kojeg</a:t>
            </a:r>
            <a:r>
              <a:rPr lang="en-US" sz="2300" dirty="0"/>
              <a:t> se </a:t>
            </a:r>
            <a:r>
              <a:rPr lang="en-US" sz="2300" dirty="0" err="1"/>
              <a:t>organizuje</a:t>
            </a:r>
            <a:r>
              <a:rPr lang="en-US" sz="2300" dirty="0"/>
              <a:t> rad.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"Delphi" </a:t>
            </a:r>
            <a:r>
              <a:rPr lang="en-US" sz="2300" dirty="0" err="1"/>
              <a:t>metoda</a:t>
            </a:r>
            <a:r>
              <a:rPr lang="en-US" sz="2300" dirty="0"/>
              <a:t> </a:t>
            </a:r>
            <a:r>
              <a:rPr lang="en-US" sz="2300" dirty="0" err="1"/>
              <a:t>vrši</a:t>
            </a:r>
            <a:r>
              <a:rPr lang="en-US" sz="2300" dirty="0"/>
              <a:t> se </a:t>
            </a:r>
            <a:r>
              <a:rPr lang="en-US" sz="2300" dirty="0" err="1"/>
              <a:t>pojedinačnim</a:t>
            </a:r>
            <a:r>
              <a:rPr lang="en-US" sz="2300" dirty="0"/>
              <a:t> </a:t>
            </a:r>
            <a:r>
              <a:rPr lang="en-US" sz="2300" dirty="0" err="1"/>
              <a:t>ispitivanjem</a:t>
            </a:r>
            <a:r>
              <a:rPr lang="en-US" sz="2300" dirty="0"/>
              <a:t> (</a:t>
            </a:r>
            <a:r>
              <a:rPr lang="en-US" sz="2300" dirty="0" err="1"/>
              <a:t>intervjuisanjem</a:t>
            </a:r>
            <a:r>
              <a:rPr lang="en-US" sz="2300" dirty="0"/>
              <a:t>), </a:t>
            </a:r>
            <a:r>
              <a:rPr lang="en-US" sz="2300" dirty="0" err="1"/>
              <a:t>najčešće</a:t>
            </a:r>
            <a:r>
              <a:rPr lang="en-US" sz="2300" dirty="0"/>
              <a:t> </a:t>
            </a:r>
            <a:r>
              <a:rPr lang="en-US" sz="2300" dirty="0" err="1"/>
              <a:t>pomoću</a:t>
            </a:r>
            <a:r>
              <a:rPr lang="en-US" sz="2300" dirty="0"/>
              <a:t> </a:t>
            </a:r>
            <a:r>
              <a:rPr lang="en-US" sz="2300" dirty="0" err="1"/>
              <a:t>adekvatnog</a:t>
            </a:r>
            <a:r>
              <a:rPr lang="en-US" sz="2300" dirty="0"/>
              <a:t> </a:t>
            </a:r>
            <a:r>
              <a:rPr lang="en-US" sz="2300" dirty="0" err="1"/>
              <a:t>upitnika</a:t>
            </a:r>
            <a:r>
              <a:rPr lang="en-US" sz="2300" dirty="0"/>
              <a:t>. </a:t>
            </a:r>
            <a:r>
              <a:rPr lang="en-US" sz="2300" dirty="0" err="1"/>
              <a:t>Pozivaju</a:t>
            </a:r>
            <a:r>
              <a:rPr lang="en-US" sz="2300" dirty="0"/>
              <a:t> se </a:t>
            </a:r>
            <a:r>
              <a:rPr lang="en-US" sz="2300" dirty="0" err="1"/>
              <a:t>eksperti</a:t>
            </a:r>
            <a:r>
              <a:rPr lang="en-US" sz="2300" dirty="0"/>
              <a:t>, </a:t>
            </a:r>
            <a:r>
              <a:rPr lang="en-US" sz="2300" dirty="0" err="1"/>
              <a:t>nosioci</a:t>
            </a:r>
            <a:r>
              <a:rPr lang="en-US" sz="2300" dirty="0"/>
              <a:t> </a:t>
            </a:r>
            <a:r>
              <a:rPr lang="en-US" sz="2300" dirty="0" err="1"/>
              <a:t>ključnih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zadataka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kraći</a:t>
            </a:r>
            <a:r>
              <a:rPr lang="en-US" sz="2300" dirty="0"/>
              <a:t> </a:t>
            </a:r>
            <a:r>
              <a:rPr lang="en-US" sz="2300" dirty="0" err="1"/>
              <a:t>razgovor</a:t>
            </a:r>
            <a:r>
              <a:rPr lang="en-US" sz="2300" dirty="0"/>
              <a:t> </a:t>
            </a:r>
            <a:r>
              <a:rPr lang="en-US" sz="2300" dirty="0" err="1"/>
              <a:t>radi</a:t>
            </a:r>
            <a:r>
              <a:rPr lang="en-US" sz="2300" dirty="0"/>
              <a:t> </a:t>
            </a:r>
            <a:r>
              <a:rPr lang="en-US" sz="2300" dirty="0" err="1"/>
              <a:t>utvrđivanja</a:t>
            </a:r>
            <a:r>
              <a:rPr lang="en-US" sz="2300" dirty="0"/>
              <a:t> </a:t>
            </a:r>
            <a:r>
              <a:rPr lang="en-US" sz="2300" dirty="0" err="1"/>
              <a:t>njihovog</a:t>
            </a:r>
            <a:r>
              <a:rPr lang="en-US" sz="2300" dirty="0"/>
              <a:t> </a:t>
            </a:r>
            <a:r>
              <a:rPr lang="en-US" sz="2300" dirty="0" err="1"/>
              <a:t>stava</a:t>
            </a:r>
            <a:r>
              <a:rPr lang="en-US" sz="2300" dirty="0"/>
              <a:t>, </a:t>
            </a:r>
            <a:r>
              <a:rPr lang="en-US" sz="2300" dirty="0" err="1"/>
              <a:t>ideja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predloga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32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Sintetička</a:t>
            </a:r>
            <a:r>
              <a:rPr lang="en-US" sz="2300" dirty="0"/>
              <a:t>" </a:t>
            </a:r>
            <a:r>
              <a:rPr lang="en-US" sz="2300" dirty="0" err="1"/>
              <a:t>metoda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</a:t>
            </a:r>
            <a:r>
              <a:rPr lang="en-US" sz="2300" dirty="0" err="1"/>
              <a:t>specifični</a:t>
            </a:r>
            <a:r>
              <a:rPr lang="en-US" sz="2300" dirty="0"/>
              <a:t> </a:t>
            </a:r>
            <a:r>
              <a:rPr lang="en-US" sz="2300" dirty="0" err="1"/>
              <a:t>oblik</a:t>
            </a:r>
            <a:r>
              <a:rPr lang="en-US" sz="2300" dirty="0"/>
              <a:t> </a:t>
            </a:r>
            <a:r>
              <a:rPr lang="en-US" sz="2300" dirty="0" err="1"/>
              <a:t>diskusione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radi</a:t>
            </a:r>
            <a:r>
              <a:rPr lang="en-US" sz="2300" dirty="0"/>
              <a:t> </a:t>
            </a:r>
            <a:r>
              <a:rPr lang="en-US" sz="2300" dirty="0" err="1"/>
              <a:t>pronalaženja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, </a:t>
            </a:r>
            <a:r>
              <a:rPr lang="en-US" sz="2300" dirty="0" err="1"/>
              <a:t>rešavanja</a:t>
            </a:r>
            <a:r>
              <a:rPr lang="en-US" sz="2300" dirty="0"/>
              <a:t> </a:t>
            </a:r>
            <a:r>
              <a:rPr lang="en-US" sz="2300" dirty="0" err="1"/>
              <a:t>određenog</a:t>
            </a:r>
            <a:r>
              <a:rPr lang="en-US" sz="2300" dirty="0"/>
              <a:t> </a:t>
            </a:r>
            <a:r>
              <a:rPr lang="en-US" sz="2300" dirty="0" err="1"/>
              <a:t>problema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sl. 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Morfološka</a:t>
            </a:r>
            <a:r>
              <a:rPr lang="en-US" sz="2300" dirty="0"/>
              <a:t>" </a:t>
            </a:r>
            <a:r>
              <a:rPr lang="en-US" sz="2300" dirty="0" err="1"/>
              <a:t>metoda</a:t>
            </a:r>
            <a:r>
              <a:rPr lang="en-US" sz="2300" dirty="0"/>
              <a:t> je </a:t>
            </a:r>
            <a:r>
              <a:rPr lang="en-US" sz="2300" dirty="0" err="1"/>
              <a:t>posebno</a:t>
            </a:r>
            <a:r>
              <a:rPr lang="en-US" sz="2300" dirty="0"/>
              <a:t> </a:t>
            </a:r>
            <a:r>
              <a:rPr lang="en-US" sz="2300" dirty="0" err="1"/>
              <a:t>pogodna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 o </a:t>
            </a:r>
            <a:r>
              <a:rPr lang="en-US" sz="2300" dirty="0" err="1"/>
              <a:t>proizvodima</a:t>
            </a:r>
            <a:r>
              <a:rPr lang="en-US" sz="2300" dirty="0"/>
              <a:t> </a:t>
            </a:r>
            <a:r>
              <a:rPr lang="en-US" sz="2300" dirty="0" err="1"/>
              <a:t>visoke</a:t>
            </a:r>
            <a:r>
              <a:rPr lang="en-US" sz="2300" dirty="0"/>
              <a:t> </a:t>
            </a:r>
            <a:r>
              <a:rPr lang="en-US" sz="2300" dirty="0" err="1"/>
              <a:t>tehnologije</a:t>
            </a:r>
            <a:r>
              <a:rPr lang="en-US" sz="2300" dirty="0"/>
              <a:t>. Ova </a:t>
            </a:r>
            <a:r>
              <a:rPr lang="en-US" sz="2300" dirty="0" err="1"/>
              <a:t>metoda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</a:t>
            </a:r>
            <a:r>
              <a:rPr lang="en-US" sz="2300" dirty="0" err="1"/>
              <a:t>pomoći</a:t>
            </a:r>
            <a:r>
              <a:rPr lang="en-US" sz="2300" dirty="0"/>
              <a:t> da se </a:t>
            </a:r>
            <a:r>
              <a:rPr lang="en-US" sz="2300" dirty="0" err="1"/>
              <a:t>izvrši</a:t>
            </a:r>
            <a:r>
              <a:rPr lang="en-US" sz="2300" dirty="0"/>
              <a:t> </a:t>
            </a:r>
            <a:r>
              <a:rPr lang="en-US" sz="2300" dirty="0" err="1"/>
              <a:t>korektna</a:t>
            </a:r>
            <a:r>
              <a:rPr lang="en-US" sz="2300" dirty="0"/>
              <a:t> </a:t>
            </a:r>
            <a:r>
              <a:rPr lang="en-US" sz="2300" dirty="0" err="1"/>
              <a:t>klasifikacija</a:t>
            </a:r>
            <a:r>
              <a:rPr lang="en-US" sz="2300" dirty="0"/>
              <a:t> </a:t>
            </a:r>
            <a:r>
              <a:rPr lang="en-US" sz="2300" dirty="0" err="1"/>
              <a:t>novih</a:t>
            </a:r>
            <a:r>
              <a:rPr lang="en-US" sz="2300" dirty="0"/>
              <a:t> </a:t>
            </a:r>
            <a:r>
              <a:rPr lang="en-US" sz="2300" dirty="0" err="1"/>
              <a:t>tehnoloških</a:t>
            </a:r>
            <a:r>
              <a:rPr lang="en-US" sz="2300" dirty="0"/>
              <a:t> </a:t>
            </a:r>
            <a:r>
              <a:rPr lang="en-US" sz="2300" dirty="0" err="1"/>
              <a:t>rešenja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06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Кopiranje</a:t>
            </a:r>
            <a:r>
              <a:rPr lang="en-US" sz="2300" dirty="0"/>
              <a:t> </a:t>
            </a:r>
            <a:r>
              <a:rPr lang="en-US" sz="2300" dirty="0" err="1"/>
              <a:t>nekog</a:t>
            </a:r>
            <a:r>
              <a:rPr lang="en-US" sz="2300" dirty="0"/>
              <a:t> </a:t>
            </a:r>
            <a:r>
              <a:rPr lang="en-US" sz="2300" dirty="0" err="1"/>
              <a:t>postojećeg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" je </a:t>
            </a:r>
            <a:r>
              <a:rPr lang="en-US" sz="2300" dirty="0" err="1"/>
              <a:t>verovatno</a:t>
            </a:r>
            <a:r>
              <a:rPr lang="en-US" sz="2300" dirty="0"/>
              <a:t> </a:t>
            </a:r>
            <a:r>
              <a:rPr lang="en-US" sz="2300" dirty="0" err="1"/>
              <a:t>najčešći</a:t>
            </a:r>
            <a:r>
              <a:rPr lang="en-US" sz="2300" dirty="0"/>
              <a:t> </a:t>
            </a:r>
            <a:r>
              <a:rPr lang="en-US" sz="2300" dirty="0" err="1"/>
              <a:t>način</a:t>
            </a:r>
            <a:r>
              <a:rPr lang="en-US" sz="2300" dirty="0"/>
              <a:t> da se </a:t>
            </a:r>
            <a:r>
              <a:rPr lang="en-US" sz="2300" dirty="0" err="1"/>
              <a:t>formira</a:t>
            </a:r>
            <a:r>
              <a:rPr lang="en-US" sz="2300" dirty="0"/>
              <a:t> </a:t>
            </a:r>
            <a:r>
              <a:rPr lang="en-US" sz="2300" dirty="0" err="1"/>
              <a:t>poslovna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. </a:t>
            </a:r>
            <a:r>
              <a:rPr lang="en-US" sz="2300" dirty="0" err="1"/>
              <a:t>Ako</a:t>
            </a:r>
            <a:r>
              <a:rPr lang="en-US" sz="2300" dirty="0"/>
              <a:t> se </a:t>
            </a:r>
            <a:r>
              <a:rPr lang="en-US" sz="2300" dirty="0" err="1"/>
              <a:t>uočava</a:t>
            </a:r>
            <a:r>
              <a:rPr lang="en-US" sz="2300" dirty="0"/>
              <a:t> da </a:t>
            </a:r>
            <a:r>
              <a:rPr lang="en-US" sz="2300" dirty="0" err="1"/>
              <a:t>postoji</a:t>
            </a:r>
            <a:r>
              <a:rPr lang="en-US" sz="2300" dirty="0"/>
              <a:t> </a:t>
            </a:r>
            <a:r>
              <a:rPr lang="en-US" sz="2300" dirty="0" err="1"/>
              <a:t>potreba</a:t>
            </a:r>
            <a:r>
              <a:rPr lang="en-US" sz="2300" dirty="0"/>
              <a:t> u </a:t>
            </a:r>
            <a:r>
              <a:rPr lang="en-US" sz="2300" dirty="0" err="1"/>
              <a:t>okruženju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nekim</a:t>
            </a:r>
            <a:r>
              <a:rPr lang="en-US" sz="2300" dirty="0"/>
              <a:t> </a:t>
            </a:r>
            <a:r>
              <a:rPr lang="en-US" sz="2300" dirty="0" err="1"/>
              <a:t>proizvodom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uslugom</a:t>
            </a:r>
            <a:r>
              <a:rPr lang="en-US" sz="2300" dirty="0"/>
              <a:t>, a </a:t>
            </a:r>
            <a:r>
              <a:rPr lang="en-US" sz="2300" dirty="0" err="1"/>
              <a:t>njega</a:t>
            </a:r>
            <a:r>
              <a:rPr lang="en-US" sz="2300" dirty="0"/>
              <a:t> </a:t>
            </a:r>
            <a:r>
              <a:rPr lang="en-US" sz="2300" dirty="0" err="1"/>
              <a:t>nema</a:t>
            </a:r>
            <a:r>
              <a:rPr lang="en-US" sz="2300" dirty="0"/>
              <a:t> </a:t>
            </a:r>
            <a:r>
              <a:rPr lang="en-US" sz="2300" dirty="0" err="1"/>
              <a:t>dovoljno</a:t>
            </a:r>
            <a:r>
              <a:rPr lang="en-US" sz="2300" dirty="0"/>
              <a:t>, ta se </a:t>
            </a:r>
            <a:r>
              <a:rPr lang="en-US" sz="2300" dirty="0" err="1"/>
              <a:t>praznina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tržištu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</a:t>
            </a:r>
            <a:r>
              <a:rPr lang="en-US" sz="2300" dirty="0" err="1"/>
              <a:t>popuniti</a:t>
            </a:r>
            <a:r>
              <a:rPr lang="en-US" sz="2300" dirty="0"/>
              <a:t> </a:t>
            </a:r>
            <a:r>
              <a:rPr lang="en-US" sz="2300" dirty="0" err="1"/>
              <a:t>tako</a:t>
            </a:r>
            <a:r>
              <a:rPr lang="en-US" sz="2300" dirty="0"/>
              <a:t> </a:t>
            </a:r>
            <a:r>
              <a:rPr lang="en-US" sz="2300" dirty="0" err="1"/>
              <a:t>što</a:t>
            </a:r>
            <a:r>
              <a:rPr lang="en-US" sz="2300" dirty="0"/>
              <a:t> </a:t>
            </a:r>
            <a:r>
              <a:rPr lang="en-US" sz="2300" dirty="0" err="1"/>
              <a:t>će</a:t>
            </a:r>
            <a:r>
              <a:rPr lang="en-US" sz="2300" dirty="0"/>
              <a:t> se </a:t>
            </a:r>
            <a:r>
              <a:rPr lang="en-US" sz="2300" dirty="0" err="1"/>
              <a:t>ući</a:t>
            </a:r>
            <a:r>
              <a:rPr lang="en-US" sz="2300" dirty="0"/>
              <a:t> u </a:t>
            </a:r>
            <a:r>
              <a:rPr lang="en-US" sz="2300" dirty="0" err="1"/>
              <a:t>proizvodnju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prodaju</a:t>
            </a:r>
            <a:r>
              <a:rPr lang="en-US" sz="2300" dirty="0"/>
              <a:t> tog </a:t>
            </a:r>
            <a:r>
              <a:rPr lang="en-US" sz="2300" dirty="0" err="1"/>
              <a:t>proizvoda</a:t>
            </a:r>
            <a:r>
              <a:rPr lang="en-US" sz="2300" dirty="0"/>
              <a:t>/</a:t>
            </a:r>
            <a:r>
              <a:rPr lang="en-US" sz="2300" dirty="0" err="1"/>
              <a:t>usluge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Кupovanje</a:t>
            </a:r>
            <a:r>
              <a:rPr lang="en-US" sz="2300" dirty="0"/>
              <a:t> </a:t>
            </a:r>
            <a:r>
              <a:rPr lang="en-US" sz="2300" dirty="0" err="1"/>
              <a:t>postojećeg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" je </a:t>
            </a:r>
            <a:r>
              <a:rPr lang="en-US" sz="2300" dirty="0" err="1"/>
              <a:t>takođe</a:t>
            </a:r>
            <a:r>
              <a:rPr lang="en-US" sz="2300" dirty="0"/>
              <a:t> </a:t>
            </a:r>
            <a:r>
              <a:rPr lang="en-US" sz="2300" dirty="0" err="1"/>
              <a:t>popularan</a:t>
            </a:r>
            <a:r>
              <a:rPr lang="en-US" sz="2300" dirty="0"/>
              <a:t> </a:t>
            </a:r>
            <a:r>
              <a:rPr lang="en-US" sz="2300" dirty="0" err="1"/>
              <a:t>način</a:t>
            </a:r>
            <a:r>
              <a:rPr lang="en-US" sz="2300" dirty="0"/>
              <a:t> </a:t>
            </a:r>
            <a:r>
              <a:rPr lang="en-US" sz="2300" dirty="0" err="1"/>
              <a:t>dolaženja</a:t>
            </a:r>
            <a:r>
              <a:rPr lang="en-US" sz="2300" dirty="0"/>
              <a:t> do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, </a:t>
            </a:r>
            <a:r>
              <a:rPr lang="en-US" sz="2300" dirty="0" err="1"/>
              <a:t>mada</a:t>
            </a:r>
            <a:r>
              <a:rPr lang="en-US" sz="2300" dirty="0"/>
              <a:t> </a:t>
            </a:r>
            <a:r>
              <a:rPr lang="en-US" sz="2300" dirty="0" err="1"/>
              <a:t>vrlo</a:t>
            </a:r>
            <a:r>
              <a:rPr lang="en-US" sz="2300" dirty="0"/>
              <a:t> </a:t>
            </a:r>
            <a:r>
              <a:rPr lang="en-US" sz="2300" dirty="0" err="1"/>
              <a:t>rizičan</a:t>
            </a:r>
            <a:r>
              <a:rPr lang="en-US" sz="2300" dirty="0"/>
              <a:t> </a:t>
            </a:r>
            <a:r>
              <a:rPr lang="en-US" sz="2300" dirty="0" err="1"/>
              <a:t>jer</a:t>
            </a:r>
            <a:r>
              <a:rPr lang="en-US" sz="2300" dirty="0"/>
              <a:t> </a:t>
            </a:r>
            <a:r>
              <a:rPr lang="en-US" sz="2300" dirty="0" err="1"/>
              <a:t>iskustva</a:t>
            </a:r>
            <a:r>
              <a:rPr lang="en-US" sz="2300" dirty="0"/>
              <a:t> </a:t>
            </a:r>
            <a:r>
              <a:rPr lang="en-US" sz="2300" dirty="0" err="1"/>
              <a:t>pokazuju</a:t>
            </a:r>
            <a:r>
              <a:rPr lang="en-US" sz="2300" dirty="0"/>
              <a:t> da je od </a:t>
            </a:r>
            <a:r>
              <a:rPr lang="en-US" sz="2300" dirty="0" err="1"/>
              <a:t>preduzeća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startu</a:t>
            </a:r>
            <a:r>
              <a:rPr lang="en-US" sz="2300" dirty="0"/>
              <a:t> </a:t>
            </a:r>
            <a:r>
              <a:rPr lang="en-US" sz="2300" dirty="0" err="1"/>
              <a:t>propadnu</a:t>
            </a:r>
            <a:r>
              <a:rPr lang="en-US" sz="2300" dirty="0"/>
              <a:t> </a:t>
            </a:r>
            <a:r>
              <a:rPr lang="en-US" sz="2300" dirty="0" err="1"/>
              <a:t>najveći</a:t>
            </a:r>
            <a:r>
              <a:rPr lang="en-US" sz="2300" dirty="0"/>
              <a:t> </a:t>
            </a:r>
            <a:r>
              <a:rPr lang="en-US" sz="2300" dirty="0" err="1"/>
              <a:t>broj</a:t>
            </a:r>
            <a:r>
              <a:rPr lang="en-US" sz="2300" dirty="0"/>
              <a:t> </a:t>
            </a:r>
            <a:r>
              <a:rPr lang="en-US" sz="2300" dirty="0" err="1"/>
              <a:t>nastao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ovaj</a:t>
            </a:r>
            <a:r>
              <a:rPr lang="en-US" sz="2300" dirty="0"/>
              <a:t> </a:t>
            </a:r>
            <a:r>
              <a:rPr lang="en-US" sz="2300" dirty="0" err="1"/>
              <a:t>način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86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400" dirty="0"/>
              <a:t>"</a:t>
            </a:r>
            <a:r>
              <a:rPr lang="en-US" sz="2300" dirty="0" err="1"/>
              <a:t>Spinn</a:t>
            </a:r>
            <a:r>
              <a:rPr lang="en-US" sz="2300" dirty="0"/>
              <a:t>-off" (</a:t>
            </a:r>
            <a:r>
              <a:rPr lang="en-US" sz="2300" dirty="0" err="1"/>
              <a:t>otcepljenje</a:t>
            </a:r>
            <a:r>
              <a:rPr lang="en-US" sz="2300" dirty="0"/>
              <a:t>) je </a:t>
            </a:r>
            <a:r>
              <a:rPr lang="en-US" sz="2300" dirty="0" err="1"/>
              <a:t>čest</a:t>
            </a:r>
            <a:r>
              <a:rPr lang="en-US" sz="2300" dirty="0"/>
              <a:t> </a:t>
            </a:r>
            <a:r>
              <a:rPr lang="en-US" sz="2300" dirty="0" err="1"/>
              <a:t>način</a:t>
            </a:r>
            <a:r>
              <a:rPr lang="en-US" sz="2300" dirty="0"/>
              <a:t> </a:t>
            </a:r>
            <a:r>
              <a:rPr lang="en-US" sz="2300" dirty="0" err="1"/>
              <a:t>formiranja</a:t>
            </a:r>
            <a:r>
              <a:rPr lang="en-US" sz="2300" dirty="0"/>
              <a:t> </a:t>
            </a:r>
            <a:r>
              <a:rPr lang="en-US" sz="2300" dirty="0" err="1"/>
              <a:t>novog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se </a:t>
            </a:r>
            <a:r>
              <a:rPr lang="en-US" sz="2300" dirty="0" err="1"/>
              <a:t>posebno</a:t>
            </a:r>
            <a:r>
              <a:rPr lang="en-US" sz="2300" dirty="0"/>
              <a:t> </a:t>
            </a:r>
            <a:r>
              <a:rPr lang="en-US" sz="2300" dirty="0" err="1"/>
              <a:t>stimuliše</a:t>
            </a:r>
            <a:r>
              <a:rPr lang="en-US" sz="2300" dirty="0"/>
              <a:t> </a:t>
            </a:r>
            <a:r>
              <a:rPr lang="en-US" sz="2300" dirty="0" err="1"/>
              <a:t>zbog</a:t>
            </a:r>
            <a:r>
              <a:rPr lang="en-US" sz="2300" dirty="0"/>
              <a:t> </a:t>
            </a:r>
            <a:r>
              <a:rPr lang="en-US" sz="2300" dirty="0" err="1"/>
              <a:t>mogućnosti</a:t>
            </a:r>
            <a:r>
              <a:rPr lang="en-US" sz="2300" dirty="0"/>
              <a:t> da se u </a:t>
            </a:r>
            <a:r>
              <a:rPr lang="en-US" sz="2300" dirty="0" err="1"/>
              <a:t>otcepljenim</a:t>
            </a:r>
            <a:r>
              <a:rPr lang="en-US" sz="2300" dirty="0"/>
              <a:t> </a:t>
            </a:r>
            <a:r>
              <a:rPr lang="en-US" sz="2300" dirty="0" err="1"/>
              <a:t>preduzećima</a:t>
            </a:r>
            <a:r>
              <a:rPr lang="en-US" sz="2300" dirty="0"/>
              <a:t> </a:t>
            </a:r>
            <a:r>
              <a:rPr lang="en-US" sz="2300" dirty="0" err="1"/>
              <a:t>razvijaju</a:t>
            </a:r>
            <a:r>
              <a:rPr lang="en-US" sz="2300" dirty="0"/>
              <a:t> </a:t>
            </a:r>
            <a:r>
              <a:rPr lang="en-US" sz="2300" dirty="0" err="1"/>
              <a:t>nove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novi</a:t>
            </a:r>
            <a:r>
              <a:rPr lang="en-US" sz="2300" dirty="0"/>
              <a:t> </a:t>
            </a:r>
            <a:r>
              <a:rPr lang="en-US" sz="2300" dirty="0" err="1"/>
              <a:t>proizvodi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Umetnost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zanati</a:t>
            </a:r>
            <a:r>
              <a:rPr lang="en-US" sz="2300" dirty="0"/>
              <a:t>" </a:t>
            </a:r>
            <a:r>
              <a:rPr lang="en-US" sz="2300" dirty="0" err="1"/>
              <a:t>mogu</a:t>
            </a:r>
            <a:r>
              <a:rPr lang="en-US" sz="2300" dirty="0"/>
              <a:t> da </a:t>
            </a:r>
            <a:r>
              <a:rPr lang="en-US" sz="2300" dirty="0" err="1"/>
              <a:t>budu</a:t>
            </a:r>
            <a:r>
              <a:rPr lang="en-US" sz="2300" dirty="0"/>
              <a:t> </a:t>
            </a:r>
            <a:r>
              <a:rPr lang="en-US" sz="2300" dirty="0" err="1"/>
              <a:t>dobar</a:t>
            </a:r>
            <a:r>
              <a:rPr lang="en-US" sz="2300" dirty="0"/>
              <a:t> put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razvijanje</a:t>
            </a:r>
            <a:r>
              <a:rPr lang="en-US" sz="2300" dirty="0"/>
              <a:t> </a:t>
            </a:r>
            <a:r>
              <a:rPr lang="en-US" sz="2300" dirty="0" err="1"/>
              <a:t>vlastitog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. </a:t>
            </a:r>
            <a:r>
              <a:rPr lang="en-US" sz="2300" dirty="0" err="1"/>
              <a:t>Ljudi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obrazovani</a:t>
            </a:r>
            <a:r>
              <a:rPr lang="en-US" sz="2300" dirty="0"/>
              <a:t> </a:t>
            </a:r>
            <a:r>
              <a:rPr lang="en-US" sz="2300" dirty="0" err="1"/>
              <a:t>iz</a:t>
            </a:r>
            <a:r>
              <a:rPr lang="en-US" sz="2300" dirty="0"/>
              <a:t> </a:t>
            </a:r>
            <a:r>
              <a:rPr lang="en-US" sz="2300" dirty="0" err="1"/>
              <a:t>različitih</a:t>
            </a:r>
            <a:r>
              <a:rPr lang="en-US" sz="2300" dirty="0"/>
              <a:t> </a:t>
            </a:r>
            <a:r>
              <a:rPr lang="en-US" sz="2300" dirty="0" err="1"/>
              <a:t>umetničkih</a:t>
            </a:r>
            <a:r>
              <a:rPr lang="en-US" sz="2300" dirty="0"/>
              <a:t> </a:t>
            </a:r>
            <a:r>
              <a:rPr lang="en-US" sz="2300" dirty="0" err="1"/>
              <a:t>struka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imaju</a:t>
            </a:r>
            <a:r>
              <a:rPr lang="en-US" sz="2300" dirty="0"/>
              <a:t> </a:t>
            </a:r>
            <a:r>
              <a:rPr lang="en-US" sz="2300" dirty="0" err="1"/>
              <a:t>zanat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neki</a:t>
            </a:r>
            <a:r>
              <a:rPr lang="en-US" sz="2300" dirty="0"/>
              <a:t> </a:t>
            </a:r>
            <a:r>
              <a:rPr lang="en-US" sz="2300" dirty="0" err="1"/>
              <a:t>poseban</a:t>
            </a:r>
            <a:r>
              <a:rPr lang="en-US" sz="2300" dirty="0"/>
              <a:t> </a:t>
            </a:r>
            <a:r>
              <a:rPr lang="en-US" sz="2300" dirty="0" err="1"/>
              <a:t>talenat</a:t>
            </a:r>
            <a:r>
              <a:rPr lang="en-US" sz="2300" dirty="0"/>
              <a:t> </a:t>
            </a:r>
            <a:r>
              <a:rPr lang="en-US" sz="2300" dirty="0" err="1"/>
              <a:t>prirodno</a:t>
            </a:r>
            <a:r>
              <a:rPr lang="en-US" sz="2300" dirty="0"/>
              <a:t> je da </a:t>
            </a:r>
            <a:r>
              <a:rPr lang="en-US" sz="2300" dirty="0" err="1"/>
              <a:t>kod</a:t>
            </a:r>
            <a:r>
              <a:rPr lang="en-US" sz="2300" dirty="0"/>
              <a:t> </a:t>
            </a:r>
            <a:r>
              <a:rPr lang="en-US" sz="2300" dirty="0" err="1"/>
              <a:t>razmišljanja</a:t>
            </a:r>
            <a:r>
              <a:rPr lang="en-US" sz="2300" dirty="0"/>
              <a:t> o </a:t>
            </a:r>
            <a:r>
              <a:rPr lang="en-US" sz="2300" dirty="0" err="1"/>
              <a:t>otpočinjanju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 </a:t>
            </a:r>
            <a:r>
              <a:rPr lang="en-US" sz="2300" dirty="0" err="1"/>
              <a:t>polaze</a:t>
            </a:r>
            <a:r>
              <a:rPr lang="en-US" sz="2300" dirty="0"/>
              <a:t> od </a:t>
            </a:r>
            <a:r>
              <a:rPr lang="en-US" sz="2300" dirty="0" err="1"/>
              <a:t>znanja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imaju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Inovacije</a:t>
            </a:r>
            <a:r>
              <a:rPr lang="en-US" sz="2300" dirty="0"/>
              <a:t>" se </a:t>
            </a:r>
            <a:r>
              <a:rPr lang="en-US" sz="2300" dirty="0" err="1"/>
              <a:t>smatrju</a:t>
            </a:r>
            <a:r>
              <a:rPr lang="en-US" sz="2300" dirty="0"/>
              <a:t> </a:t>
            </a:r>
            <a:r>
              <a:rPr lang="en-US" sz="2300" dirty="0" err="1"/>
              <a:t>težim</a:t>
            </a:r>
            <a:r>
              <a:rPr lang="en-US" sz="2300" dirty="0"/>
              <a:t> </a:t>
            </a:r>
            <a:r>
              <a:rPr lang="en-US" sz="2300" dirty="0" err="1"/>
              <a:t>putem</a:t>
            </a:r>
            <a:r>
              <a:rPr lang="en-US" sz="2300" dirty="0"/>
              <a:t> </a:t>
            </a:r>
            <a:r>
              <a:rPr lang="en-US" sz="2300" dirty="0" err="1"/>
              <a:t>otpočinjanja</a:t>
            </a:r>
            <a:r>
              <a:rPr lang="en-US" sz="2300" dirty="0"/>
              <a:t> </a:t>
            </a:r>
            <a:r>
              <a:rPr lang="en-US" sz="2300" dirty="0" err="1"/>
              <a:t>ali</a:t>
            </a:r>
            <a:r>
              <a:rPr lang="en-US" sz="2300" dirty="0"/>
              <a:t> </a:t>
            </a:r>
            <a:r>
              <a:rPr lang="en-US" sz="2300" dirty="0" err="1"/>
              <a:t>takođe</a:t>
            </a:r>
            <a:r>
              <a:rPr lang="en-US" sz="2300" dirty="0"/>
              <a:t> </a:t>
            </a:r>
            <a:r>
              <a:rPr lang="en-US" sz="2300" dirty="0" err="1"/>
              <a:t>ako</a:t>
            </a:r>
            <a:r>
              <a:rPr lang="en-US" sz="2300" dirty="0"/>
              <a:t> se </a:t>
            </a:r>
            <a:r>
              <a:rPr lang="en-US" sz="2300" dirty="0" err="1"/>
              <a:t>pokažu</a:t>
            </a:r>
            <a:r>
              <a:rPr lang="en-US" sz="2300" dirty="0"/>
              <a:t> </a:t>
            </a:r>
            <a:r>
              <a:rPr lang="en-US" sz="2300" dirty="0" err="1"/>
              <a:t>uspešnim</a:t>
            </a:r>
            <a:r>
              <a:rPr lang="en-US" sz="2300" dirty="0"/>
              <a:t>, </a:t>
            </a:r>
            <a:r>
              <a:rPr lang="en-US" sz="2300" dirty="0" err="1"/>
              <a:t>mogu</a:t>
            </a:r>
            <a:r>
              <a:rPr lang="en-US" sz="2300" dirty="0"/>
              <a:t> da </a:t>
            </a:r>
            <a:r>
              <a:rPr lang="en-US" sz="2300" dirty="0" err="1"/>
              <a:t>obezbede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duži</a:t>
            </a:r>
            <a:r>
              <a:rPr lang="en-US" sz="2300" dirty="0"/>
              <a:t> </a:t>
            </a:r>
            <a:r>
              <a:rPr lang="en-US" sz="2300" dirty="0" err="1"/>
              <a:t>rok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budu</a:t>
            </a:r>
            <a:r>
              <a:rPr lang="en-US" sz="2300" dirty="0"/>
              <a:t> </a:t>
            </a:r>
            <a:r>
              <a:rPr lang="en-US" sz="2300" dirty="0" err="1"/>
              <a:t>vrlo</a:t>
            </a:r>
            <a:r>
              <a:rPr lang="en-US" sz="2300" dirty="0"/>
              <a:t> </a:t>
            </a:r>
            <a:r>
              <a:rPr lang="en-US" sz="2300" dirty="0" err="1"/>
              <a:t>profitabilne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959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Lično</a:t>
            </a:r>
            <a:r>
              <a:rPr lang="en-US" sz="2300" dirty="0"/>
              <a:t> </a:t>
            </a:r>
            <a:r>
              <a:rPr lang="en-US" sz="2300" dirty="0" err="1"/>
              <a:t>iskustvo</a:t>
            </a:r>
            <a:r>
              <a:rPr lang="en-US" sz="2300" dirty="0"/>
              <a:t>" je </a:t>
            </a:r>
            <a:r>
              <a:rPr lang="en-US" sz="2300" dirty="0" err="1"/>
              <a:t>čest</a:t>
            </a:r>
            <a:r>
              <a:rPr lang="en-US" sz="2300" dirty="0"/>
              <a:t> </a:t>
            </a:r>
            <a:r>
              <a:rPr lang="en-US" sz="2300" dirty="0" err="1"/>
              <a:t>način</a:t>
            </a:r>
            <a:r>
              <a:rPr lang="en-US" sz="2300" dirty="0"/>
              <a:t> </a:t>
            </a:r>
            <a:r>
              <a:rPr lang="en-US" sz="2300" dirty="0" err="1"/>
              <a:t>otpočinjanja</a:t>
            </a:r>
            <a:r>
              <a:rPr lang="en-US" sz="2300" dirty="0"/>
              <a:t> </a:t>
            </a:r>
            <a:r>
              <a:rPr lang="en-US" sz="2300" dirty="0" err="1"/>
              <a:t>uspešnog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. </a:t>
            </a:r>
            <a:r>
              <a:rPr lang="en-US" sz="2300" dirty="0" err="1"/>
              <a:t>Baveći</a:t>
            </a:r>
            <a:r>
              <a:rPr lang="en-US" sz="2300" dirty="0"/>
              <a:t> se </a:t>
            </a:r>
            <a:r>
              <a:rPr lang="en-US" sz="2300" dirty="0" err="1"/>
              <a:t>nekom</a:t>
            </a:r>
            <a:r>
              <a:rPr lang="en-US" sz="2300" dirty="0"/>
              <a:t> </a:t>
            </a:r>
            <a:r>
              <a:rPr lang="en-US" sz="2300" dirty="0" err="1"/>
              <a:t>proizvodnom</a:t>
            </a:r>
            <a:r>
              <a:rPr lang="en-US" sz="2300" dirty="0"/>
              <a:t> </a:t>
            </a:r>
            <a:r>
              <a:rPr lang="en-US" sz="2300" dirty="0" err="1"/>
              <a:t>delatnošću</a:t>
            </a:r>
            <a:r>
              <a:rPr lang="en-US" sz="2300" dirty="0"/>
              <a:t> </a:t>
            </a:r>
            <a:r>
              <a:rPr lang="en-US" sz="2300" dirty="0" err="1"/>
              <a:t>pojedinac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</a:t>
            </a:r>
            <a:r>
              <a:rPr lang="en-US" sz="2300" dirty="0" err="1"/>
              <a:t>doći</a:t>
            </a:r>
            <a:r>
              <a:rPr lang="en-US" sz="2300" dirty="0"/>
              <a:t> do </a:t>
            </a:r>
            <a:r>
              <a:rPr lang="en-US" sz="2300" dirty="0" err="1"/>
              <a:t>zaključka</a:t>
            </a:r>
            <a:r>
              <a:rPr lang="en-US" sz="2300" dirty="0"/>
              <a:t> da bi </a:t>
            </a:r>
            <a:r>
              <a:rPr lang="en-US" sz="2300" dirty="0" err="1"/>
              <a:t>priručnik</a:t>
            </a:r>
            <a:r>
              <a:rPr lang="en-US" sz="2300" dirty="0"/>
              <a:t> </a:t>
            </a:r>
            <a:r>
              <a:rPr lang="en-US" sz="2300" dirty="0" err="1"/>
              <a:t>iz</a:t>
            </a:r>
            <a:r>
              <a:rPr lang="en-US" sz="2300" dirty="0"/>
              <a:t> </a:t>
            </a:r>
            <a:r>
              <a:rPr lang="en-US" sz="2300" dirty="0" err="1"/>
              <a:t>te</a:t>
            </a:r>
            <a:r>
              <a:rPr lang="en-US" sz="2300" dirty="0"/>
              <a:t> </a:t>
            </a:r>
            <a:r>
              <a:rPr lang="en-US" sz="2300" dirty="0" err="1"/>
              <a:t>oblasti</a:t>
            </a:r>
            <a:r>
              <a:rPr lang="en-US" sz="2300" dirty="0"/>
              <a:t> </a:t>
            </a:r>
            <a:r>
              <a:rPr lang="en-US" sz="2300" dirty="0" err="1"/>
              <a:t>dobro</a:t>
            </a:r>
            <a:r>
              <a:rPr lang="en-US" sz="2300" dirty="0"/>
              <a:t> </a:t>
            </a:r>
            <a:r>
              <a:rPr lang="en-US" sz="2300" dirty="0" err="1"/>
              <a:t>došao</a:t>
            </a:r>
            <a:r>
              <a:rPr lang="en-US" sz="2300" dirty="0"/>
              <a:t> </a:t>
            </a:r>
            <a:r>
              <a:rPr lang="en-US" sz="2300" dirty="0" err="1"/>
              <a:t>njemu</a:t>
            </a:r>
            <a:r>
              <a:rPr lang="en-US" sz="2300" dirty="0"/>
              <a:t> </a:t>
            </a:r>
            <a:r>
              <a:rPr lang="en-US" sz="2300" dirty="0" err="1"/>
              <a:t>samom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da se </a:t>
            </a:r>
            <a:r>
              <a:rPr lang="en-US" sz="2300" dirty="0" err="1"/>
              <a:t>odluči</a:t>
            </a:r>
            <a:r>
              <a:rPr lang="en-US" sz="2300" dirty="0"/>
              <a:t> da </a:t>
            </a:r>
            <a:r>
              <a:rPr lang="en-US" sz="2300" dirty="0" err="1"/>
              <a:t>sam</a:t>
            </a:r>
            <a:r>
              <a:rPr lang="en-US" sz="2300" dirty="0"/>
              <a:t>,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uz</a:t>
            </a:r>
            <a:r>
              <a:rPr lang="en-US" sz="2300" dirty="0"/>
              <a:t> </a:t>
            </a:r>
            <a:r>
              <a:rPr lang="en-US" sz="2300" dirty="0" err="1"/>
              <a:t>pomoć</a:t>
            </a:r>
            <a:r>
              <a:rPr lang="en-US" sz="2300" dirty="0"/>
              <a:t> </a:t>
            </a:r>
            <a:r>
              <a:rPr lang="en-US" sz="2300" dirty="0" err="1"/>
              <a:t>drugih</a:t>
            </a:r>
            <a:r>
              <a:rPr lang="en-US" sz="2300" dirty="0"/>
              <a:t> </a:t>
            </a:r>
            <a:r>
              <a:rPr lang="en-US" sz="2300" dirty="0" err="1"/>
              <a:t>napiše</a:t>
            </a:r>
            <a:r>
              <a:rPr lang="en-US" sz="2300" dirty="0"/>
              <a:t> </a:t>
            </a:r>
            <a:r>
              <a:rPr lang="en-US" sz="2300" dirty="0" err="1"/>
              <a:t>takav</a:t>
            </a:r>
            <a:r>
              <a:rPr lang="en-US" sz="2300" dirty="0"/>
              <a:t> </a:t>
            </a:r>
            <a:r>
              <a:rPr lang="en-US" sz="2300" dirty="0" err="1"/>
              <a:t>priručnik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Hobiji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sportovi</a:t>
            </a:r>
            <a:r>
              <a:rPr lang="en-US" sz="2300" dirty="0"/>
              <a:t>" </a:t>
            </a:r>
            <a:r>
              <a:rPr lang="en-US" sz="2300" dirty="0" err="1"/>
              <a:t>kojima</a:t>
            </a:r>
            <a:r>
              <a:rPr lang="en-US" sz="2300" dirty="0"/>
              <a:t> se </a:t>
            </a:r>
            <a:r>
              <a:rPr lang="en-US" sz="2300" dirty="0" err="1"/>
              <a:t>ljudi</a:t>
            </a:r>
            <a:r>
              <a:rPr lang="en-US" sz="2300" dirty="0"/>
              <a:t> </a:t>
            </a:r>
            <a:r>
              <a:rPr lang="en-US" sz="2300" dirty="0" err="1"/>
              <a:t>bave</a:t>
            </a:r>
            <a:r>
              <a:rPr lang="en-US" sz="2300" dirty="0"/>
              <a:t> </a:t>
            </a:r>
            <a:r>
              <a:rPr lang="en-US" sz="2300" dirty="0" err="1"/>
              <a:t>takođe</a:t>
            </a:r>
            <a:r>
              <a:rPr lang="en-US" sz="2300" dirty="0"/>
              <a:t> </a:t>
            </a:r>
            <a:r>
              <a:rPr lang="en-US" sz="2300" dirty="0" err="1"/>
              <a:t>mogu</a:t>
            </a:r>
            <a:r>
              <a:rPr lang="en-US" sz="2300" dirty="0"/>
              <a:t> </a:t>
            </a:r>
            <a:r>
              <a:rPr lang="en-US" sz="2300" dirty="0" err="1"/>
              <a:t>biti</a:t>
            </a:r>
            <a:r>
              <a:rPr lang="en-US" sz="2300" dirty="0"/>
              <a:t> </a:t>
            </a:r>
            <a:r>
              <a:rPr lang="en-US" sz="2300" dirty="0" err="1"/>
              <a:t>izvor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. Da bi se u tome </a:t>
            </a:r>
            <a:r>
              <a:rPr lang="en-US" sz="2300" dirty="0" err="1"/>
              <a:t>uspelo</a:t>
            </a:r>
            <a:r>
              <a:rPr lang="en-US" sz="2300" dirty="0"/>
              <a:t> </a:t>
            </a:r>
            <a:r>
              <a:rPr lang="en-US" sz="2300" dirty="0" err="1"/>
              <a:t>mora</a:t>
            </a:r>
            <a:r>
              <a:rPr lang="en-US" sz="2300" dirty="0"/>
              <a:t> se </a:t>
            </a:r>
            <a:r>
              <a:rPr lang="en-US" sz="2300" dirty="0" err="1"/>
              <a:t>dobro</a:t>
            </a:r>
            <a:r>
              <a:rPr lang="en-US" sz="2300" dirty="0"/>
              <a:t> </a:t>
            </a:r>
            <a:r>
              <a:rPr lang="en-US" sz="2300" dirty="0" err="1"/>
              <a:t>poznavati</a:t>
            </a:r>
            <a:r>
              <a:rPr lang="en-US" sz="2300" dirty="0"/>
              <a:t> </a:t>
            </a:r>
            <a:r>
              <a:rPr lang="en-US" sz="2300" dirty="0" err="1"/>
              <a:t>određena</a:t>
            </a:r>
            <a:r>
              <a:rPr lang="en-US" sz="2300" dirty="0"/>
              <a:t> oblast.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Franšizing</a:t>
            </a:r>
            <a:r>
              <a:rPr lang="en-US" sz="2300" dirty="0"/>
              <a:t>" se </a:t>
            </a:r>
            <a:r>
              <a:rPr lang="en-US" sz="2300" dirty="0" err="1"/>
              <a:t>pojavljuje</a:t>
            </a:r>
            <a:r>
              <a:rPr lang="en-US" sz="2300" dirty="0"/>
              <a:t> </a:t>
            </a:r>
            <a:r>
              <a:rPr lang="en-US" sz="2300" dirty="0" err="1"/>
              <a:t>kada</a:t>
            </a:r>
            <a:r>
              <a:rPr lang="en-US" sz="2300" dirty="0"/>
              <a:t> </a:t>
            </a:r>
            <a:r>
              <a:rPr lang="en-US" sz="2300" dirty="0" err="1"/>
              <a:t>jedno</a:t>
            </a:r>
            <a:r>
              <a:rPr lang="en-US" sz="2300" dirty="0"/>
              <a:t> </a:t>
            </a:r>
            <a:r>
              <a:rPr lang="en-US" sz="2300" dirty="0" err="1"/>
              <a:t>preduzeće</a:t>
            </a:r>
            <a:r>
              <a:rPr lang="en-US" sz="2300" dirty="0"/>
              <a:t> </a:t>
            </a:r>
            <a:r>
              <a:rPr lang="en-US" sz="2300" dirty="0" err="1"/>
              <a:t>prodaje</a:t>
            </a:r>
            <a:r>
              <a:rPr lang="en-US" sz="2300" dirty="0"/>
              <a:t> </a:t>
            </a:r>
            <a:r>
              <a:rPr lang="en-US" sz="2300" dirty="0" err="1"/>
              <a:t>svoj</a:t>
            </a:r>
            <a:r>
              <a:rPr lang="en-US" sz="2300" dirty="0"/>
              <a:t> </a:t>
            </a:r>
            <a:r>
              <a:rPr lang="en-US" sz="2300" dirty="0" err="1"/>
              <a:t>imidž</a:t>
            </a:r>
            <a:r>
              <a:rPr lang="en-US" sz="2300" dirty="0"/>
              <a:t>, </a:t>
            </a:r>
            <a:r>
              <a:rPr lang="en-US" sz="2300" dirty="0" err="1"/>
              <a:t>svoje</a:t>
            </a:r>
            <a:r>
              <a:rPr lang="en-US" sz="2300" dirty="0"/>
              <a:t> </a:t>
            </a:r>
            <a:r>
              <a:rPr lang="en-US" sz="2300" dirty="0" err="1"/>
              <a:t>ime</a:t>
            </a:r>
            <a:r>
              <a:rPr lang="en-US" sz="2300" dirty="0"/>
              <a:t>, </a:t>
            </a:r>
            <a:r>
              <a:rPr lang="en-US" sz="2300" dirty="0" err="1"/>
              <a:t>poslovno</a:t>
            </a:r>
            <a:r>
              <a:rPr lang="en-US" sz="2300" dirty="0"/>
              <a:t> </a:t>
            </a:r>
            <a:r>
              <a:rPr lang="en-US" sz="2300" dirty="0" err="1"/>
              <a:t>znanje</a:t>
            </a:r>
            <a:r>
              <a:rPr lang="en-US" sz="2300" dirty="0"/>
              <a:t>, </a:t>
            </a:r>
            <a:r>
              <a:rPr lang="en-US" sz="2300" dirty="0" err="1"/>
              <a:t>svoje</a:t>
            </a:r>
            <a:r>
              <a:rPr lang="en-US" sz="2300" dirty="0"/>
              <a:t> </a:t>
            </a:r>
            <a:r>
              <a:rPr lang="en-US" sz="2300" dirty="0" err="1"/>
              <a:t>poslovanje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model </a:t>
            </a:r>
            <a:r>
              <a:rPr lang="en-US" sz="2300" dirty="0" err="1"/>
              <a:t>drugom</a:t>
            </a:r>
            <a:r>
              <a:rPr lang="en-US" sz="2300" dirty="0"/>
              <a:t> </a:t>
            </a:r>
            <a:r>
              <a:rPr lang="en-US" sz="2300" dirty="0" err="1"/>
              <a:t>preduzeću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66782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8.3. PREDUZETNIČKI INKUBATORI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err="1"/>
              <a:t>Preduzetnički</a:t>
            </a:r>
            <a:r>
              <a:rPr lang="en-US" sz="2300" dirty="0"/>
              <a:t> </a:t>
            </a:r>
            <a:r>
              <a:rPr lang="en-US" sz="2300" dirty="0" err="1"/>
              <a:t>inkubatori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se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samostalne</a:t>
            </a:r>
            <a:r>
              <a:rPr lang="en-US" sz="2300" dirty="0"/>
              <a:t> </a:t>
            </a:r>
            <a:r>
              <a:rPr lang="en-US" sz="2300" dirty="0" err="1"/>
              <a:t>profitne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neprofitne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 </a:t>
            </a:r>
            <a:r>
              <a:rPr lang="en-US" sz="2300" dirty="0" err="1"/>
              <a:t>pojavili</a:t>
            </a:r>
            <a:r>
              <a:rPr lang="en-US" sz="2300" dirty="0"/>
              <a:t> u </a:t>
            </a:r>
            <a:r>
              <a:rPr lang="en-US" sz="2300" dirty="0" err="1"/>
              <a:t>visoko-razvijenim</a:t>
            </a:r>
            <a:r>
              <a:rPr lang="en-US" sz="2300" dirty="0"/>
              <a:t> </a:t>
            </a:r>
            <a:r>
              <a:rPr lang="en-US" sz="2300" dirty="0" err="1"/>
              <a:t>zemljama</a:t>
            </a:r>
            <a:r>
              <a:rPr lang="en-US" sz="2300" dirty="0"/>
              <a:t> u 80-tim,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ciljem</a:t>
            </a:r>
            <a:r>
              <a:rPr lang="en-US" sz="2300" dirty="0"/>
              <a:t> </a:t>
            </a:r>
            <a:r>
              <a:rPr lang="en-US" sz="2300" dirty="0" err="1"/>
              <a:t>podsticanja</a:t>
            </a:r>
            <a:r>
              <a:rPr lang="en-US" sz="2300" dirty="0"/>
              <a:t> </a:t>
            </a:r>
            <a:r>
              <a:rPr lang="en-US" sz="2300" dirty="0" err="1"/>
              <a:t>ekonomskog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lokalnom</a:t>
            </a:r>
            <a:r>
              <a:rPr lang="en-US" sz="2300" dirty="0"/>
              <a:t> </a:t>
            </a:r>
            <a:r>
              <a:rPr lang="en-US" sz="2300" dirty="0" err="1"/>
              <a:t>nivou</a:t>
            </a:r>
            <a:r>
              <a:rPr lang="en-US" sz="2300" dirty="0"/>
              <a:t>. </a:t>
            </a:r>
          </a:p>
          <a:p>
            <a:pPr marL="0" indent="0">
              <a:buNone/>
            </a:pPr>
            <a:r>
              <a:rPr lang="en-US" sz="2300" dirty="0"/>
              <a:t>Od </a:t>
            </a:r>
            <a:r>
              <a:rPr lang="en-US" sz="2300" dirty="0" err="1"/>
              <a:t>svog</a:t>
            </a:r>
            <a:r>
              <a:rPr lang="en-US" sz="2300" dirty="0"/>
              <a:t> </a:t>
            </a:r>
            <a:r>
              <a:rPr lang="en-US" sz="2300" dirty="0" err="1"/>
              <a:t>nastanka</a:t>
            </a:r>
            <a:r>
              <a:rPr lang="en-US" sz="2300" dirty="0"/>
              <a:t> do </a:t>
            </a:r>
            <a:r>
              <a:rPr lang="en-US" sz="2300" dirty="0" err="1"/>
              <a:t>danas</a:t>
            </a:r>
            <a:r>
              <a:rPr lang="en-US" sz="2300" dirty="0"/>
              <a:t> </a:t>
            </a:r>
            <a:r>
              <a:rPr lang="en-US" sz="2300" dirty="0" err="1"/>
              <a:t>razvijaju</a:t>
            </a:r>
            <a:r>
              <a:rPr lang="en-US" sz="2300" dirty="0"/>
              <a:t> se </a:t>
            </a:r>
            <a:r>
              <a:rPr lang="en-US" sz="2300" dirty="0" err="1"/>
              <a:t>dve</a:t>
            </a:r>
            <a:r>
              <a:rPr lang="en-US" sz="2300" dirty="0"/>
              <a:t> </a:t>
            </a:r>
            <a:r>
              <a:rPr lang="en-US" sz="2300" dirty="0" err="1"/>
              <a:t>osnovne</a:t>
            </a:r>
            <a:r>
              <a:rPr lang="en-US" sz="2300" dirty="0"/>
              <a:t> </a:t>
            </a:r>
            <a:r>
              <a:rPr lang="en-US" sz="2300" dirty="0" err="1"/>
              <a:t>vrste</a:t>
            </a:r>
            <a:r>
              <a:rPr lang="en-US" sz="2300" dirty="0"/>
              <a:t> </a:t>
            </a:r>
            <a:r>
              <a:rPr lang="en-US" sz="2300" dirty="0" err="1"/>
              <a:t>inkubatora</a:t>
            </a:r>
            <a:r>
              <a:rPr lang="en-US" sz="2300" dirty="0" smtClean="0"/>
              <a:t>: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5909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Poslovni</a:t>
            </a:r>
            <a:r>
              <a:rPr lang="en-US" sz="2300" dirty="0" smtClean="0"/>
              <a:t> </a:t>
            </a:r>
            <a:r>
              <a:rPr lang="en-US" sz="2300" dirty="0" err="1"/>
              <a:t>inkubatori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se </a:t>
            </a:r>
            <a:r>
              <a:rPr lang="en-US" sz="2300" dirty="0" err="1"/>
              <a:t>povezuju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adaptacijom</a:t>
            </a:r>
            <a:r>
              <a:rPr lang="en-US" sz="2300" dirty="0"/>
              <a:t> </a:t>
            </a:r>
            <a:r>
              <a:rPr lang="en-US" sz="2300" dirty="0" err="1"/>
              <a:t>starih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praznih</a:t>
            </a:r>
            <a:r>
              <a:rPr lang="en-US" sz="2300" dirty="0"/>
              <a:t> </a:t>
            </a:r>
            <a:r>
              <a:rPr lang="en-US" sz="2300" dirty="0" err="1"/>
              <a:t>prostorija</a:t>
            </a:r>
            <a:r>
              <a:rPr lang="en-US" sz="2300" dirty="0"/>
              <a:t> u </a:t>
            </a:r>
            <a:r>
              <a:rPr lang="en-US" sz="2300" dirty="0" err="1"/>
              <a:t>poslovno-proizvodne</a:t>
            </a:r>
            <a:r>
              <a:rPr lang="en-US" sz="2300" dirty="0"/>
              <a:t> </a:t>
            </a:r>
            <a:r>
              <a:rPr lang="en-US" sz="2300" dirty="0" err="1"/>
              <a:t>namene</a:t>
            </a:r>
            <a:r>
              <a:rPr lang="en-US" sz="2300" dirty="0"/>
              <a:t>. </a:t>
            </a: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takvog</a:t>
            </a:r>
            <a:r>
              <a:rPr lang="en-US" sz="2300" dirty="0"/>
              <a:t> </a:t>
            </a:r>
            <a:r>
              <a:rPr lang="en-US" sz="2300" dirty="0" err="1"/>
              <a:t>poslovnog</a:t>
            </a:r>
            <a:r>
              <a:rPr lang="en-US" sz="2300" dirty="0"/>
              <a:t> </a:t>
            </a:r>
            <a:r>
              <a:rPr lang="en-US" sz="2300" dirty="0" err="1"/>
              <a:t>inkubatora</a:t>
            </a:r>
            <a:r>
              <a:rPr lang="en-US" sz="2300" dirty="0"/>
              <a:t> je da se </a:t>
            </a:r>
            <a:r>
              <a:rPr lang="en-US" sz="2300" dirty="0" err="1"/>
              <a:t>omogući</a:t>
            </a:r>
            <a:r>
              <a:rPr lang="en-US" sz="2300" dirty="0"/>
              <a:t> </a:t>
            </a:r>
            <a:r>
              <a:rPr lang="en-US" sz="2300" dirty="0" err="1"/>
              <a:t>potencijalnim</a:t>
            </a:r>
            <a:r>
              <a:rPr lang="en-US" sz="2300" dirty="0"/>
              <a:t> </a:t>
            </a:r>
            <a:r>
              <a:rPr lang="en-US" sz="2300" dirty="0" err="1"/>
              <a:t>inovatorima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preduzetnicima</a:t>
            </a:r>
            <a:r>
              <a:rPr lang="en-US" sz="2300" dirty="0"/>
              <a:t> </a:t>
            </a:r>
            <a:r>
              <a:rPr lang="en-US" sz="2300" dirty="0" err="1"/>
              <a:t>pristup</a:t>
            </a:r>
            <a:r>
              <a:rPr lang="en-US" sz="2300" dirty="0"/>
              <a:t> </a:t>
            </a:r>
            <a:r>
              <a:rPr lang="en-US" sz="2300" dirty="0" err="1"/>
              <a:t>poslovnom</a:t>
            </a:r>
            <a:r>
              <a:rPr lang="en-US" sz="2300" dirty="0"/>
              <a:t> </a:t>
            </a:r>
            <a:r>
              <a:rPr lang="en-US" sz="2300" dirty="0" err="1"/>
              <a:t>prostoru</a:t>
            </a:r>
            <a:r>
              <a:rPr lang="en-US" sz="2300" dirty="0"/>
              <a:t> </a:t>
            </a:r>
            <a:r>
              <a:rPr lang="en-US" sz="2300" dirty="0" err="1"/>
              <a:t>po</a:t>
            </a:r>
            <a:r>
              <a:rPr lang="en-US" sz="2300" dirty="0"/>
              <a:t> </a:t>
            </a:r>
            <a:r>
              <a:rPr lang="en-US" sz="2300" dirty="0" err="1"/>
              <a:t>cenama</a:t>
            </a:r>
            <a:r>
              <a:rPr lang="en-US" sz="2300" dirty="0"/>
              <a:t> </a:t>
            </a:r>
            <a:r>
              <a:rPr lang="en-US" sz="2300" dirty="0" err="1"/>
              <a:t>nižim</a:t>
            </a:r>
            <a:r>
              <a:rPr lang="en-US" sz="2300" dirty="0"/>
              <a:t> od </a:t>
            </a:r>
            <a:r>
              <a:rPr lang="en-US" sz="2300" dirty="0" err="1"/>
              <a:t>tržišnih</a:t>
            </a:r>
            <a:r>
              <a:rPr lang="en-US" sz="2300" dirty="0"/>
              <a:t>. </a:t>
            </a:r>
            <a:r>
              <a:rPr lang="en-US" sz="2300" dirty="0" err="1"/>
              <a:t>Njihova</a:t>
            </a:r>
            <a:r>
              <a:rPr lang="en-US" sz="2300" dirty="0"/>
              <a:t> </a:t>
            </a:r>
            <a:r>
              <a:rPr lang="en-US" sz="2300" dirty="0" err="1"/>
              <a:t>razvojna</a:t>
            </a:r>
            <a:r>
              <a:rPr lang="en-US" sz="2300" dirty="0"/>
              <a:t> </a:t>
            </a:r>
            <a:r>
              <a:rPr lang="en-US" sz="2300" dirty="0" err="1"/>
              <a:t>komponenta</a:t>
            </a:r>
            <a:r>
              <a:rPr lang="en-US" sz="2300" dirty="0"/>
              <a:t> je u tome da se </a:t>
            </a:r>
            <a:r>
              <a:rPr lang="en-US" sz="2300" dirty="0" err="1"/>
              <a:t>zbog</a:t>
            </a:r>
            <a:r>
              <a:rPr lang="en-US" sz="2300" dirty="0"/>
              <a:t> </a:t>
            </a:r>
            <a:r>
              <a:rPr lang="en-US" sz="2300" dirty="0" err="1"/>
              <a:t>niskih</a:t>
            </a:r>
            <a:r>
              <a:rPr lang="en-US" sz="2300" dirty="0"/>
              <a:t> </a:t>
            </a:r>
            <a:r>
              <a:rPr lang="en-US" sz="2300" dirty="0" err="1"/>
              <a:t>cena</a:t>
            </a:r>
            <a:r>
              <a:rPr lang="en-US" sz="2300" dirty="0"/>
              <a:t> </a:t>
            </a:r>
            <a:r>
              <a:rPr lang="en-US" sz="2300" dirty="0" err="1"/>
              <a:t>zakupa</a:t>
            </a:r>
            <a:r>
              <a:rPr lang="en-US" sz="2300" dirty="0"/>
              <a:t> </a:t>
            </a:r>
            <a:r>
              <a:rPr lang="en-US" sz="2300" dirty="0" err="1"/>
              <a:t>većem</a:t>
            </a:r>
            <a:r>
              <a:rPr lang="en-US" sz="2300" dirty="0"/>
              <a:t> </a:t>
            </a:r>
            <a:r>
              <a:rPr lang="en-US" sz="2300" dirty="0" err="1"/>
              <a:t>broju</a:t>
            </a:r>
            <a:r>
              <a:rPr lang="en-US" sz="2300" dirty="0"/>
              <a:t> </a:t>
            </a:r>
            <a:r>
              <a:rPr lang="en-US" sz="2300" dirty="0" err="1"/>
              <a:t>pojedinačnih</a:t>
            </a:r>
            <a:r>
              <a:rPr lang="en-US" sz="2300" dirty="0"/>
              <a:t> </a:t>
            </a:r>
            <a:r>
              <a:rPr lang="en-US" sz="2300" dirty="0" err="1"/>
              <a:t>preduzetnika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preduzetničkih</a:t>
            </a:r>
            <a:r>
              <a:rPr lang="en-US" sz="2300" dirty="0"/>
              <a:t> </a:t>
            </a:r>
            <a:r>
              <a:rPr lang="en-US" sz="2300" dirty="0" err="1"/>
              <a:t>grupa</a:t>
            </a:r>
            <a:r>
              <a:rPr lang="en-US" sz="2300" dirty="0"/>
              <a:t> </a:t>
            </a:r>
            <a:r>
              <a:rPr lang="en-US" sz="2300" dirty="0" err="1"/>
              <a:t>omogući</a:t>
            </a:r>
            <a:r>
              <a:rPr lang="en-US" sz="2300" dirty="0"/>
              <a:t> da </a:t>
            </a:r>
            <a:r>
              <a:rPr lang="en-US" sz="2300" dirty="0" err="1"/>
              <a:t>svoju</a:t>
            </a:r>
            <a:r>
              <a:rPr lang="en-US" sz="2300" dirty="0"/>
              <a:t> </a:t>
            </a:r>
            <a:r>
              <a:rPr lang="en-US" sz="2300" dirty="0" err="1"/>
              <a:t>ideju</a:t>
            </a:r>
            <a:r>
              <a:rPr lang="en-US" sz="2300" dirty="0"/>
              <a:t> </a:t>
            </a:r>
            <a:r>
              <a:rPr lang="en-US" sz="2300" dirty="0" err="1"/>
              <a:t>realizuju</a:t>
            </a:r>
            <a:r>
              <a:rPr lang="en-US" sz="2300" dirty="0"/>
              <a:t>. U </a:t>
            </a:r>
            <a:r>
              <a:rPr lang="en-US" sz="2300" dirty="0" err="1"/>
              <a:t>meri</a:t>
            </a:r>
            <a:r>
              <a:rPr lang="en-US" sz="2300" dirty="0"/>
              <a:t> u </a:t>
            </a:r>
            <a:r>
              <a:rPr lang="en-US" sz="2300" dirty="0" err="1"/>
              <a:t>kojoj</a:t>
            </a:r>
            <a:r>
              <a:rPr lang="en-US" sz="2300" dirty="0"/>
              <a:t> se u </a:t>
            </a:r>
            <a:r>
              <a:rPr lang="en-US" sz="2300" dirty="0" err="1"/>
              <a:t>inkubatoru</a:t>
            </a:r>
            <a:r>
              <a:rPr lang="en-US" sz="2300" dirty="0"/>
              <a:t> </a:t>
            </a:r>
            <a:r>
              <a:rPr lang="en-US" sz="2300" dirty="0" err="1"/>
              <a:t>budu</a:t>
            </a:r>
            <a:r>
              <a:rPr lang="en-US" sz="2300" dirty="0"/>
              <a:t> </a:t>
            </a:r>
            <a:r>
              <a:rPr lang="en-US" sz="2300" dirty="0" err="1"/>
              <a:t>razvijali</a:t>
            </a:r>
            <a:r>
              <a:rPr lang="en-US" sz="2300" dirty="0"/>
              <a:t> </a:t>
            </a:r>
            <a:r>
              <a:rPr lang="en-US" sz="2300" dirty="0" err="1"/>
              <a:t>prototipovi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će</a:t>
            </a:r>
            <a:r>
              <a:rPr lang="en-US" sz="2300" dirty="0"/>
              <a:t> </a:t>
            </a:r>
            <a:r>
              <a:rPr lang="en-US" sz="2300" dirty="0" err="1"/>
              <a:t>komercijalno</a:t>
            </a:r>
            <a:r>
              <a:rPr lang="en-US" sz="2300" dirty="0"/>
              <a:t> </a:t>
            </a:r>
            <a:r>
              <a:rPr lang="en-US" sz="2300" dirty="0" err="1"/>
              <a:t>uspeti</a:t>
            </a:r>
            <a:r>
              <a:rPr lang="en-US" sz="2300" dirty="0"/>
              <a:t>, u </a:t>
            </a:r>
            <a:r>
              <a:rPr lang="en-US" sz="2300" dirty="0" err="1"/>
              <a:t>toj</a:t>
            </a:r>
            <a:r>
              <a:rPr lang="en-US" sz="2300" dirty="0"/>
              <a:t> </a:t>
            </a:r>
            <a:r>
              <a:rPr lang="en-US" sz="2300" dirty="0" err="1"/>
              <a:t>meri</a:t>
            </a:r>
            <a:r>
              <a:rPr lang="en-US" sz="2300" dirty="0"/>
              <a:t> da </a:t>
            </a:r>
            <a:r>
              <a:rPr lang="en-US" sz="2300" dirty="0" err="1"/>
              <a:t>će</a:t>
            </a:r>
            <a:r>
              <a:rPr lang="en-US" sz="2300" dirty="0"/>
              <a:t> </a:t>
            </a:r>
            <a:r>
              <a:rPr lang="en-US" sz="2300" dirty="0" err="1"/>
              <a:t>oni</a:t>
            </a:r>
            <a:r>
              <a:rPr lang="en-US" sz="2300" dirty="0"/>
              <a:t> </a:t>
            </a:r>
            <a:r>
              <a:rPr lang="en-US" sz="2300" dirty="0" err="1"/>
              <a:t>istovremeno</a:t>
            </a:r>
            <a:r>
              <a:rPr lang="en-US" sz="2300" dirty="0"/>
              <a:t> </a:t>
            </a:r>
            <a:r>
              <a:rPr lang="en-US" sz="2300" dirty="0" err="1"/>
              <a:t>doprinositi</a:t>
            </a:r>
            <a:r>
              <a:rPr lang="en-US" sz="2300" dirty="0"/>
              <a:t> </a:t>
            </a:r>
            <a:r>
              <a:rPr lang="en-US" sz="2300" dirty="0" err="1"/>
              <a:t>privrednom</a:t>
            </a:r>
            <a:r>
              <a:rPr lang="en-US" sz="2300" dirty="0"/>
              <a:t> </a:t>
            </a:r>
            <a:r>
              <a:rPr lang="en-US" sz="2300" dirty="0" err="1"/>
              <a:t>razvoju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povećanju</a:t>
            </a:r>
            <a:r>
              <a:rPr lang="en-US" sz="2300" dirty="0"/>
              <a:t> </a:t>
            </a:r>
            <a:r>
              <a:rPr lang="en-US" sz="2300" dirty="0" err="1"/>
              <a:t>blagostanja</a:t>
            </a:r>
            <a:r>
              <a:rPr lang="en-US" sz="2300" dirty="0"/>
              <a:t> </a:t>
            </a:r>
            <a:r>
              <a:rPr lang="en-US" sz="2300" dirty="0" err="1"/>
              <a:t>uže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šire</a:t>
            </a:r>
            <a:r>
              <a:rPr lang="en-US" sz="2300" dirty="0"/>
              <a:t> </a:t>
            </a:r>
            <a:r>
              <a:rPr lang="en-US" sz="2300" dirty="0" err="1"/>
              <a:t>zajednice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3241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Poslovni</a:t>
            </a:r>
            <a:r>
              <a:rPr lang="en-US" sz="2300" dirty="0"/>
              <a:t> </a:t>
            </a:r>
            <a:r>
              <a:rPr lang="en-US" sz="2300" dirty="0" err="1"/>
              <a:t>inkubatori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strategijom</a:t>
            </a:r>
            <a:r>
              <a:rPr lang="en-US" sz="2300" dirty="0"/>
              <a:t> </a:t>
            </a:r>
            <a:r>
              <a:rPr lang="en-US" sz="2300" dirty="0" err="1"/>
              <a:t>stvaranja</a:t>
            </a:r>
            <a:r>
              <a:rPr lang="en-US" sz="2300" dirty="0"/>
              <a:t> </a:t>
            </a:r>
            <a:r>
              <a:rPr lang="en-US" sz="2300" dirty="0" err="1"/>
              <a:t>novih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. </a:t>
            </a: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ovakvih</a:t>
            </a:r>
            <a:r>
              <a:rPr lang="en-US" sz="2300" dirty="0"/>
              <a:t> </a:t>
            </a:r>
            <a:r>
              <a:rPr lang="en-US" sz="2300" dirty="0" err="1"/>
              <a:t>inkubatora</a:t>
            </a:r>
            <a:r>
              <a:rPr lang="en-US" sz="2300" dirty="0"/>
              <a:t> je </a:t>
            </a:r>
            <a:r>
              <a:rPr lang="en-US" sz="2300" dirty="0" err="1"/>
              <a:t>usmerena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razvijanje</a:t>
            </a:r>
            <a:r>
              <a:rPr lang="en-US" sz="2300" dirty="0"/>
              <a:t> </a:t>
            </a:r>
            <a:r>
              <a:rPr lang="en-US" sz="2300" dirty="0" err="1"/>
              <a:t>kreativnosti</a:t>
            </a:r>
            <a:r>
              <a:rPr lang="en-US" sz="2300" dirty="0"/>
              <a:t>,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kombinovanje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razvijanje</a:t>
            </a:r>
            <a:r>
              <a:rPr lang="en-US" sz="2300" dirty="0"/>
              <a:t> </a:t>
            </a:r>
            <a:r>
              <a:rPr lang="en-US" sz="2300" dirty="0" err="1"/>
              <a:t>talenta</a:t>
            </a:r>
            <a:r>
              <a:rPr lang="en-US" sz="2300" dirty="0"/>
              <a:t>, </a:t>
            </a:r>
            <a:r>
              <a:rPr lang="en-US" sz="2300" dirty="0" err="1"/>
              <a:t>tehnologije</a:t>
            </a:r>
            <a:r>
              <a:rPr lang="en-US" sz="2300" dirty="0"/>
              <a:t>, </a:t>
            </a:r>
            <a:r>
              <a:rPr lang="en-US" sz="2300" dirty="0" err="1"/>
              <a:t>kapitala</a:t>
            </a:r>
            <a:r>
              <a:rPr lang="en-US" sz="2300" dirty="0"/>
              <a:t>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ključnih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uspešno</a:t>
            </a:r>
            <a:r>
              <a:rPr lang="en-US" sz="2300" dirty="0"/>
              <a:t> </a:t>
            </a:r>
            <a:r>
              <a:rPr lang="en-US" sz="2300" dirty="0" err="1"/>
              <a:t>osnivanje</a:t>
            </a:r>
            <a:r>
              <a:rPr lang="en-US" sz="2300" dirty="0"/>
              <a:t> </a:t>
            </a:r>
            <a:r>
              <a:rPr lang="en-US" sz="2300" dirty="0" err="1"/>
              <a:t>novog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. </a:t>
            </a:r>
            <a:r>
              <a:rPr lang="en-US" sz="2300" dirty="0" err="1"/>
              <a:t>Ponuda</a:t>
            </a:r>
            <a:r>
              <a:rPr lang="en-US" sz="2300" dirty="0"/>
              <a:t> </a:t>
            </a:r>
            <a:r>
              <a:rPr lang="en-US" sz="2300" dirty="0" err="1"/>
              <a:t>poslovnog</a:t>
            </a:r>
            <a:r>
              <a:rPr lang="en-US" sz="2300" dirty="0"/>
              <a:t> </a:t>
            </a:r>
            <a:r>
              <a:rPr lang="en-US" sz="2300" dirty="0" err="1"/>
              <a:t>prostora</a:t>
            </a:r>
            <a:r>
              <a:rPr lang="en-US" sz="2300" dirty="0"/>
              <a:t> je u </a:t>
            </a:r>
            <a:r>
              <a:rPr lang="en-US" sz="2300" dirty="0" err="1"/>
              <a:t>ovom</a:t>
            </a:r>
            <a:r>
              <a:rPr lang="en-US" sz="2300" dirty="0"/>
              <a:t> </a:t>
            </a:r>
            <a:r>
              <a:rPr lang="en-US" sz="2300" dirty="0" err="1"/>
              <a:t>slučaju</a:t>
            </a:r>
            <a:r>
              <a:rPr lang="en-US" sz="2300" dirty="0"/>
              <a:t> </a:t>
            </a:r>
            <a:r>
              <a:rPr lang="en-US" sz="2300" dirty="0" err="1"/>
              <a:t>samo</a:t>
            </a:r>
            <a:r>
              <a:rPr lang="en-US" sz="2300" dirty="0"/>
              <a:t> </a:t>
            </a:r>
            <a:r>
              <a:rPr lang="en-US" sz="2300" dirty="0" err="1"/>
              <a:t>jedan</a:t>
            </a:r>
            <a:r>
              <a:rPr lang="en-US" sz="2300" dirty="0"/>
              <a:t> od </a:t>
            </a:r>
            <a:r>
              <a:rPr lang="en-US" sz="2300" dirty="0" err="1"/>
              <a:t>elemenata</a:t>
            </a:r>
            <a:r>
              <a:rPr lang="en-US" sz="2300" dirty="0"/>
              <a:t> </a:t>
            </a:r>
            <a:r>
              <a:rPr lang="en-US" sz="2300" dirty="0" err="1"/>
              <a:t>takvog</a:t>
            </a:r>
            <a:r>
              <a:rPr lang="en-US" sz="2300" dirty="0"/>
              <a:t> </a:t>
            </a:r>
            <a:r>
              <a:rPr lang="en-US" sz="2300" dirty="0" err="1"/>
              <a:t>poslovnog</a:t>
            </a:r>
            <a:r>
              <a:rPr lang="en-US" sz="2300" dirty="0"/>
              <a:t> </a:t>
            </a:r>
            <a:r>
              <a:rPr lang="en-US" sz="2300" dirty="0" err="1"/>
              <a:t>inkubatora</a:t>
            </a:r>
            <a:r>
              <a:rPr lang="en-US" sz="2300" dirty="0"/>
              <a:t>. </a:t>
            </a:r>
            <a:r>
              <a:rPr lang="en-US" sz="2300" dirty="0" err="1"/>
              <a:t>Nasuprot</a:t>
            </a:r>
            <a:r>
              <a:rPr lang="en-US" sz="2300" dirty="0"/>
              <a:t> </a:t>
            </a:r>
            <a:r>
              <a:rPr lang="en-US" sz="2300" dirty="0" err="1"/>
              <a:t>prethodnoj</a:t>
            </a:r>
            <a:r>
              <a:rPr lang="en-US" sz="2300" dirty="0"/>
              <a:t> </a:t>
            </a:r>
            <a:r>
              <a:rPr lang="en-US" sz="2300" dirty="0" err="1"/>
              <a:t>grupi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inkubatora</a:t>
            </a:r>
            <a:r>
              <a:rPr lang="en-US" sz="2300" dirty="0"/>
              <a:t>, </a:t>
            </a:r>
            <a:r>
              <a:rPr lang="en-US" sz="2300" dirty="0" err="1"/>
              <a:t>ovakvi</a:t>
            </a:r>
            <a:r>
              <a:rPr lang="en-US" sz="2300" dirty="0"/>
              <a:t> </a:t>
            </a:r>
            <a:r>
              <a:rPr lang="en-US" sz="2300" dirty="0" err="1"/>
              <a:t>inkubatori</a:t>
            </a:r>
            <a:r>
              <a:rPr lang="en-US" sz="2300" dirty="0"/>
              <a:t> </a:t>
            </a:r>
            <a:r>
              <a:rPr lang="en-US" sz="2300" dirty="0" err="1"/>
              <a:t>učestvuju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preduzetnikom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preduzetničkim</a:t>
            </a:r>
            <a:r>
              <a:rPr lang="en-US" sz="2300" dirty="0"/>
              <a:t> </a:t>
            </a:r>
            <a:r>
              <a:rPr lang="en-US" sz="2300" dirty="0" err="1"/>
              <a:t>grupama</a:t>
            </a:r>
            <a:r>
              <a:rPr lang="en-US" sz="2300" dirty="0"/>
              <a:t> </a:t>
            </a:r>
            <a:r>
              <a:rPr lang="en-US" sz="2300" dirty="0" err="1"/>
              <a:t>sve</a:t>
            </a:r>
            <a:r>
              <a:rPr lang="en-US" sz="2300" dirty="0"/>
              <a:t> do </a:t>
            </a:r>
            <a:r>
              <a:rPr lang="en-US" sz="2300" dirty="0" err="1"/>
              <a:t>komercijalizacije</a:t>
            </a:r>
            <a:r>
              <a:rPr lang="en-US" sz="2300" dirty="0"/>
              <a:t> </a:t>
            </a:r>
            <a:r>
              <a:rPr lang="en-US" sz="2300" dirty="0" err="1"/>
              <a:t>njihove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zamisli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do </a:t>
            </a:r>
            <a:r>
              <a:rPr lang="en-US" sz="2300" dirty="0" err="1"/>
              <a:t>trenutka</a:t>
            </a:r>
            <a:r>
              <a:rPr lang="en-US" sz="2300" dirty="0"/>
              <a:t> </a:t>
            </a:r>
            <a:r>
              <a:rPr lang="en-US" sz="2300" dirty="0" err="1"/>
              <a:t>kada</a:t>
            </a:r>
            <a:r>
              <a:rPr lang="en-US" sz="2300" dirty="0"/>
              <a:t> novo </a:t>
            </a:r>
            <a:r>
              <a:rPr lang="en-US" sz="2300" dirty="0" err="1"/>
              <a:t>preduzeće</a:t>
            </a:r>
            <a:r>
              <a:rPr lang="en-US" sz="2300" dirty="0"/>
              <a:t> </a:t>
            </a:r>
            <a:r>
              <a:rPr lang="en-US" sz="2300" dirty="0" err="1"/>
              <a:t>postigne</a:t>
            </a:r>
            <a:r>
              <a:rPr lang="en-US" sz="2300" dirty="0"/>
              <a:t> </a:t>
            </a:r>
            <a:r>
              <a:rPr lang="en-US" sz="2300" dirty="0" err="1"/>
              <a:t>poverenje</a:t>
            </a:r>
            <a:r>
              <a:rPr lang="en-US" sz="2300" dirty="0"/>
              <a:t> </a:t>
            </a:r>
            <a:r>
              <a:rPr lang="en-US" sz="2300" dirty="0" err="1"/>
              <a:t>svojih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partnera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počne</a:t>
            </a:r>
            <a:r>
              <a:rPr lang="en-US" sz="2300" dirty="0"/>
              <a:t> </a:t>
            </a:r>
            <a:r>
              <a:rPr lang="en-US" sz="2300" dirty="0" err="1"/>
              <a:t>delovati</a:t>
            </a:r>
            <a:r>
              <a:rPr lang="en-US" sz="2300" dirty="0"/>
              <a:t> </a:t>
            </a:r>
            <a:r>
              <a:rPr lang="en-US" sz="2300" dirty="0" err="1"/>
              <a:t>potpuno</a:t>
            </a:r>
            <a:r>
              <a:rPr lang="en-US" sz="2300" dirty="0"/>
              <a:t> </a:t>
            </a:r>
            <a:r>
              <a:rPr lang="en-US" sz="2300" dirty="0" err="1"/>
              <a:t>samostalno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7620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8.4</a:t>
            </a:r>
            <a:r>
              <a:rPr lang="pl-PL" sz="4400" i="1" dirty="0" smtClean="0"/>
              <a:t>. </a:t>
            </a:r>
            <a:r>
              <a:rPr lang="en-US" sz="4400" i="1" dirty="0" smtClean="0"/>
              <a:t>POSLOVNI PLAN 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Put od </a:t>
            </a:r>
            <a:r>
              <a:rPr lang="en-US" sz="2300" dirty="0" err="1"/>
              <a:t>stvaranja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 do </a:t>
            </a:r>
            <a:r>
              <a:rPr lang="en-US" sz="2300" dirty="0" err="1"/>
              <a:t>njenog</a:t>
            </a:r>
            <a:r>
              <a:rPr lang="en-US" sz="2300" dirty="0"/>
              <a:t> </a:t>
            </a:r>
            <a:r>
              <a:rPr lang="en-US" sz="2300" dirty="0" err="1"/>
              <a:t>ostvarenja</a:t>
            </a:r>
            <a:r>
              <a:rPr lang="en-US" sz="2300" dirty="0"/>
              <a:t> je dug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naporan</a:t>
            </a:r>
            <a:r>
              <a:rPr lang="en-US" sz="2300" dirty="0"/>
              <a:t>, </a:t>
            </a:r>
            <a:r>
              <a:rPr lang="en-US" sz="2300" dirty="0" err="1"/>
              <a:t>na</a:t>
            </a:r>
            <a:r>
              <a:rPr lang="en-US" sz="2300" dirty="0"/>
              <a:t> tom </a:t>
            </a:r>
            <a:r>
              <a:rPr lang="en-US" sz="2300" dirty="0" err="1"/>
              <a:t>putu</a:t>
            </a:r>
            <a:r>
              <a:rPr lang="en-US" sz="2300" dirty="0"/>
              <a:t> </a:t>
            </a:r>
            <a:r>
              <a:rPr lang="en-US" sz="2300" dirty="0" err="1"/>
              <a:t>ima</a:t>
            </a:r>
            <a:r>
              <a:rPr lang="en-US" sz="2300" dirty="0"/>
              <a:t> </a:t>
            </a:r>
            <a:r>
              <a:rPr lang="en-US" sz="2300" dirty="0" err="1"/>
              <a:t>mnogo</a:t>
            </a:r>
            <a:r>
              <a:rPr lang="en-US" sz="2300" dirty="0"/>
              <a:t> </a:t>
            </a:r>
            <a:r>
              <a:rPr lang="en-US" sz="2300" dirty="0" err="1"/>
              <a:t>neočekivanih</a:t>
            </a:r>
            <a:r>
              <a:rPr lang="en-US" sz="2300" dirty="0"/>
              <a:t> </a:t>
            </a:r>
            <a:r>
              <a:rPr lang="en-US" sz="2300" dirty="0" err="1"/>
              <a:t>problema</a:t>
            </a:r>
            <a:r>
              <a:rPr lang="en-US" sz="2300" dirty="0"/>
              <a:t>, </a:t>
            </a:r>
            <a:r>
              <a:rPr lang="en-US" sz="2300" dirty="0" err="1"/>
              <a:t>izazova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neizvesnosti</a:t>
            </a:r>
            <a:r>
              <a:rPr lang="en-US" sz="2300" dirty="0"/>
              <a:t>. U </a:t>
            </a:r>
            <a:r>
              <a:rPr lang="en-US" sz="2300" dirty="0" err="1"/>
              <a:t>svetu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 </a:t>
            </a:r>
            <a:r>
              <a:rPr lang="en-US" sz="2300" dirty="0" err="1"/>
              <a:t>postoje</a:t>
            </a:r>
            <a:r>
              <a:rPr lang="en-US" sz="2300" dirty="0"/>
              <a:t> tri </a:t>
            </a:r>
            <a:r>
              <a:rPr lang="en-US" sz="2300" dirty="0" err="1"/>
              <a:t>ključna</a:t>
            </a:r>
            <a:r>
              <a:rPr lang="en-US" sz="2300" dirty="0"/>
              <a:t> momenta: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1. </a:t>
            </a:r>
            <a:r>
              <a:rPr lang="en-US" sz="2300" dirty="0" err="1"/>
              <a:t>Određivanje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2. </a:t>
            </a:r>
            <a:r>
              <a:rPr lang="en-US" sz="2300" dirty="0" err="1"/>
              <a:t>Ocena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3. </a:t>
            </a:r>
            <a:r>
              <a:rPr lang="en-US" sz="2300" dirty="0" err="1"/>
              <a:t>Ostvarenje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4. </a:t>
            </a:r>
            <a:r>
              <a:rPr lang="en-US" sz="2300" dirty="0" err="1" smtClean="0"/>
              <a:t>Funkcionisanje</a:t>
            </a:r>
            <a:r>
              <a:rPr lang="en-US" sz="2300" dirty="0" smtClean="0"/>
              <a:t> </a:t>
            </a:r>
            <a:r>
              <a:rPr lang="en-US" sz="2300" dirty="0" err="1"/>
              <a:t>prodaje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5. </a:t>
            </a:r>
            <a:r>
              <a:rPr lang="en-US" sz="2300" dirty="0" err="1" smtClean="0"/>
              <a:t>Rezultati</a:t>
            </a:r>
            <a:r>
              <a:rPr lang="en-US" sz="2300" dirty="0" smtClean="0"/>
              <a:t> </a:t>
            </a:r>
            <a:r>
              <a:rPr lang="en-US" sz="2300" dirty="0" err="1"/>
              <a:t>predviđanja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3240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6. </a:t>
            </a:r>
            <a:r>
              <a:rPr lang="en-US" sz="2300" dirty="0" err="1" smtClean="0"/>
              <a:t>Кontrola</a:t>
            </a:r>
            <a:r>
              <a:rPr lang="en-US" sz="2300" dirty="0" smtClean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7. </a:t>
            </a:r>
            <a:r>
              <a:rPr lang="en-US" sz="2300" dirty="0" err="1" smtClean="0"/>
              <a:t>Pisanje</a:t>
            </a:r>
            <a:r>
              <a:rPr lang="en-US" sz="2300" dirty="0" smtClean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prezentacija</a:t>
            </a:r>
            <a:r>
              <a:rPr lang="en-US" sz="2300" dirty="0"/>
              <a:t> </a:t>
            </a:r>
            <a:r>
              <a:rPr lang="en-US" sz="2300" dirty="0" err="1"/>
              <a:t>poslovnog</a:t>
            </a:r>
            <a:r>
              <a:rPr lang="en-US" sz="2300" dirty="0"/>
              <a:t> </a:t>
            </a:r>
            <a:r>
              <a:rPr lang="en-US" sz="2300" dirty="0" err="1"/>
              <a:t>plana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Poslovni</a:t>
            </a:r>
            <a:r>
              <a:rPr lang="en-US" sz="2300" dirty="0"/>
              <a:t> plan </a:t>
            </a:r>
            <a:r>
              <a:rPr lang="en-US" sz="2300" dirty="0" err="1"/>
              <a:t>sadrži</a:t>
            </a:r>
            <a:r>
              <a:rPr lang="en-US" sz="2300" dirty="0"/>
              <a:t> </a:t>
            </a:r>
            <a:r>
              <a:rPr lang="en-US" sz="2300" dirty="0" err="1"/>
              <a:t>sledeće</a:t>
            </a:r>
            <a:r>
              <a:rPr lang="en-US" sz="2300" dirty="0"/>
              <a:t> </a:t>
            </a:r>
            <a:r>
              <a:rPr lang="en-US" sz="2300" dirty="0" err="1"/>
              <a:t>elemente</a:t>
            </a:r>
            <a:r>
              <a:rPr lang="en-US" sz="2300" dirty="0"/>
              <a:t>: </a:t>
            </a:r>
            <a:r>
              <a:rPr lang="en-US" sz="2300" dirty="0" err="1"/>
              <a:t>uvod</a:t>
            </a:r>
            <a:r>
              <a:rPr lang="en-US" sz="2300" dirty="0"/>
              <a:t>, </a:t>
            </a:r>
            <a:r>
              <a:rPr lang="en-US" sz="2300" dirty="0" err="1"/>
              <a:t>rezime</a:t>
            </a:r>
            <a:r>
              <a:rPr lang="en-US" sz="2300" dirty="0"/>
              <a:t> </a:t>
            </a:r>
            <a:r>
              <a:rPr lang="en-US" sz="2300" dirty="0" err="1"/>
              <a:t>kompletnog</a:t>
            </a:r>
            <a:r>
              <a:rPr lang="en-US" sz="2300" dirty="0"/>
              <a:t> </a:t>
            </a:r>
            <a:r>
              <a:rPr lang="en-US" sz="2300" dirty="0" err="1"/>
              <a:t>poslovnog</a:t>
            </a:r>
            <a:r>
              <a:rPr lang="en-US" sz="2300" dirty="0"/>
              <a:t> </a:t>
            </a:r>
            <a:r>
              <a:rPr lang="en-US" sz="2300" dirty="0" err="1"/>
              <a:t>plana</a:t>
            </a:r>
            <a:r>
              <a:rPr lang="en-US" sz="2300" dirty="0"/>
              <a:t>, </a:t>
            </a:r>
            <a:r>
              <a:rPr lang="en-US" sz="2300" dirty="0" err="1"/>
              <a:t>analiza</a:t>
            </a:r>
            <a:r>
              <a:rPr lang="en-US" sz="2300" dirty="0"/>
              <a:t> </a:t>
            </a:r>
            <a:r>
              <a:rPr lang="en-US" sz="2300" dirty="0" err="1"/>
              <a:t>grane</a:t>
            </a:r>
            <a:r>
              <a:rPr lang="en-US" sz="2300" dirty="0"/>
              <a:t> </a:t>
            </a:r>
            <a:r>
              <a:rPr lang="en-US" sz="2300" dirty="0" err="1"/>
              <a:t>kroz</a:t>
            </a:r>
            <a:r>
              <a:rPr lang="en-US" sz="2300" dirty="0"/>
              <a:t> </a:t>
            </a:r>
            <a:r>
              <a:rPr lang="en-US" sz="2300" dirty="0" err="1"/>
              <a:t>delatnosti</a:t>
            </a:r>
            <a:r>
              <a:rPr lang="en-US" sz="2300" dirty="0"/>
              <a:t>, </a:t>
            </a:r>
            <a:r>
              <a:rPr lang="en-US" sz="2300" dirty="0" err="1"/>
              <a:t>opis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, </a:t>
            </a:r>
            <a:r>
              <a:rPr lang="en-US" sz="2300" dirty="0" err="1"/>
              <a:t>proizvodni</a:t>
            </a:r>
            <a:r>
              <a:rPr lang="en-US" sz="2300" dirty="0"/>
              <a:t> plan, marketing plan, </a:t>
            </a:r>
            <a:r>
              <a:rPr lang="en-US" sz="2300" dirty="0" err="1"/>
              <a:t>organizacioni</a:t>
            </a:r>
            <a:r>
              <a:rPr lang="en-US" sz="2300" dirty="0"/>
              <a:t> plan, </a:t>
            </a:r>
            <a:r>
              <a:rPr lang="en-US" sz="2300" dirty="0" err="1"/>
              <a:t>finansijski</a:t>
            </a:r>
            <a:r>
              <a:rPr lang="en-US" sz="2300" dirty="0"/>
              <a:t> plan, </a:t>
            </a:r>
            <a:r>
              <a:rPr lang="en-US" sz="2300" dirty="0" err="1"/>
              <a:t>aneks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Da bi </a:t>
            </a:r>
            <a:r>
              <a:rPr lang="en-US" sz="2300" dirty="0" err="1"/>
              <a:t>doneo</a:t>
            </a:r>
            <a:r>
              <a:rPr lang="en-US" sz="2300" dirty="0"/>
              <a:t> </a:t>
            </a:r>
            <a:r>
              <a:rPr lang="en-US" sz="2300" dirty="0" err="1"/>
              <a:t>odluku</a:t>
            </a:r>
            <a:r>
              <a:rPr lang="en-US" sz="2300" dirty="0"/>
              <a:t> </a:t>
            </a:r>
            <a:r>
              <a:rPr lang="en-US" sz="2300" dirty="0" err="1"/>
              <a:t>vezanu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izbor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 </a:t>
            </a:r>
            <a:r>
              <a:rPr lang="en-US" sz="2300" dirty="0" err="1"/>
              <a:t>koju</a:t>
            </a:r>
            <a:r>
              <a:rPr lang="en-US" sz="2300" dirty="0"/>
              <a:t> </a:t>
            </a:r>
            <a:r>
              <a:rPr lang="en-US" sz="2300" dirty="0" err="1"/>
              <a:t>će</a:t>
            </a:r>
            <a:r>
              <a:rPr lang="en-US" sz="2300" dirty="0"/>
              <a:t> u </a:t>
            </a:r>
            <a:r>
              <a:rPr lang="en-US" sz="2300" dirty="0" err="1"/>
              <a:t>praksi</a:t>
            </a:r>
            <a:r>
              <a:rPr lang="en-US" sz="2300" dirty="0"/>
              <a:t> </a:t>
            </a:r>
            <a:r>
              <a:rPr lang="en-US" sz="2300" dirty="0" err="1"/>
              <a:t>realizovati</a:t>
            </a:r>
            <a:r>
              <a:rPr lang="en-US" sz="2300" dirty="0"/>
              <a:t>, </a:t>
            </a:r>
            <a:r>
              <a:rPr lang="en-US" sz="2300" dirty="0" err="1"/>
              <a:t>pred</a:t>
            </a:r>
            <a:r>
              <a:rPr lang="en-US" sz="2300" dirty="0"/>
              <a:t> </a:t>
            </a:r>
            <a:r>
              <a:rPr lang="en-US" sz="2300" dirty="0" err="1"/>
              <a:t>preduzetnikom</a:t>
            </a:r>
            <a:r>
              <a:rPr lang="en-US" sz="2300" dirty="0"/>
              <a:t> se </a:t>
            </a:r>
            <a:r>
              <a:rPr lang="en-US" sz="2300" dirty="0" err="1"/>
              <a:t>nalazi</a:t>
            </a:r>
            <a:r>
              <a:rPr lang="en-US" sz="2300" dirty="0"/>
              <a:t> </a:t>
            </a:r>
            <a:r>
              <a:rPr lang="en-US" sz="2300" dirty="0" err="1"/>
              <a:t>veoma</a:t>
            </a:r>
            <a:r>
              <a:rPr lang="en-US" sz="2300" dirty="0"/>
              <a:t> </a:t>
            </a:r>
            <a:r>
              <a:rPr lang="en-US" sz="2300" dirty="0" err="1"/>
              <a:t>težak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delikatan</a:t>
            </a:r>
            <a:r>
              <a:rPr lang="en-US" sz="2300" dirty="0"/>
              <a:t> </a:t>
            </a:r>
            <a:r>
              <a:rPr lang="en-US" sz="2300" dirty="0" err="1"/>
              <a:t>zadatak</a:t>
            </a:r>
            <a:r>
              <a:rPr lang="en-US" sz="2300" dirty="0"/>
              <a:t> </a:t>
            </a:r>
            <a:r>
              <a:rPr lang="en-US" sz="2300" dirty="0" err="1"/>
              <a:t>analiziranja</a:t>
            </a:r>
            <a:r>
              <a:rPr lang="en-US" sz="2300" dirty="0"/>
              <a:t> </a:t>
            </a:r>
            <a:r>
              <a:rPr lang="en-US" sz="2300" dirty="0" err="1"/>
              <a:t>velikog</a:t>
            </a:r>
            <a:r>
              <a:rPr lang="en-US" sz="2300" dirty="0"/>
              <a:t> </a:t>
            </a:r>
            <a:r>
              <a:rPr lang="en-US" sz="2300" dirty="0" err="1"/>
              <a:t>broja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181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/>
              <a:t>8.1.</a:t>
            </a:r>
            <a:r>
              <a:rPr lang="pl-PL" sz="4400" i="1" dirty="0"/>
              <a:t> </a:t>
            </a:r>
            <a:r>
              <a:rPr lang="en-US" sz="4400" i="1" dirty="0"/>
              <a:t>PREDUZETNIČKE STRATEGIJE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Preduzetničke</a:t>
            </a:r>
            <a:r>
              <a:rPr lang="en-US" sz="2300" dirty="0"/>
              <a:t> </a:t>
            </a:r>
            <a:r>
              <a:rPr lang="en-US" sz="2300" dirty="0" err="1"/>
              <a:t>strategije</a:t>
            </a:r>
            <a:r>
              <a:rPr lang="en-US" sz="2300" dirty="0"/>
              <a:t> </a:t>
            </a:r>
            <a:r>
              <a:rPr lang="en-US" sz="2300" dirty="0" err="1"/>
              <a:t>predstavljaju</a:t>
            </a:r>
            <a:r>
              <a:rPr lang="en-US" sz="2300" dirty="0"/>
              <a:t> </a:t>
            </a:r>
            <a:r>
              <a:rPr lang="en-US" sz="2300" dirty="0" err="1"/>
              <a:t>deo</a:t>
            </a:r>
            <a:r>
              <a:rPr lang="en-US" sz="2300" dirty="0"/>
              <a:t> </a:t>
            </a:r>
            <a:r>
              <a:rPr lang="en-US" sz="2300" dirty="0" err="1"/>
              <a:t>jedinstvenog</a:t>
            </a:r>
            <a:r>
              <a:rPr lang="en-US" sz="2300" dirty="0"/>
              <a:t> </a:t>
            </a:r>
            <a:r>
              <a:rPr lang="en-US" sz="2300" dirty="0" err="1"/>
              <a:t>procesa</a:t>
            </a:r>
            <a:r>
              <a:rPr lang="en-US" sz="2300" dirty="0"/>
              <a:t> </a:t>
            </a:r>
            <a:r>
              <a:rPr lang="en-US" sz="2300" dirty="0" err="1"/>
              <a:t>sagledavanja</a:t>
            </a:r>
            <a:r>
              <a:rPr lang="en-US" sz="2300" dirty="0"/>
              <a:t> </a:t>
            </a:r>
            <a:r>
              <a:rPr lang="en-US" sz="2300" dirty="0" err="1"/>
              <a:t>strategije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 u </a:t>
            </a:r>
            <a:r>
              <a:rPr lang="en-US" sz="2300" dirty="0" err="1"/>
              <a:t>ambijentu</a:t>
            </a:r>
            <a:r>
              <a:rPr lang="en-US" sz="2300" dirty="0"/>
              <a:t>, </a:t>
            </a:r>
            <a:r>
              <a:rPr lang="en-US" sz="2300" dirty="0" err="1"/>
              <a:t>funkcionisanju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razvoju</a:t>
            </a:r>
            <a:r>
              <a:rPr lang="en-US" sz="2300" dirty="0"/>
              <a:t> </a:t>
            </a:r>
            <a:r>
              <a:rPr lang="en-US" sz="2300" dirty="0" err="1"/>
              <a:t>jednog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295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Cilj</a:t>
            </a:r>
            <a:r>
              <a:rPr lang="en-US" sz="2300" dirty="0"/>
              <a:t> </a:t>
            </a:r>
            <a:r>
              <a:rPr lang="en-US" sz="2300" dirty="0" err="1"/>
              <a:t>potencijalnog</a:t>
            </a:r>
            <a:r>
              <a:rPr lang="en-US" sz="2300" dirty="0"/>
              <a:t> </a:t>
            </a:r>
            <a:r>
              <a:rPr lang="en-US" sz="2300" dirty="0" err="1"/>
              <a:t>preduzetnika</a:t>
            </a:r>
            <a:r>
              <a:rPr lang="en-US" sz="2300" dirty="0"/>
              <a:t> je da </a:t>
            </a:r>
            <a:r>
              <a:rPr lang="en-US" sz="2300" dirty="0" err="1"/>
              <a:t>pažljivom</a:t>
            </a:r>
            <a:r>
              <a:rPr lang="en-US" sz="2300" dirty="0"/>
              <a:t>, </a:t>
            </a:r>
            <a:r>
              <a:rPr lang="en-US" sz="2300" dirty="0" err="1"/>
              <a:t>ali</a:t>
            </a:r>
            <a:r>
              <a:rPr lang="en-US" sz="2300" dirty="0"/>
              <a:t> u </a:t>
            </a:r>
            <a:r>
              <a:rPr lang="en-US" sz="2300" dirty="0" err="1"/>
              <a:t>isto</a:t>
            </a:r>
            <a:r>
              <a:rPr lang="en-US" sz="2300" dirty="0"/>
              <a:t> </a:t>
            </a:r>
            <a:r>
              <a:rPr lang="en-US" sz="2300" dirty="0" err="1"/>
              <a:t>vreme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krajnje</a:t>
            </a:r>
            <a:r>
              <a:rPr lang="en-US" sz="2300" dirty="0"/>
              <a:t> </a:t>
            </a:r>
            <a:r>
              <a:rPr lang="en-US" sz="2300" dirty="0" err="1"/>
              <a:t>efikasnom</a:t>
            </a:r>
            <a:r>
              <a:rPr lang="en-US" sz="2300" dirty="0"/>
              <a:t> </a:t>
            </a:r>
            <a:r>
              <a:rPr lang="en-US" sz="2300" dirty="0" err="1"/>
              <a:t>analizom</a:t>
            </a:r>
            <a:r>
              <a:rPr lang="en-US" sz="2300" dirty="0"/>
              <a:t> </a:t>
            </a:r>
            <a:r>
              <a:rPr lang="en-US" sz="2300" dirty="0" err="1"/>
              <a:t>relevantnih</a:t>
            </a:r>
            <a:r>
              <a:rPr lang="en-US" sz="2300" dirty="0"/>
              <a:t> </a:t>
            </a:r>
            <a:r>
              <a:rPr lang="en-US" sz="2300" dirty="0" err="1"/>
              <a:t>faktora</a:t>
            </a:r>
            <a:r>
              <a:rPr lang="en-US" sz="2300" dirty="0"/>
              <a:t> </a:t>
            </a:r>
            <a:r>
              <a:rPr lang="en-US" sz="2300" dirty="0" err="1"/>
              <a:t>suzi</a:t>
            </a:r>
            <a:r>
              <a:rPr lang="en-US" sz="2300" dirty="0"/>
              <a:t> </a:t>
            </a:r>
            <a:r>
              <a:rPr lang="en-US" sz="2300" dirty="0" err="1"/>
              <a:t>listu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jednu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evuntalno</a:t>
            </a:r>
            <a:r>
              <a:rPr lang="en-US" sz="2300" dirty="0"/>
              <a:t> </a:t>
            </a:r>
            <a:r>
              <a:rPr lang="en-US" sz="2300" dirty="0" err="1"/>
              <a:t>dve</a:t>
            </a:r>
            <a:r>
              <a:rPr lang="en-US" sz="2300" dirty="0"/>
              <a:t> </a:t>
            </a:r>
            <a:r>
              <a:rPr lang="en-US" sz="2300" dirty="0" err="1"/>
              <a:t>najbolje</a:t>
            </a:r>
            <a:r>
              <a:rPr lang="en-US" sz="2300" dirty="0"/>
              <a:t>,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kojima</a:t>
            </a:r>
            <a:r>
              <a:rPr lang="en-US" sz="2300" dirty="0"/>
              <a:t> </a:t>
            </a:r>
            <a:r>
              <a:rPr lang="en-US" sz="2300" dirty="0" err="1"/>
              <a:t>nastavlja</a:t>
            </a:r>
            <a:r>
              <a:rPr lang="en-US" sz="2300" dirty="0"/>
              <a:t> "</a:t>
            </a:r>
            <a:r>
              <a:rPr lang="en-US" sz="2300" dirty="0" err="1"/>
              <a:t>druženje</a:t>
            </a:r>
            <a:r>
              <a:rPr lang="en-US" sz="2300" dirty="0"/>
              <a:t>" u </a:t>
            </a:r>
            <a:r>
              <a:rPr lang="en-US" sz="2300" dirty="0" err="1"/>
              <a:t>procesu</a:t>
            </a:r>
            <a:r>
              <a:rPr lang="en-US" sz="2300" dirty="0"/>
              <a:t> </a:t>
            </a:r>
            <a:r>
              <a:rPr lang="en-US" sz="2300" dirty="0" err="1"/>
              <a:t>detaljnije</a:t>
            </a:r>
            <a:r>
              <a:rPr lang="en-US" sz="2300" dirty="0"/>
              <a:t> </a:t>
            </a:r>
            <a:r>
              <a:rPr lang="en-US" sz="2300" dirty="0" err="1"/>
              <a:t>operacionalizacije</a:t>
            </a:r>
            <a:r>
              <a:rPr lang="en-US" sz="2300" dirty="0"/>
              <a:t> u </a:t>
            </a:r>
            <a:r>
              <a:rPr lang="en-US" sz="2300" dirty="0" err="1"/>
              <a:t>poslovnom</a:t>
            </a:r>
            <a:r>
              <a:rPr lang="en-US" sz="2300" dirty="0"/>
              <a:t> </a:t>
            </a:r>
            <a:r>
              <a:rPr lang="en-US" sz="2300" dirty="0" err="1"/>
              <a:t>planu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U </a:t>
            </a:r>
            <a:r>
              <a:rPr lang="en-US" sz="2300" dirty="0" err="1"/>
              <a:t>obavljanju</a:t>
            </a:r>
            <a:r>
              <a:rPr lang="en-US" sz="2300" dirty="0"/>
              <a:t> </a:t>
            </a:r>
            <a:r>
              <a:rPr lang="en-US" sz="2300" dirty="0" err="1"/>
              <a:t>ovog</a:t>
            </a:r>
            <a:r>
              <a:rPr lang="en-US" sz="2300" dirty="0"/>
              <a:t> </a:t>
            </a:r>
            <a:r>
              <a:rPr lang="en-US" sz="2300" dirty="0" err="1"/>
              <a:t>posla</a:t>
            </a:r>
            <a:r>
              <a:rPr lang="en-US" sz="2300" dirty="0"/>
              <a:t>, </a:t>
            </a:r>
            <a:r>
              <a:rPr lang="en-US" sz="2300" dirty="0" err="1"/>
              <a:t>preduzetnik</a:t>
            </a:r>
            <a:r>
              <a:rPr lang="en-US" sz="2300" dirty="0"/>
              <a:t> </a:t>
            </a:r>
            <a:r>
              <a:rPr lang="en-US" sz="2300" dirty="0" err="1"/>
              <a:t>primenjuje</a:t>
            </a:r>
            <a:r>
              <a:rPr lang="en-US" sz="2300" dirty="0"/>
              <a:t> </a:t>
            </a:r>
            <a:r>
              <a:rPr lang="en-US" sz="2300" dirty="0" err="1"/>
              <a:t>metodu</a:t>
            </a:r>
            <a:r>
              <a:rPr lang="en-US" sz="2300" dirty="0"/>
              <a:t> "</a:t>
            </a:r>
            <a:r>
              <a:rPr lang="en-US" sz="2300" dirty="0" err="1"/>
              <a:t>korak</a:t>
            </a:r>
            <a:r>
              <a:rPr lang="en-US" sz="2300" dirty="0"/>
              <a:t> </a:t>
            </a:r>
            <a:r>
              <a:rPr lang="en-US" sz="2300" dirty="0" err="1"/>
              <a:t>po</a:t>
            </a:r>
            <a:r>
              <a:rPr lang="en-US" sz="2300" dirty="0"/>
              <a:t> </a:t>
            </a:r>
            <a:r>
              <a:rPr lang="en-US" sz="2300" dirty="0" err="1"/>
              <a:t>korak</a:t>
            </a:r>
            <a:r>
              <a:rPr lang="en-US" sz="2300" dirty="0"/>
              <a:t>", </a:t>
            </a:r>
            <a:r>
              <a:rPr lang="en-US" sz="2300" dirty="0" err="1"/>
              <a:t>pri</a:t>
            </a:r>
            <a:r>
              <a:rPr lang="en-US" sz="2300" dirty="0"/>
              <a:t> </a:t>
            </a:r>
            <a:r>
              <a:rPr lang="en-US" sz="2300" dirty="0" err="1"/>
              <a:t>čemu</a:t>
            </a:r>
            <a:r>
              <a:rPr lang="en-US" sz="2300" dirty="0"/>
              <a:t> je </a:t>
            </a:r>
            <a:r>
              <a:rPr lang="en-US" sz="2300" dirty="0" err="1"/>
              <a:t>svaki</a:t>
            </a:r>
            <a:r>
              <a:rPr lang="en-US" sz="2300" dirty="0"/>
              <a:t> </a:t>
            </a:r>
            <a:r>
              <a:rPr lang="en-US" sz="2300" dirty="0" err="1"/>
              <a:t>korak</a:t>
            </a:r>
            <a:r>
              <a:rPr lang="en-US" sz="2300" dirty="0"/>
              <a:t> </a:t>
            </a:r>
            <a:r>
              <a:rPr lang="en-US" sz="2300" dirty="0" err="1"/>
              <a:t>eliminatoran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pojedine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opcije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ne </a:t>
            </a:r>
            <a:r>
              <a:rPr lang="en-US" sz="2300" dirty="0" err="1"/>
              <a:t>zadovoljavaju</a:t>
            </a:r>
            <a:r>
              <a:rPr lang="en-US" sz="2300" dirty="0"/>
              <a:t> </a:t>
            </a:r>
            <a:r>
              <a:rPr lang="en-US" sz="2300" dirty="0" err="1"/>
              <a:t>određene</a:t>
            </a:r>
            <a:r>
              <a:rPr lang="en-US" sz="2300" dirty="0"/>
              <a:t> </a:t>
            </a:r>
            <a:r>
              <a:rPr lang="en-US" sz="2300" dirty="0" err="1"/>
              <a:t>kriterijume</a:t>
            </a:r>
            <a:r>
              <a:rPr lang="en-US" sz="2300" dirty="0"/>
              <a:t>. Ti </a:t>
            </a:r>
            <a:r>
              <a:rPr lang="en-US" sz="2300" dirty="0" err="1"/>
              <a:t>koraci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sledeći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КORAК 1. </a:t>
            </a:r>
            <a:r>
              <a:rPr lang="en-US" sz="2300" dirty="0" err="1"/>
              <a:t>Evidentiranje</a:t>
            </a:r>
            <a:r>
              <a:rPr lang="en-US" sz="2300" dirty="0"/>
              <a:t> </a:t>
            </a:r>
            <a:r>
              <a:rPr lang="en-US" sz="2300" dirty="0" err="1"/>
              <a:t>problema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tržištu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78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/>
              <a:t>КORAК 2. </a:t>
            </a:r>
            <a:r>
              <a:rPr lang="en-US" sz="2300" dirty="0" err="1"/>
              <a:t>Identifikovanje</a:t>
            </a:r>
            <a:r>
              <a:rPr lang="en-US" sz="2300" dirty="0"/>
              <a:t> </a:t>
            </a:r>
            <a:r>
              <a:rPr lang="en-US" sz="2300" dirty="0" err="1"/>
              <a:t>odgovarajućih</a:t>
            </a:r>
            <a:r>
              <a:rPr lang="en-US" sz="2300" dirty="0"/>
              <a:t> </a:t>
            </a:r>
            <a:r>
              <a:rPr lang="en-US" sz="2300" dirty="0" err="1" smtClean="0"/>
              <a:t>poslovnih</a:t>
            </a:r>
            <a:r>
              <a:rPr lang="en-US" sz="2300" dirty="0"/>
              <a:t> </a:t>
            </a:r>
            <a:r>
              <a:rPr lang="en-US" sz="2300" dirty="0" err="1" smtClean="0"/>
              <a:t>šansi</a:t>
            </a:r>
            <a:r>
              <a:rPr lang="en-US" sz="2300" dirty="0"/>
              <a:t>.</a:t>
            </a:r>
          </a:p>
          <a:p>
            <a:pPr marL="0" indent="0">
              <a:buNone/>
            </a:pPr>
            <a:r>
              <a:rPr lang="en-US" sz="2300" dirty="0"/>
              <a:t>КORAК 3. </a:t>
            </a:r>
            <a:r>
              <a:rPr lang="en-US" sz="2300" dirty="0" err="1"/>
              <a:t>Utvrđivanje</a:t>
            </a:r>
            <a:r>
              <a:rPr lang="en-US" sz="2300" dirty="0"/>
              <a:t> </a:t>
            </a:r>
            <a:r>
              <a:rPr lang="en-US" sz="2300" dirty="0" err="1"/>
              <a:t>potrebnih</a:t>
            </a:r>
            <a:r>
              <a:rPr lang="en-US" sz="2300" dirty="0"/>
              <a:t> </a:t>
            </a:r>
            <a:r>
              <a:rPr lang="en-US" sz="2300" dirty="0" err="1"/>
              <a:t>resursa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 smtClean="0"/>
              <a:t>realizaciju</a:t>
            </a:r>
            <a:r>
              <a:rPr lang="en-US" sz="2300" dirty="0"/>
              <a:t> </a:t>
            </a:r>
            <a:r>
              <a:rPr lang="en-US" sz="2300" dirty="0" err="1" smtClean="0"/>
              <a:t>određene</a:t>
            </a:r>
            <a:r>
              <a:rPr lang="en-US" sz="2300" dirty="0" smtClean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.</a:t>
            </a:r>
          </a:p>
          <a:p>
            <a:pPr marL="0" indent="0">
              <a:buNone/>
            </a:pPr>
            <a:r>
              <a:rPr lang="en-US" sz="2300" dirty="0"/>
              <a:t>КORAК 4. </a:t>
            </a:r>
            <a:r>
              <a:rPr lang="en-US" sz="2300" dirty="0" err="1"/>
              <a:t>Projektovanje</a:t>
            </a:r>
            <a:r>
              <a:rPr lang="en-US" sz="2300" dirty="0"/>
              <a:t> </a:t>
            </a:r>
            <a:r>
              <a:rPr lang="en-US" sz="2300" dirty="0" err="1"/>
              <a:t>finansijske</a:t>
            </a:r>
            <a:r>
              <a:rPr lang="en-US" sz="2300" dirty="0"/>
              <a:t> </a:t>
            </a:r>
            <a:r>
              <a:rPr lang="en-US" sz="2300" dirty="0" err="1"/>
              <a:t>dimenzije</a:t>
            </a:r>
            <a:r>
              <a:rPr lang="en-US" sz="2300" dirty="0"/>
              <a:t>.</a:t>
            </a:r>
          </a:p>
          <a:p>
            <a:pPr marL="0" indent="0">
              <a:buNone/>
            </a:pPr>
            <a:r>
              <a:rPr lang="en-US" sz="2300" dirty="0"/>
              <a:t>КORAК 5. </a:t>
            </a:r>
            <a:r>
              <a:rPr lang="en-US" sz="2300" dirty="0" err="1"/>
              <a:t>Rangiranje</a:t>
            </a:r>
            <a:r>
              <a:rPr lang="en-US" sz="2300" dirty="0"/>
              <a:t> </a:t>
            </a:r>
            <a:r>
              <a:rPr lang="en-US" sz="2300" dirty="0" err="1"/>
              <a:t>pojedinih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bazi</a:t>
            </a:r>
            <a:r>
              <a:rPr lang="en-US" sz="2300" dirty="0"/>
              <a:t> </a:t>
            </a:r>
            <a:r>
              <a:rPr lang="en-US" sz="2300" dirty="0" err="1"/>
              <a:t>ličnih</a:t>
            </a:r>
            <a:r>
              <a:rPr lang="en-US" sz="2300" dirty="0"/>
              <a:t> </a:t>
            </a:r>
            <a:r>
              <a:rPr lang="en-US" sz="2300" dirty="0" err="1"/>
              <a:t>preferencija</a:t>
            </a:r>
            <a:r>
              <a:rPr lang="en-US" sz="2300" dirty="0"/>
              <a:t>, </a:t>
            </a:r>
            <a:r>
              <a:rPr lang="en-US" sz="2300" dirty="0" err="1"/>
              <a:t>finansijske</a:t>
            </a:r>
            <a:r>
              <a:rPr lang="en-US" sz="2300" dirty="0"/>
              <a:t> </a:t>
            </a:r>
            <a:r>
              <a:rPr lang="en-US" sz="2300" dirty="0" err="1"/>
              <a:t>isplativosti</a:t>
            </a:r>
            <a:r>
              <a:rPr lang="en-US" sz="2300" dirty="0"/>
              <a:t> </a:t>
            </a:r>
            <a:r>
              <a:rPr lang="en-US" sz="2300" dirty="0" err="1"/>
              <a:t>nivoa</a:t>
            </a:r>
            <a:r>
              <a:rPr lang="en-US" sz="2300" dirty="0"/>
              <a:t> </a:t>
            </a:r>
            <a:r>
              <a:rPr lang="en-US" sz="2300" dirty="0" err="1"/>
              <a:t>rizika</a:t>
            </a:r>
            <a:r>
              <a:rPr lang="en-US" sz="2300" dirty="0"/>
              <a:t>.</a:t>
            </a:r>
          </a:p>
          <a:p>
            <a:pPr marL="0" indent="0">
              <a:buNone/>
            </a:pPr>
            <a:r>
              <a:rPr lang="en-US" sz="2300" dirty="0" smtClean="0"/>
              <a:t>КORAК </a:t>
            </a:r>
            <a:r>
              <a:rPr lang="en-US" sz="2300" dirty="0"/>
              <a:t>6. </a:t>
            </a:r>
            <a:r>
              <a:rPr lang="en-US" sz="2300" dirty="0" err="1"/>
              <a:t>Izbor</a:t>
            </a:r>
            <a:r>
              <a:rPr lang="en-US" sz="2300" dirty="0"/>
              <a:t> </a:t>
            </a:r>
            <a:r>
              <a:rPr lang="en-US" sz="2300" dirty="0" err="1"/>
              <a:t>poslovne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se </a:t>
            </a:r>
            <a:r>
              <a:rPr lang="en-US" sz="2300" dirty="0" err="1"/>
              <a:t>detaljno</a:t>
            </a:r>
            <a:r>
              <a:rPr lang="en-US" sz="2300" dirty="0"/>
              <a:t> </a:t>
            </a:r>
            <a:r>
              <a:rPr lang="en-US" sz="2300" dirty="0" err="1"/>
              <a:t>operacionalizuje</a:t>
            </a:r>
            <a:r>
              <a:rPr lang="en-US" sz="2300" dirty="0"/>
              <a:t> u </a:t>
            </a:r>
            <a:r>
              <a:rPr lang="en-US" sz="2300" dirty="0" err="1"/>
              <a:t>poslovnom</a:t>
            </a:r>
            <a:r>
              <a:rPr lang="en-US" sz="2300" dirty="0"/>
              <a:t> </a:t>
            </a:r>
            <a:r>
              <a:rPr lang="en-US" sz="2300" dirty="0" err="1"/>
              <a:t>planu</a:t>
            </a:r>
            <a:r>
              <a:rPr lang="en-US" sz="2300" dirty="0"/>
              <a:t>, pre </a:t>
            </a:r>
            <a:r>
              <a:rPr lang="en-US" sz="2300" dirty="0" err="1"/>
              <a:t>donošenja</a:t>
            </a:r>
            <a:r>
              <a:rPr lang="en-US" sz="2300" dirty="0"/>
              <a:t> </a:t>
            </a:r>
            <a:r>
              <a:rPr lang="en-US" sz="2300" dirty="0" err="1"/>
              <a:t>konačne</a:t>
            </a:r>
            <a:r>
              <a:rPr lang="en-US" sz="2300" dirty="0"/>
              <a:t> </a:t>
            </a:r>
            <a:r>
              <a:rPr lang="en-US" sz="2300" dirty="0" err="1"/>
              <a:t>odluke</a:t>
            </a:r>
            <a:r>
              <a:rPr lang="en-US" sz="2300" dirty="0"/>
              <a:t> o </a:t>
            </a:r>
            <a:r>
              <a:rPr lang="en-US" sz="2300" dirty="0" err="1"/>
              <a:t>njenoj</a:t>
            </a:r>
            <a:r>
              <a:rPr lang="en-US" sz="2300" dirty="0"/>
              <a:t> </a:t>
            </a:r>
            <a:r>
              <a:rPr lang="en-US" sz="2300" dirty="0" err="1"/>
              <a:t>realizaciji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471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8.5. </a:t>
            </a:r>
            <a:r>
              <a:rPr lang="en-US" sz="4400" i="1" dirty="0"/>
              <a:t>KOMUNIKACIJA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Komunikacija je aktivnost svojstvena ljudima, putem koje oni dobijaju uvid u značenje pojedinih pojava, na osnovu primljenih informacija o njima.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Sa stanovišta menadžmenta, komunikacija je jedna od krucijalnih aktivnosti, zahvaljujući kojoj menadžeri realizuju svoje funkcije planiranja, organizovanja, uticaja i kontrole.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Prema tome, sve aktivnosti koje se vezuju za funkcije menadžmenta, odnosno njihova inplementacija, zavise od kvalitetno sproved</a:t>
            </a:r>
            <a:r>
              <a:rPr lang="en-US" sz="2300" dirty="0"/>
              <a:t>e</a:t>
            </a:r>
            <a:r>
              <a:rPr lang="pl-PL" sz="2300" dirty="0"/>
              <a:t>nog procesa komunikacije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457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Eksperimentom je dokazano da menadžeri troše 45% vremena na komunikaciju sa podređenim, 45% vremena u komunikaciji sa eksternim zainteresovanim interesnim grupama i 10% na komunikaciju sa nadređenim menadžerima.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Analizirajući komunikaciju, tačnije kanale komuni</a:t>
            </a:r>
            <a:r>
              <a:rPr lang="en-US" sz="2300" dirty="0"/>
              <a:t>-</a:t>
            </a:r>
            <a:r>
              <a:rPr lang="pl-PL" sz="2300" dirty="0"/>
              <a:t>kacije, doći ćemo do zaključka da postoji: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vertikalna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pobočna</a:t>
            </a:r>
            <a:r>
              <a:rPr lang="en-US" sz="2300" dirty="0"/>
              <a:t> </a:t>
            </a:r>
            <a:r>
              <a:rPr lang="en-US" sz="2300" dirty="0" err="1"/>
              <a:t>komunikacija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462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8.6. </a:t>
            </a:r>
            <a:r>
              <a:rPr lang="en-US" sz="4400" i="1" dirty="0"/>
              <a:t>OSNOVNE KARAKTERISTIKE I ELEMENTI INTERPERSONALNE </a:t>
            </a:r>
            <a:r>
              <a:rPr lang="en-US" sz="4400" i="1" dirty="0" smtClean="0"/>
              <a:t>KOMUNIKACIJE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3002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Interpersonalna</a:t>
            </a:r>
            <a:r>
              <a:rPr lang="en-US" sz="2300" dirty="0"/>
              <a:t> </a:t>
            </a:r>
            <a:r>
              <a:rPr lang="en-US" sz="2300" dirty="0" err="1"/>
              <a:t>komunikacija</a:t>
            </a:r>
            <a:r>
              <a:rPr lang="en-US" sz="2300" dirty="0"/>
              <a:t> </a:t>
            </a:r>
            <a:r>
              <a:rPr lang="en-US" sz="2300" dirty="0" err="1"/>
              <a:t>podrazumeva</a:t>
            </a:r>
            <a:r>
              <a:rPr lang="en-US" sz="2300" dirty="0"/>
              <a:t> </a:t>
            </a:r>
            <a:r>
              <a:rPr lang="en-US" sz="2300" dirty="0" err="1"/>
              <a:t>slanje</a:t>
            </a:r>
            <a:r>
              <a:rPr lang="en-US" sz="2300" dirty="0"/>
              <a:t> </a:t>
            </a:r>
            <a:r>
              <a:rPr lang="en-US" sz="2300" dirty="0" err="1"/>
              <a:t>poruke</a:t>
            </a:r>
            <a:r>
              <a:rPr lang="en-US" sz="2300" dirty="0"/>
              <a:t> od </a:t>
            </a:r>
            <a:r>
              <a:rPr lang="en-US" sz="2300" dirty="0" err="1"/>
              <a:t>strane</a:t>
            </a:r>
            <a:r>
              <a:rPr lang="en-US" sz="2300" dirty="0"/>
              <a:t> </a:t>
            </a:r>
            <a:r>
              <a:rPr lang="en-US" sz="2300" dirty="0" err="1"/>
              <a:t>jednog</a:t>
            </a:r>
            <a:r>
              <a:rPr lang="en-US" sz="2300" dirty="0"/>
              <a:t> </a:t>
            </a:r>
            <a:r>
              <a:rPr lang="en-US" sz="2300" dirty="0" err="1"/>
              <a:t>lica</a:t>
            </a:r>
            <a:r>
              <a:rPr lang="en-US" sz="2300" dirty="0"/>
              <a:t> </a:t>
            </a:r>
            <a:r>
              <a:rPr lang="en-US" sz="2300" dirty="0" err="1"/>
              <a:t>drugom</a:t>
            </a:r>
            <a:r>
              <a:rPr lang="en-US" sz="2300" dirty="0"/>
              <a:t> </a:t>
            </a:r>
            <a:r>
              <a:rPr lang="en-US" sz="2300" dirty="0" err="1"/>
              <a:t>licu</a:t>
            </a:r>
            <a:r>
              <a:rPr lang="en-US" sz="2300" dirty="0"/>
              <a:t>, </a:t>
            </a:r>
            <a:r>
              <a:rPr lang="en-US" sz="2300" dirty="0" err="1"/>
              <a:t>određenim</a:t>
            </a:r>
            <a:r>
              <a:rPr lang="en-US" sz="2300" dirty="0"/>
              <a:t> </a:t>
            </a:r>
            <a:r>
              <a:rPr lang="en-US" sz="2300" dirty="0" err="1"/>
              <a:t>kanalima</a:t>
            </a:r>
            <a:r>
              <a:rPr lang="en-US" sz="2300" dirty="0"/>
              <a:t> </a:t>
            </a:r>
            <a:r>
              <a:rPr lang="en-US" sz="2300" dirty="0" err="1"/>
              <a:t>distribucije</a:t>
            </a:r>
            <a:r>
              <a:rPr lang="en-US" sz="2300" dirty="0"/>
              <a:t>, </a:t>
            </a:r>
            <a:r>
              <a:rPr lang="en-US" sz="2300" dirty="0" err="1"/>
              <a:t>uz</a:t>
            </a:r>
            <a:r>
              <a:rPr lang="en-US" sz="2300" dirty="0"/>
              <a:t> </a:t>
            </a:r>
            <a:r>
              <a:rPr lang="en-US" sz="2300" dirty="0" err="1"/>
              <a:t>očekivanu</a:t>
            </a:r>
            <a:r>
              <a:rPr lang="en-US" sz="2300" dirty="0"/>
              <a:t> </a:t>
            </a:r>
            <a:r>
              <a:rPr lang="en-US" sz="2300" dirty="0" err="1"/>
              <a:t>povratnu</a:t>
            </a:r>
            <a:r>
              <a:rPr lang="en-US" sz="2300" dirty="0"/>
              <a:t> </a:t>
            </a:r>
            <a:r>
              <a:rPr lang="en-US" sz="2300" dirty="0" err="1"/>
              <a:t>spregu</a:t>
            </a:r>
            <a:r>
              <a:rPr lang="en-US" sz="2300" dirty="0"/>
              <a:t>, </a:t>
            </a:r>
            <a:r>
              <a:rPr lang="en-US" sz="2300" dirty="0" err="1"/>
              <a:t>odnosno</a:t>
            </a:r>
            <a:r>
              <a:rPr lang="en-US" sz="2300" dirty="0"/>
              <a:t> </a:t>
            </a:r>
            <a:r>
              <a:rPr lang="en-US" sz="2300" dirty="0" err="1"/>
              <a:t>odgovor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600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Jasno je da komunikacija ima tri osnovna elementa, i to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pošiljaoca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poruku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primaoca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Napred navedena lista elemenata interpersonalne komunikacije se od strane pojedinih autora dopunjuje za: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buku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povratnu</a:t>
            </a:r>
            <a:r>
              <a:rPr lang="en-US" sz="2300" dirty="0"/>
              <a:t> </a:t>
            </a:r>
            <a:r>
              <a:rPr lang="en-US" sz="2300" dirty="0" err="1"/>
              <a:t>spregu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koder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dekoder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797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Pošiljalac se definiše kao izvor poruke koji je i pokrenuo proces komunikacije.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r-Cyrl-CS" sz="2300" dirty="0"/>
              <a:t>Kada se organizacija nađe u takvoj situaciji onda svi, menadžeri i radnici, prihvataju smanjenje plata.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r-Cyrl-CS" sz="2300" dirty="0"/>
              <a:t>Prema japanskom stilu, zaposlene ne treba tretirati kao sredstvo za postizanje cilja, već kao ličnosti za postizanje istog cilja.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r-Cyrl-CS" sz="2300" dirty="0"/>
              <a:t>Visoka motivacija predstavlja ključ uspeha, a ona se ne gradi na strahu i nepoverenju.</a:t>
            </a:r>
            <a:r>
              <a:rPr lang="en-US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4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/>
              <a:t>8.6.1. </a:t>
            </a:r>
            <a:r>
              <a:rPr lang="en-US" sz="4400" i="1" dirty="0" err="1"/>
              <a:t>Кomunikacija</a:t>
            </a:r>
            <a:r>
              <a:rPr lang="en-US" sz="4400" i="1" dirty="0"/>
              <a:t> </a:t>
            </a:r>
            <a:r>
              <a:rPr lang="en-US" sz="4400" i="1" dirty="0" err="1"/>
              <a:t>kod</a:t>
            </a:r>
            <a:r>
              <a:rPr lang="en-US" sz="4400" i="1" dirty="0"/>
              <a:t> </a:t>
            </a:r>
            <a:r>
              <a:rPr lang="en-US" sz="4400" i="1" dirty="0" err="1"/>
              <a:t>rukovođenja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Кomunikacija</a:t>
            </a:r>
            <a:r>
              <a:rPr lang="en-US" sz="2300" dirty="0"/>
              <a:t> </a:t>
            </a:r>
            <a:r>
              <a:rPr lang="en-US" sz="2300" dirty="0" err="1"/>
              <a:t>kod</a:t>
            </a:r>
            <a:r>
              <a:rPr lang="en-US" sz="2300" dirty="0"/>
              <a:t> </a:t>
            </a:r>
            <a:r>
              <a:rPr lang="en-US" sz="2300" dirty="0" err="1"/>
              <a:t>rukovođenja</a:t>
            </a:r>
            <a:r>
              <a:rPr lang="en-US" sz="2300" dirty="0"/>
              <a:t> </a:t>
            </a:r>
            <a:r>
              <a:rPr lang="en-US" sz="2300" dirty="0" err="1"/>
              <a:t>ima</a:t>
            </a:r>
            <a:r>
              <a:rPr lang="en-US" sz="2300" dirty="0"/>
              <a:t> </a:t>
            </a:r>
            <a:r>
              <a:rPr lang="en-US" sz="2300" dirty="0" err="1"/>
              <a:t>dva</a:t>
            </a:r>
            <a:r>
              <a:rPr lang="en-US" sz="2300" dirty="0"/>
              <a:t> </a:t>
            </a:r>
            <a:r>
              <a:rPr lang="en-US" sz="2300" dirty="0" err="1"/>
              <a:t>važna</a:t>
            </a:r>
            <a:r>
              <a:rPr lang="en-US" sz="2300" dirty="0"/>
              <a:t> </a:t>
            </a:r>
            <a:r>
              <a:rPr lang="en-US" sz="2300" dirty="0" err="1" smtClean="0"/>
              <a:t>aspekta</a:t>
            </a:r>
            <a:r>
              <a:rPr lang="en-US" sz="2300" dirty="0" smtClean="0"/>
              <a:t>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1. </a:t>
            </a:r>
            <a:r>
              <a:rPr lang="en-US" sz="2300" dirty="0" err="1" smtClean="0"/>
              <a:t>Кroz</a:t>
            </a:r>
            <a:r>
              <a:rPr lang="en-US" sz="2300" dirty="0" smtClean="0"/>
              <a:t> </a:t>
            </a:r>
            <a:r>
              <a:rPr lang="en-US" sz="2300" dirty="0" err="1"/>
              <a:t>komuniciranje</a:t>
            </a:r>
            <a:r>
              <a:rPr lang="en-US" sz="2300" dirty="0"/>
              <a:t> se </a:t>
            </a:r>
            <a:r>
              <a:rPr lang="en-US" sz="2300" dirty="0" err="1"/>
              <a:t>održavaju</a:t>
            </a:r>
            <a:r>
              <a:rPr lang="en-US" sz="2300" dirty="0"/>
              <a:t> </a:t>
            </a:r>
            <a:r>
              <a:rPr lang="en-US" sz="2300" dirty="0" err="1"/>
              <a:t>lični</a:t>
            </a:r>
            <a:r>
              <a:rPr lang="en-US" sz="2300" dirty="0"/>
              <a:t> </a:t>
            </a:r>
            <a:r>
              <a:rPr lang="en-US" sz="2300" dirty="0" err="1"/>
              <a:t>odnosi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2. </a:t>
            </a:r>
            <a:r>
              <a:rPr lang="en-US" sz="2300" dirty="0" err="1" smtClean="0"/>
              <a:t>Кomuniciranjem</a:t>
            </a:r>
            <a:r>
              <a:rPr lang="en-US" sz="2300" dirty="0" smtClean="0"/>
              <a:t> </a:t>
            </a:r>
            <a:r>
              <a:rPr lang="en-US" sz="2300" dirty="0"/>
              <a:t>se </a:t>
            </a:r>
            <a:r>
              <a:rPr lang="en-US" sz="2300" dirty="0" err="1"/>
              <a:t>efikasno</a:t>
            </a:r>
            <a:r>
              <a:rPr lang="en-US" sz="2300" dirty="0"/>
              <a:t> </a:t>
            </a:r>
            <a:r>
              <a:rPr lang="en-US" sz="2300" dirty="0" err="1"/>
              <a:t>prenose</a:t>
            </a:r>
            <a:r>
              <a:rPr lang="en-US" sz="2300" dirty="0"/>
              <a:t> </a:t>
            </a:r>
            <a:r>
              <a:rPr lang="en-US" sz="2300" dirty="0" err="1"/>
              <a:t>poruke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Pri</a:t>
            </a:r>
            <a:r>
              <a:rPr lang="en-US" sz="2300" dirty="0"/>
              <a:t> </a:t>
            </a:r>
            <a:r>
              <a:rPr lang="en-US" sz="2300" dirty="0" err="1"/>
              <a:t>komuniciranju</a:t>
            </a:r>
            <a:r>
              <a:rPr lang="en-US" sz="2300" dirty="0"/>
              <a:t> </a:t>
            </a:r>
            <a:r>
              <a:rPr lang="en-US" sz="2300" dirty="0" err="1"/>
              <a:t>preduzetnik</a:t>
            </a:r>
            <a:r>
              <a:rPr lang="en-US" sz="2300" dirty="0"/>
              <a:t> </a:t>
            </a:r>
            <a:r>
              <a:rPr lang="en-US" sz="2300" dirty="0" err="1"/>
              <a:t>mora</a:t>
            </a:r>
            <a:r>
              <a:rPr lang="en-US" sz="2300" dirty="0"/>
              <a:t> da </a:t>
            </a:r>
            <a:r>
              <a:rPr lang="en-US" sz="2300" dirty="0" err="1"/>
              <a:t>bude</a:t>
            </a:r>
            <a:r>
              <a:rPr lang="en-US" sz="2300" dirty="0"/>
              <a:t> </a:t>
            </a:r>
            <a:r>
              <a:rPr lang="en-US" sz="2300" dirty="0" err="1"/>
              <a:t>jasan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konkretan</a:t>
            </a:r>
            <a:r>
              <a:rPr lang="en-US" sz="2300" dirty="0"/>
              <a:t>: </a:t>
            </a:r>
            <a:r>
              <a:rPr lang="en-US" sz="2300" dirty="0" err="1"/>
              <a:t>treba</a:t>
            </a:r>
            <a:r>
              <a:rPr lang="en-US" sz="2300" dirty="0"/>
              <a:t> </a:t>
            </a:r>
            <a:r>
              <a:rPr lang="en-US" sz="2300" dirty="0" err="1"/>
              <a:t>izbegavati</a:t>
            </a:r>
            <a:r>
              <a:rPr lang="en-US" sz="2300" dirty="0"/>
              <a:t> </a:t>
            </a:r>
            <a:r>
              <a:rPr lang="en-US" sz="2300" dirty="0" err="1"/>
              <a:t>preteranu</a:t>
            </a:r>
            <a:r>
              <a:rPr lang="en-US" sz="2300" dirty="0"/>
              <a:t> </a:t>
            </a:r>
            <a:r>
              <a:rPr lang="en-US" sz="2300" dirty="0" err="1"/>
              <a:t>rečitost</a:t>
            </a:r>
            <a:r>
              <a:rPr lang="en-US" sz="2300" dirty="0"/>
              <a:t>, </a:t>
            </a:r>
            <a:r>
              <a:rPr lang="en-US" sz="2300" dirty="0" err="1"/>
              <a:t>nejasan</a:t>
            </a:r>
            <a:r>
              <a:rPr lang="en-US" sz="2300" dirty="0"/>
              <a:t> </a:t>
            </a:r>
            <a:r>
              <a:rPr lang="en-US" sz="2300" dirty="0" err="1"/>
              <a:t>jezik</a:t>
            </a:r>
            <a:r>
              <a:rPr lang="en-US" sz="2300" dirty="0"/>
              <a:t> (ne </a:t>
            </a:r>
            <a:r>
              <a:rPr lang="en-US" sz="2300" dirty="0" err="1"/>
              <a:t>koristiti</a:t>
            </a:r>
            <a:r>
              <a:rPr lang="en-US" sz="2300" dirty="0"/>
              <a:t> </a:t>
            </a:r>
            <a:r>
              <a:rPr lang="en-US" sz="2300" dirty="0" err="1"/>
              <a:t>strane</a:t>
            </a:r>
            <a:r>
              <a:rPr lang="en-US" sz="2300" dirty="0"/>
              <a:t> </a:t>
            </a:r>
            <a:r>
              <a:rPr lang="en-US" sz="2300" dirty="0" err="1"/>
              <a:t>reči</a:t>
            </a:r>
            <a:r>
              <a:rPr lang="en-US" sz="2300" dirty="0"/>
              <a:t>, da ne </a:t>
            </a:r>
            <a:r>
              <a:rPr lang="en-US" sz="2300" dirty="0" err="1"/>
              <a:t>bude</a:t>
            </a:r>
            <a:r>
              <a:rPr lang="en-US" sz="2300" dirty="0"/>
              <a:t> </a:t>
            </a:r>
            <a:r>
              <a:rPr lang="en-US" sz="2300" dirty="0" err="1"/>
              <a:t>potreban</a:t>
            </a:r>
            <a:r>
              <a:rPr lang="en-US" sz="2300" dirty="0"/>
              <a:t> </a:t>
            </a:r>
            <a:r>
              <a:rPr lang="en-US" sz="2300" dirty="0" err="1"/>
              <a:t>leksikon</a:t>
            </a:r>
            <a:r>
              <a:rPr lang="en-US" sz="2300" dirty="0"/>
              <a:t> </a:t>
            </a:r>
            <a:r>
              <a:rPr lang="en-US" sz="2300" dirty="0" err="1"/>
              <a:t>stranih</a:t>
            </a:r>
            <a:r>
              <a:rPr lang="en-US" sz="2300" dirty="0"/>
              <a:t> </a:t>
            </a:r>
            <a:r>
              <a:rPr lang="en-US" sz="2300" dirty="0" err="1"/>
              <a:t>reči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izraza</a:t>
            </a:r>
            <a:r>
              <a:rPr lang="en-US" sz="2300" dirty="0"/>
              <a:t>), ne </a:t>
            </a:r>
            <a:r>
              <a:rPr lang="en-US" sz="2300" dirty="0" err="1"/>
              <a:t>detaljisati</a:t>
            </a:r>
            <a:r>
              <a:rPr lang="en-US" sz="2300" dirty="0"/>
              <a:t>, </a:t>
            </a:r>
            <a:r>
              <a:rPr lang="en-US" sz="2300" dirty="0" err="1"/>
              <a:t>pisane</a:t>
            </a:r>
            <a:r>
              <a:rPr lang="en-US" sz="2300" dirty="0"/>
              <a:t> </a:t>
            </a:r>
            <a:r>
              <a:rPr lang="en-US" sz="2300" dirty="0" err="1"/>
              <a:t>poruke</a:t>
            </a:r>
            <a:r>
              <a:rPr lang="en-US" sz="2300" dirty="0"/>
              <a:t> </a:t>
            </a:r>
            <a:r>
              <a:rPr lang="en-US" sz="2300" dirty="0" err="1"/>
              <a:t>pisati</a:t>
            </a:r>
            <a:r>
              <a:rPr lang="en-US" sz="2300" dirty="0"/>
              <a:t> </a:t>
            </a:r>
            <a:r>
              <a:rPr lang="en-US" sz="2300" dirty="0" err="1"/>
              <a:t>jezikom</a:t>
            </a:r>
            <a:r>
              <a:rPr lang="en-US" sz="2300" dirty="0"/>
              <a:t> </a:t>
            </a:r>
            <a:r>
              <a:rPr lang="en-US" sz="2300" dirty="0" err="1"/>
              <a:t>razumljivim</a:t>
            </a:r>
            <a:r>
              <a:rPr lang="en-US" sz="2300" dirty="0"/>
              <a:t> </a:t>
            </a:r>
            <a:r>
              <a:rPr lang="en-US" sz="2300" dirty="0" err="1"/>
              <a:t>svim</a:t>
            </a:r>
            <a:r>
              <a:rPr lang="en-US" sz="2300" dirty="0"/>
              <a:t> </a:t>
            </a:r>
            <a:r>
              <a:rPr lang="en-US" sz="2300" dirty="0" err="1"/>
              <a:t>ljudima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44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Кomuniciranje</a:t>
            </a:r>
            <a:r>
              <a:rPr lang="en-US" sz="2300" dirty="0"/>
              <a:t> je </a:t>
            </a:r>
            <a:r>
              <a:rPr lang="en-US" sz="2300" dirty="0" err="1"/>
              <a:t>glavna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osnovna</a:t>
            </a:r>
            <a:r>
              <a:rPr lang="en-US" sz="2300" dirty="0"/>
              <a:t> </a:t>
            </a:r>
            <a:r>
              <a:rPr lang="en-US" sz="2300" dirty="0" err="1"/>
              <a:t>operacija</a:t>
            </a:r>
            <a:r>
              <a:rPr lang="en-US" sz="2300" dirty="0"/>
              <a:t> </a:t>
            </a:r>
            <a:r>
              <a:rPr lang="en-US" sz="2300" dirty="0" err="1"/>
              <a:t>procesa</a:t>
            </a:r>
            <a:r>
              <a:rPr lang="en-US" sz="2300" dirty="0"/>
              <a:t> </a:t>
            </a:r>
            <a:r>
              <a:rPr lang="en-US" sz="2300" dirty="0" err="1"/>
              <a:t>vođenja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. </a:t>
            </a:r>
            <a:r>
              <a:rPr lang="en-US" sz="2300" dirty="0" err="1"/>
              <a:t>Zato</a:t>
            </a:r>
            <a:r>
              <a:rPr lang="en-US" sz="2300" dirty="0"/>
              <a:t> je </a:t>
            </a:r>
            <a:r>
              <a:rPr lang="en-US" sz="2300" dirty="0" err="1"/>
              <a:t>potrebno</a:t>
            </a:r>
            <a:r>
              <a:rPr lang="en-US" sz="2300" dirty="0"/>
              <a:t> da </a:t>
            </a:r>
            <a:r>
              <a:rPr lang="en-US" sz="2300" dirty="0" err="1"/>
              <a:t>preduzetnik</a:t>
            </a:r>
            <a:r>
              <a:rPr lang="en-US" sz="2300" dirty="0"/>
              <a:t> </a:t>
            </a:r>
            <a:r>
              <a:rPr lang="en-US" sz="2300" dirty="0" err="1"/>
              <a:t>poznaje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pravilno</a:t>
            </a:r>
            <a:r>
              <a:rPr lang="en-US" sz="2300" dirty="0"/>
              <a:t> </a:t>
            </a:r>
            <a:r>
              <a:rPr lang="en-US" sz="2300" dirty="0" err="1"/>
              <a:t>koristi</a:t>
            </a:r>
            <a:r>
              <a:rPr lang="en-US" sz="2300" dirty="0"/>
              <a:t> </a:t>
            </a:r>
            <a:r>
              <a:rPr lang="en-US" sz="2300" dirty="0" err="1"/>
              <a:t>način</a:t>
            </a:r>
            <a:r>
              <a:rPr lang="en-US" sz="2300" dirty="0"/>
              <a:t> </a:t>
            </a:r>
            <a:r>
              <a:rPr lang="en-US" sz="2300" dirty="0" err="1"/>
              <a:t>komuniciranja</a:t>
            </a:r>
            <a:r>
              <a:rPr lang="en-US" sz="2300" dirty="0"/>
              <a:t>, </a:t>
            </a:r>
            <a:r>
              <a:rPr lang="en-US" sz="2300" dirty="0" err="1"/>
              <a:t>diskutovanje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organizaciju</a:t>
            </a:r>
            <a:r>
              <a:rPr lang="en-US" sz="2300" dirty="0"/>
              <a:t> </a:t>
            </a:r>
            <a:r>
              <a:rPr lang="en-US" sz="2300" dirty="0" err="1"/>
              <a:t>sastanka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diskusija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Organizacija</a:t>
            </a:r>
            <a:r>
              <a:rPr lang="en-US" sz="2300" dirty="0"/>
              <a:t> </a:t>
            </a:r>
            <a:r>
              <a:rPr lang="en-US" sz="2300" dirty="0" err="1"/>
              <a:t>sastanaka</a:t>
            </a:r>
            <a:r>
              <a:rPr lang="en-US" sz="2300" dirty="0"/>
              <a:t> </a:t>
            </a:r>
            <a:r>
              <a:rPr lang="en-US" sz="2300" dirty="0" err="1"/>
              <a:t>treba</a:t>
            </a:r>
            <a:r>
              <a:rPr lang="en-US" sz="2300" dirty="0"/>
              <a:t> da </a:t>
            </a:r>
            <a:r>
              <a:rPr lang="en-US" sz="2300" dirty="0" err="1"/>
              <a:t>obuhvati</a:t>
            </a:r>
            <a:r>
              <a:rPr lang="en-US" sz="2300" dirty="0"/>
              <a:t> </a:t>
            </a:r>
            <a:r>
              <a:rPr lang="en-US" sz="2300" dirty="0" err="1"/>
              <a:t>sledeće</a:t>
            </a:r>
            <a:r>
              <a:rPr lang="en-US" sz="2300" dirty="0"/>
              <a:t> </a:t>
            </a:r>
            <a:r>
              <a:rPr lang="en-US" sz="2300" dirty="0" err="1"/>
              <a:t>probleme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potrebe</a:t>
            </a:r>
            <a:r>
              <a:rPr lang="en-US" sz="2300" dirty="0" smtClean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sastancima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priprema</a:t>
            </a:r>
            <a:r>
              <a:rPr lang="en-US" sz="2300" dirty="0" smtClean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organizovanje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vođenje</a:t>
            </a:r>
            <a:r>
              <a:rPr lang="en-US" sz="2300" dirty="0" smtClean="0"/>
              <a:t> </a:t>
            </a:r>
            <a:r>
              <a:rPr lang="en-US" sz="2300" dirty="0" err="1"/>
              <a:t>sastanaka</a:t>
            </a:r>
            <a:r>
              <a:rPr lang="en-US" sz="2300" dirty="0" smtClean="0"/>
              <a:t>;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1774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učestvovanje</a:t>
            </a:r>
            <a:r>
              <a:rPr lang="en-US" sz="2300" dirty="0" smtClean="0"/>
              <a:t> </a:t>
            </a:r>
            <a:r>
              <a:rPr lang="en-US" sz="2300" dirty="0"/>
              <a:t>u </a:t>
            </a:r>
            <a:r>
              <a:rPr lang="en-US" sz="2300" dirty="0" err="1"/>
              <a:t>diskusiji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sastanku</a:t>
            </a:r>
            <a:r>
              <a:rPr lang="en-US" sz="2300" dirty="0"/>
              <a:t>;</a:t>
            </a:r>
          </a:p>
          <a:p>
            <a:pPr marL="0" indent="0"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korišćenje</a:t>
            </a:r>
            <a:r>
              <a:rPr lang="en-US" sz="2300" dirty="0" smtClean="0"/>
              <a:t> </a:t>
            </a:r>
            <a:r>
              <a:rPr lang="en-US" sz="2300" dirty="0" err="1"/>
              <a:t>sastanaka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6333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8.1.2.</a:t>
            </a:r>
            <a:r>
              <a:rPr lang="pl-PL" sz="4400" i="1" dirty="0" smtClean="0"/>
              <a:t> </a:t>
            </a:r>
            <a:r>
              <a:rPr lang="en-US" sz="4400" i="1" dirty="0" smtClean="0"/>
              <a:t>STRATEGIJA "POGODITE IH TAMO GDE NE OČEKUJU"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U </a:t>
            </a:r>
            <a:r>
              <a:rPr lang="en-US" sz="2300" dirty="0" err="1"/>
              <a:t>okviru</a:t>
            </a:r>
            <a:r>
              <a:rPr lang="en-US" sz="2300" dirty="0"/>
              <a:t> </a:t>
            </a:r>
            <a:r>
              <a:rPr lang="en-US" sz="2300" dirty="0" err="1"/>
              <a:t>strategije</a:t>
            </a:r>
            <a:r>
              <a:rPr lang="en-US" sz="2300" dirty="0"/>
              <a:t> "</a:t>
            </a:r>
            <a:r>
              <a:rPr lang="en-US" sz="2300" dirty="0" err="1"/>
              <a:t>pogodite</a:t>
            </a:r>
            <a:r>
              <a:rPr lang="en-US" sz="2300" dirty="0"/>
              <a:t> </a:t>
            </a:r>
            <a:r>
              <a:rPr lang="en-US" sz="2300" dirty="0" err="1"/>
              <a:t>ih</a:t>
            </a:r>
            <a:r>
              <a:rPr lang="en-US" sz="2300" dirty="0"/>
              <a:t> </a:t>
            </a:r>
            <a:r>
              <a:rPr lang="en-US" sz="2300" dirty="0" err="1"/>
              <a:t>tamo</a:t>
            </a:r>
            <a:r>
              <a:rPr lang="en-US" sz="2300" dirty="0"/>
              <a:t> </a:t>
            </a:r>
            <a:r>
              <a:rPr lang="en-US" sz="2300" dirty="0" err="1"/>
              <a:t>gde</a:t>
            </a:r>
            <a:r>
              <a:rPr lang="en-US" sz="2300" dirty="0"/>
              <a:t> ne </a:t>
            </a:r>
            <a:r>
              <a:rPr lang="en-US" sz="2300" dirty="0" err="1"/>
              <a:t>očekuju</a:t>
            </a:r>
            <a:r>
              <a:rPr lang="en-US" sz="2300" dirty="0"/>
              <a:t>" </a:t>
            </a:r>
            <a:r>
              <a:rPr lang="en-US" sz="2300" dirty="0" err="1"/>
              <a:t>razrađuju</a:t>
            </a:r>
            <a:r>
              <a:rPr lang="en-US" sz="2300" dirty="0"/>
              <a:t> se </a:t>
            </a:r>
            <a:r>
              <a:rPr lang="en-US" sz="2300" dirty="0" err="1"/>
              <a:t>dva</a:t>
            </a:r>
            <a:r>
              <a:rPr lang="en-US" sz="2300" dirty="0"/>
              <a:t> </a:t>
            </a:r>
            <a:r>
              <a:rPr lang="en-US" sz="2300" dirty="0" err="1"/>
              <a:t>pristupa</a:t>
            </a:r>
            <a:r>
              <a:rPr lang="en-US" sz="2300" dirty="0"/>
              <a:t> </a:t>
            </a:r>
            <a:r>
              <a:rPr lang="en-US" sz="2300" dirty="0" err="1"/>
              <a:t>sagledavanja</a:t>
            </a:r>
            <a:r>
              <a:rPr lang="en-US" sz="2300" dirty="0"/>
              <a:t> </a:t>
            </a:r>
            <a:r>
              <a:rPr lang="en-US" sz="2300" dirty="0" err="1"/>
              <a:t>suštine</a:t>
            </a:r>
            <a:r>
              <a:rPr lang="en-US" sz="2300" dirty="0"/>
              <a:t>. </a:t>
            </a:r>
            <a:r>
              <a:rPr lang="en-US" sz="2300" dirty="0" err="1"/>
              <a:t>Jednom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kreativna</a:t>
            </a:r>
            <a:r>
              <a:rPr lang="en-US" sz="2300" dirty="0"/>
              <a:t> </a:t>
            </a:r>
            <a:r>
              <a:rPr lang="en-US" sz="2300" dirty="0" err="1"/>
              <a:t>imitacija</a:t>
            </a:r>
            <a:r>
              <a:rPr lang="en-US" sz="2300" dirty="0"/>
              <a:t>, </a:t>
            </a:r>
            <a:r>
              <a:rPr lang="en-US" sz="2300" dirty="0" err="1"/>
              <a:t>drugi</a:t>
            </a:r>
            <a:r>
              <a:rPr lang="en-US" sz="2300" dirty="0"/>
              <a:t> put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preduzetnički</a:t>
            </a:r>
            <a:r>
              <a:rPr lang="en-US" sz="2300" dirty="0"/>
              <a:t> </a:t>
            </a:r>
            <a:r>
              <a:rPr lang="en-US" sz="2300" dirty="0" err="1"/>
              <a:t>džudo</a:t>
            </a:r>
            <a:r>
              <a:rPr lang="en-US" sz="2300" dirty="0"/>
              <a:t> </a:t>
            </a:r>
            <a:r>
              <a:rPr lang="en-US" sz="2300" dirty="0" err="1"/>
              <a:t>zahvat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Кreativna</a:t>
            </a:r>
            <a:r>
              <a:rPr lang="en-US" sz="2300" dirty="0"/>
              <a:t> </a:t>
            </a:r>
            <a:r>
              <a:rPr lang="en-US" sz="2300" dirty="0" err="1"/>
              <a:t>imitacija</a:t>
            </a:r>
            <a:r>
              <a:rPr lang="en-US" sz="2300" dirty="0"/>
              <a:t> je </a:t>
            </a: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svojom</a:t>
            </a:r>
            <a:r>
              <a:rPr lang="en-US" sz="2300" dirty="0"/>
              <a:t> </a:t>
            </a:r>
            <a:r>
              <a:rPr lang="en-US" sz="2300" dirty="0" err="1"/>
              <a:t>suštinom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"</a:t>
            </a:r>
            <a:r>
              <a:rPr lang="en-US" sz="2300" dirty="0" err="1"/>
              <a:t>imitaciju</a:t>
            </a:r>
            <a:r>
              <a:rPr lang="en-US" sz="2300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293046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Ono </a:t>
            </a:r>
            <a:r>
              <a:rPr lang="en-US" sz="2300" dirty="0" err="1"/>
              <a:t>što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 u </a:t>
            </a:r>
            <a:r>
              <a:rPr lang="en-US" sz="2300" dirty="0" err="1"/>
              <a:t>ovoj</a:t>
            </a:r>
            <a:r>
              <a:rPr lang="en-US" sz="2300" dirty="0"/>
              <a:t> </a:t>
            </a:r>
            <a:r>
              <a:rPr lang="en-US" sz="2300" dirty="0" err="1"/>
              <a:t>situaciji</a:t>
            </a:r>
            <a:r>
              <a:rPr lang="en-US" sz="2300" dirty="0"/>
              <a:t> </a:t>
            </a:r>
            <a:r>
              <a:rPr lang="en-US" sz="2300" dirty="0" err="1"/>
              <a:t>radi</a:t>
            </a:r>
            <a:r>
              <a:rPr lang="en-US" sz="2300" dirty="0"/>
              <a:t>, </a:t>
            </a:r>
            <a:r>
              <a:rPr lang="en-US" sz="2300" dirty="0" err="1"/>
              <a:t>neko</a:t>
            </a:r>
            <a:r>
              <a:rPr lang="en-US" sz="2300" dirty="0"/>
              <a:t> </a:t>
            </a:r>
            <a:r>
              <a:rPr lang="en-US" sz="2300" dirty="0" err="1"/>
              <a:t>drugi</a:t>
            </a:r>
            <a:r>
              <a:rPr lang="en-US" sz="2300" dirty="0"/>
              <a:t> je to </a:t>
            </a:r>
            <a:r>
              <a:rPr lang="en-US" sz="2300" dirty="0" err="1"/>
              <a:t>već</a:t>
            </a:r>
            <a:r>
              <a:rPr lang="en-US" sz="2300" dirty="0"/>
              <a:t> </a:t>
            </a:r>
            <a:r>
              <a:rPr lang="en-US" sz="2300" dirty="0" err="1"/>
              <a:t>ranije</a:t>
            </a:r>
            <a:r>
              <a:rPr lang="en-US" sz="2300" dirty="0"/>
              <a:t> radio, </a:t>
            </a:r>
            <a:r>
              <a:rPr lang="en-US" sz="2300" dirty="0" err="1"/>
              <a:t>ali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 je </a:t>
            </a:r>
            <a:r>
              <a:rPr lang="en-US" sz="2300" dirty="0" err="1"/>
              <a:t>prošlo</a:t>
            </a:r>
            <a:r>
              <a:rPr lang="en-US" sz="2300" dirty="0"/>
              <a:t> "</a:t>
            </a:r>
            <a:r>
              <a:rPr lang="en-US" sz="2300" dirty="0" err="1"/>
              <a:t>nešto</a:t>
            </a:r>
            <a:r>
              <a:rPr lang="en-US" sz="2300" dirty="0"/>
              <a:t>" </a:t>
            </a:r>
            <a:r>
              <a:rPr lang="en-US" sz="2300" dirty="0" err="1"/>
              <a:t>tako</a:t>
            </a:r>
            <a:r>
              <a:rPr lang="en-US" sz="2300" dirty="0"/>
              <a:t> da </a:t>
            </a:r>
            <a:r>
              <a:rPr lang="en-US" sz="2300" dirty="0" err="1"/>
              <a:t>bolje</a:t>
            </a:r>
            <a:r>
              <a:rPr lang="en-US" sz="2300" dirty="0"/>
              <a:t> </a:t>
            </a:r>
            <a:r>
              <a:rPr lang="en-US" sz="2300" dirty="0" err="1"/>
              <a:t>razume</a:t>
            </a:r>
            <a:r>
              <a:rPr lang="en-US" sz="2300" dirty="0"/>
              <a:t> </a:t>
            </a:r>
            <a:r>
              <a:rPr lang="en-US" sz="2300" dirty="0" err="1"/>
              <a:t>inovaciju</a:t>
            </a:r>
            <a:r>
              <a:rPr lang="en-US" sz="2300" dirty="0"/>
              <a:t> 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dimenziju</a:t>
            </a:r>
            <a:r>
              <a:rPr lang="en-US" sz="2300" dirty="0"/>
              <a:t> </a:t>
            </a:r>
            <a:r>
              <a:rPr lang="en-US" sz="2300" dirty="0" err="1"/>
              <a:t>šta</a:t>
            </a:r>
            <a:r>
              <a:rPr lang="en-US" sz="2300" dirty="0"/>
              <a:t> </a:t>
            </a:r>
            <a:r>
              <a:rPr lang="en-US" sz="2300" dirty="0" err="1"/>
              <a:t>ona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. Ova </a:t>
            </a:r>
            <a:r>
              <a:rPr lang="en-US" sz="2300" dirty="0" err="1"/>
              <a:t>strategija</a:t>
            </a:r>
            <a:r>
              <a:rPr lang="en-US" sz="2300" dirty="0"/>
              <a:t> se </a:t>
            </a:r>
            <a:r>
              <a:rPr lang="en-US" sz="2300" dirty="0" err="1"/>
              <a:t>oslanja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"</a:t>
            </a:r>
            <a:r>
              <a:rPr lang="en-US" sz="2300" dirty="0" err="1"/>
              <a:t>nedovršenu</a:t>
            </a:r>
            <a:r>
              <a:rPr lang="en-US" sz="2300" dirty="0"/>
              <a:t> </a:t>
            </a:r>
            <a:r>
              <a:rPr lang="en-US" sz="2300" dirty="0" err="1"/>
              <a:t>inovaciju</a:t>
            </a:r>
            <a:r>
              <a:rPr lang="en-US" sz="2300" dirty="0"/>
              <a:t>". 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err="1"/>
              <a:t>Strategija</a:t>
            </a:r>
            <a:r>
              <a:rPr lang="en-US" sz="2400" dirty="0"/>
              <a:t> </a:t>
            </a:r>
            <a:r>
              <a:rPr lang="en-US" sz="2400" dirty="0" err="1"/>
              <a:t>kreativne</a:t>
            </a:r>
            <a:r>
              <a:rPr lang="en-US" sz="2400" dirty="0"/>
              <a:t> </a:t>
            </a:r>
            <a:r>
              <a:rPr lang="en-US" sz="2400" dirty="0" err="1"/>
              <a:t>inovacije</a:t>
            </a:r>
            <a:r>
              <a:rPr lang="en-US" sz="2400" dirty="0"/>
              <a:t> je: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tržišno</a:t>
            </a:r>
            <a:r>
              <a:rPr lang="en-US" sz="2400" dirty="0" smtClean="0"/>
              <a:t> </a:t>
            </a:r>
            <a:r>
              <a:rPr lang="en-US" sz="2400" dirty="0" err="1"/>
              <a:t>orjentisanje</a:t>
            </a:r>
            <a:r>
              <a:rPr lang="en-US" sz="24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tržišno</a:t>
            </a:r>
            <a:r>
              <a:rPr lang="en-US" sz="2400" dirty="0" smtClean="0"/>
              <a:t> </a:t>
            </a:r>
            <a:r>
              <a:rPr lang="en-US" sz="2400" dirty="0" err="1"/>
              <a:t>koncentrisana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endParaRPr 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tržišno</a:t>
            </a:r>
            <a:r>
              <a:rPr lang="en-US" sz="2400" dirty="0" smtClean="0"/>
              <a:t> </a:t>
            </a:r>
            <a:r>
              <a:rPr lang="en-US" sz="2400" dirty="0" err="1"/>
              <a:t>vođena</a:t>
            </a:r>
            <a:r>
              <a:rPr lang="en-US" sz="24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236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preduzetničkog</a:t>
            </a:r>
            <a:r>
              <a:rPr lang="en-US" sz="2300" dirty="0"/>
              <a:t> </a:t>
            </a:r>
            <a:r>
              <a:rPr lang="en-US" sz="2300" dirty="0" err="1"/>
              <a:t>džudoa</a:t>
            </a:r>
            <a:r>
              <a:rPr lang="en-US" sz="2300" dirty="0"/>
              <a:t> se </a:t>
            </a:r>
            <a:r>
              <a:rPr lang="en-US" sz="2300" dirty="0" err="1"/>
              <a:t>odnosi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situacije</a:t>
            </a:r>
            <a:r>
              <a:rPr lang="en-US" sz="2300" dirty="0"/>
              <a:t> </a:t>
            </a:r>
            <a:r>
              <a:rPr lang="en-US" sz="2300" dirty="0" err="1"/>
              <a:t>odbacivanja</a:t>
            </a:r>
            <a:r>
              <a:rPr lang="en-US" sz="2300" dirty="0"/>
              <a:t> </a:t>
            </a:r>
            <a:r>
              <a:rPr lang="en-US" sz="2300" dirty="0" err="1"/>
              <a:t>neočekivanog</a:t>
            </a:r>
            <a:r>
              <a:rPr lang="en-US" sz="2300" dirty="0"/>
              <a:t> </a:t>
            </a:r>
            <a:r>
              <a:rPr lang="en-US" sz="2300" dirty="0" err="1"/>
              <a:t>uspeha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inovativne</a:t>
            </a:r>
            <a:r>
              <a:rPr lang="en-US" sz="2300" dirty="0"/>
              <a:t> </a:t>
            </a:r>
            <a:r>
              <a:rPr lang="en-US" sz="2300" dirty="0" err="1"/>
              <a:t>mogućnosti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preduzetnički</a:t>
            </a:r>
            <a:r>
              <a:rPr lang="en-US" sz="2300" dirty="0"/>
              <a:t> </a:t>
            </a:r>
            <a:r>
              <a:rPr lang="en-US" sz="2300" dirty="0" err="1"/>
              <a:t>džudo</a:t>
            </a:r>
            <a:r>
              <a:rPr lang="en-US" sz="2300" dirty="0"/>
              <a:t>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prvi</a:t>
            </a:r>
            <a:r>
              <a:rPr lang="en-US" sz="2300" dirty="0"/>
              <a:t> </a:t>
            </a:r>
            <a:r>
              <a:rPr lang="en-US" sz="2300" dirty="0" err="1"/>
              <a:t>cilj</a:t>
            </a:r>
            <a:r>
              <a:rPr lang="en-US" sz="2300" dirty="0"/>
              <a:t> </a:t>
            </a:r>
            <a:r>
              <a:rPr lang="en-US" sz="2300" dirty="0" err="1"/>
              <a:t>ima</a:t>
            </a:r>
            <a:r>
              <a:rPr lang="en-US" sz="2300" dirty="0"/>
              <a:t> </a:t>
            </a:r>
            <a:r>
              <a:rPr lang="en-US" sz="2300" dirty="0" err="1"/>
              <a:t>uspostavljanje</a:t>
            </a:r>
            <a:r>
              <a:rPr lang="en-US" sz="2300" dirty="0"/>
              <a:t> </a:t>
            </a:r>
            <a:r>
              <a:rPr lang="en-US" sz="2300" dirty="0" err="1"/>
              <a:t>komunikacije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najmanje</a:t>
            </a:r>
            <a:r>
              <a:rPr lang="en-US" sz="2300" dirty="0"/>
              <a:t> </a:t>
            </a:r>
            <a:r>
              <a:rPr lang="en-US" sz="2300" dirty="0" err="1"/>
              <a:t>branjenim</a:t>
            </a:r>
            <a:r>
              <a:rPr lang="en-US" sz="2300" dirty="0"/>
              <a:t> </a:t>
            </a:r>
            <a:r>
              <a:rPr lang="en-US" sz="2300" dirty="0" err="1"/>
              <a:t>segmentom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507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8.1.3. STRATEGIJA EKOLOŠKE NIŠE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ekološke</a:t>
            </a:r>
            <a:r>
              <a:rPr lang="en-US" sz="2300" dirty="0"/>
              <a:t> </a:t>
            </a:r>
            <a:r>
              <a:rPr lang="en-US" sz="2300" dirty="0" err="1"/>
              <a:t>niše</a:t>
            </a:r>
            <a:r>
              <a:rPr lang="en-US" sz="2300" dirty="0"/>
              <a:t> </a:t>
            </a:r>
            <a:r>
              <a:rPr lang="en-US" sz="2300" dirty="0" err="1"/>
              <a:t>ima</a:t>
            </a:r>
            <a:r>
              <a:rPr lang="en-US" sz="2300" dirty="0"/>
              <a:t> </a:t>
            </a:r>
            <a:r>
              <a:rPr lang="en-US" sz="2300" dirty="0" err="1"/>
              <a:t>cilj</a:t>
            </a:r>
            <a:r>
              <a:rPr lang="en-US" sz="2300" dirty="0"/>
              <a:t> </a:t>
            </a:r>
            <a:r>
              <a:rPr lang="en-US" sz="2300" dirty="0" err="1"/>
              <a:t>osvajanje</a:t>
            </a:r>
            <a:r>
              <a:rPr lang="en-US" sz="2300" dirty="0"/>
              <a:t> </a:t>
            </a:r>
            <a:r>
              <a:rPr lang="en-US" sz="2300" dirty="0" err="1"/>
              <a:t>monopola</a:t>
            </a:r>
            <a:r>
              <a:rPr lang="en-US" sz="2300" dirty="0"/>
              <a:t> u </a:t>
            </a:r>
            <a:r>
              <a:rPr lang="en-US" sz="2300" dirty="0" err="1"/>
              <a:t>određenom</a:t>
            </a:r>
            <a:r>
              <a:rPr lang="en-US" sz="2300" dirty="0"/>
              <a:t> </a:t>
            </a:r>
            <a:r>
              <a:rPr lang="en-US" sz="2300" dirty="0" err="1"/>
              <a:t>segmentu</a:t>
            </a:r>
            <a:r>
              <a:rPr lang="en-US" sz="2300" dirty="0"/>
              <a:t>, </a:t>
            </a:r>
            <a:r>
              <a:rPr lang="en-US" sz="2300" dirty="0" err="1"/>
              <a:t>maloj</a:t>
            </a:r>
            <a:r>
              <a:rPr lang="en-US" sz="2300" dirty="0"/>
              <a:t>, </a:t>
            </a:r>
            <a:r>
              <a:rPr lang="en-US" sz="2300" dirty="0" err="1"/>
              <a:t>užoj</a:t>
            </a:r>
            <a:r>
              <a:rPr lang="en-US" sz="2300" dirty="0"/>
              <a:t> </a:t>
            </a:r>
            <a:r>
              <a:rPr lang="en-US" sz="2300" dirty="0" err="1"/>
              <a:t>oblasti</a:t>
            </a:r>
            <a:r>
              <a:rPr lang="en-US" sz="2300" dirty="0"/>
              <a:t> </a:t>
            </a:r>
            <a:r>
              <a:rPr lang="en-US" sz="2300" dirty="0" err="1"/>
              <a:t>proizvodnje</a:t>
            </a:r>
            <a:r>
              <a:rPr lang="en-US" sz="2300" dirty="0"/>
              <a:t>, u </a:t>
            </a:r>
            <a:r>
              <a:rPr lang="en-US" sz="2300" dirty="0" err="1"/>
              <a:t>okviru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uspešni</a:t>
            </a:r>
            <a:r>
              <a:rPr lang="en-US" sz="2300" dirty="0"/>
              <a:t> </a:t>
            </a:r>
            <a:r>
              <a:rPr lang="en-US" sz="2300" dirty="0" err="1"/>
              <a:t>praktičari</a:t>
            </a:r>
            <a:r>
              <a:rPr lang="en-US" sz="2300" dirty="0"/>
              <a:t> </a:t>
            </a:r>
            <a:r>
              <a:rPr lang="en-US" sz="2300" dirty="0" err="1"/>
              <a:t>postaju</a:t>
            </a:r>
            <a:r>
              <a:rPr lang="en-US" sz="2300" dirty="0"/>
              <a:t> </a:t>
            </a:r>
            <a:r>
              <a:rPr lang="en-US" sz="2300" dirty="0" err="1"/>
              <a:t>imuni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konkurenciju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izazove</a:t>
            </a:r>
            <a:r>
              <a:rPr lang="en-US" sz="2300" dirty="0"/>
              <a:t> </a:t>
            </a:r>
            <a:r>
              <a:rPr lang="en-US" sz="2300" dirty="0" err="1"/>
              <a:t>konkurenata</a:t>
            </a:r>
            <a:r>
              <a:rPr lang="en-US" sz="2300" dirty="0"/>
              <a:t>. </a:t>
            </a:r>
            <a:r>
              <a:rPr lang="en-US" sz="2300" dirty="0" err="1"/>
              <a:t>Primena</a:t>
            </a:r>
            <a:r>
              <a:rPr lang="en-US" sz="2300" dirty="0"/>
              <a:t> </a:t>
            </a:r>
            <a:r>
              <a:rPr lang="en-US" sz="2300" dirty="0" err="1"/>
              <a:t>ove</a:t>
            </a:r>
            <a:r>
              <a:rPr lang="en-US" sz="2300" dirty="0"/>
              <a:t> </a:t>
            </a:r>
            <a:r>
              <a:rPr lang="en-US" sz="2300" dirty="0" err="1"/>
              <a:t>strategije</a:t>
            </a:r>
            <a:r>
              <a:rPr lang="en-US" sz="2300" dirty="0"/>
              <a:t> </a:t>
            </a:r>
            <a:r>
              <a:rPr lang="en-US" sz="2300" dirty="0" err="1"/>
              <a:t>zahteva</a:t>
            </a:r>
            <a:r>
              <a:rPr lang="en-US" sz="2300" dirty="0"/>
              <a:t> </a:t>
            </a:r>
            <a:r>
              <a:rPr lang="en-US" sz="2300" dirty="0" err="1"/>
              <a:t>anonimnost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Postoje</a:t>
            </a:r>
            <a:r>
              <a:rPr lang="en-US" sz="2300" dirty="0"/>
              <a:t> </a:t>
            </a:r>
            <a:r>
              <a:rPr lang="en-US" sz="2300" dirty="0" err="1"/>
              <a:t>sledeće</a:t>
            </a:r>
            <a:r>
              <a:rPr lang="en-US" sz="2300" dirty="0"/>
              <a:t> </a:t>
            </a:r>
            <a:r>
              <a:rPr lang="en-US" sz="2300" dirty="0" err="1"/>
              <a:t>različite</a:t>
            </a:r>
            <a:r>
              <a:rPr lang="en-US" sz="2300" dirty="0"/>
              <a:t> </a:t>
            </a:r>
            <a:r>
              <a:rPr lang="en-US" sz="2300" dirty="0" err="1"/>
              <a:t>strategije</a:t>
            </a:r>
            <a:r>
              <a:rPr lang="en-US" sz="2300" dirty="0"/>
              <a:t> </a:t>
            </a:r>
            <a:r>
              <a:rPr lang="en-US" sz="2300" dirty="0" err="1"/>
              <a:t>ekološke</a:t>
            </a:r>
            <a:r>
              <a:rPr lang="en-US" sz="2300" dirty="0"/>
              <a:t> </a:t>
            </a:r>
            <a:r>
              <a:rPr lang="en-US" sz="2300" dirty="0" err="1"/>
              <a:t>niše</a:t>
            </a:r>
            <a:r>
              <a:rPr lang="en-US" sz="2300" dirty="0"/>
              <a:t>, </a:t>
            </a:r>
            <a:r>
              <a:rPr lang="en-US" sz="2300" dirty="0" err="1"/>
              <a:t>svaka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svojim</a:t>
            </a:r>
            <a:r>
              <a:rPr lang="en-US" sz="2300" dirty="0"/>
              <a:t> </a:t>
            </a:r>
            <a:r>
              <a:rPr lang="en-US" sz="2300" dirty="0" err="1"/>
              <a:t>zahtevima</a:t>
            </a:r>
            <a:r>
              <a:rPr lang="en-US" sz="2300" dirty="0"/>
              <a:t>, </a:t>
            </a:r>
            <a:r>
              <a:rPr lang="en-US" sz="2300" dirty="0" err="1"/>
              <a:t>limitima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rizicima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Strategija</a:t>
            </a:r>
            <a:r>
              <a:rPr lang="en-US" sz="2300" dirty="0"/>
              <a:t> "</a:t>
            </a:r>
            <a:r>
              <a:rPr lang="en-US" sz="2300" dirty="0" err="1"/>
              <a:t>naplatne</a:t>
            </a:r>
            <a:r>
              <a:rPr lang="en-US" sz="2300" dirty="0"/>
              <a:t> </a:t>
            </a:r>
            <a:r>
              <a:rPr lang="en-US" sz="2300" dirty="0" err="1"/>
              <a:t>rampe</a:t>
            </a:r>
            <a:r>
              <a:rPr lang="en-US" sz="2300" dirty="0"/>
              <a:t>";</a:t>
            </a:r>
          </a:p>
          <a:p>
            <a:pPr>
              <a:spcBef>
                <a:spcPts val="1000"/>
              </a:spcBef>
              <a:buFontTx/>
              <a:buChar char="-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455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specijalizovanih</a:t>
            </a:r>
            <a:r>
              <a:rPr lang="en-US" sz="2300" dirty="0"/>
              <a:t> </a:t>
            </a:r>
            <a:r>
              <a:rPr lang="en-US" sz="2300" dirty="0" err="1"/>
              <a:t>veština</a:t>
            </a:r>
            <a:r>
              <a:rPr lang="en-US" sz="2300" dirty="0"/>
              <a:t>, </a:t>
            </a:r>
            <a:r>
              <a:rPr lang="en-US" sz="2300" dirty="0" err="1"/>
              <a:t>znanja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specijalizovanog</a:t>
            </a:r>
            <a:r>
              <a:rPr lang="en-US" sz="2300" dirty="0"/>
              <a:t> </a:t>
            </a:r>
            <a:r>
              <a:rPr lang="en-US" sz="2300" dirty="0" err="1"/>
              <a:t>tržišta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Strategija</a:t>
            </a:r>
            <a:r>
              <a:rPr lang="en-US" sz="2300" dirty="0"/>
              <a:t> "</a:t>
            </a:r>
            <a:r>
              <a:rPr lang="en-US" sz="2300" dirty="0" err="1"/>
              <a:t>naplatne</a:t>
            </a:r>
            <a:r>
              <a:rPr lang="en-US" sz="2300" dirty="0"/>
              <a:t> </a:t>
            </a:r>
            <a:r>
              <a:rPr lang="en-US" sz="2300" dirty="0" err="1"/>
              <a:t>rampe</a:t>
            </a:r>
            <a:r>
              <a:rPr lang="en-US" sz="2300" dirty="0"/>
              <a:t>" se </a:t>
            </a:r>
            <a:r>
              <a:rPr lang="en-US" sz="2300" dirty="0" err="1"/>
              <a:t>odnosi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situaciju</a:t>
            </a:r>
            <a:r>
              <a:rPr lang="en-US" sz="2300" dirty="0"/>
              <a:t> </a:t>
            </a:r>
            <a:r>
              <a:rPr lang="en-US" sz="2300" dirty="0" err="1"/>
              <a:t>kada</a:t>
            </a:r>
            <a:r>
              <a:rPr lang="en-US" sz="2300" dirty="0"/>
              <a:t> </a:t>
            </a:r>
            <a:r>
              <a:rPr lang="en-US" sz="2300" dirty="0" err="1"/>
              <a:t>određeni</a:t>
            </a:r>
            <a:r>
              <a:rPr lang="en-US" sz="2300" dirty="0"/>
              <a:t> </a:t>
            </a:r>
            <a:r>
              <a:rPr lang="en-US" sz="2300" dirty="0" err="1"/>
              <a:t>proizvod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</a:t>
            </a:r>
            <a:r>
              <a:rPr lang="en-US" sz="2300" dirty="0" err="1"/>
              <a:t>bitan</a:t>
            </a:r>
            <a:r>
              <a:rPr lang="en-US" sz="2300" dirty="0"/>
              <a:t> </a:t>
            </a:r>
            <a:r>
              <a:rPr lang="en-US" sz="2300" dirty="0" err="1"/>
              <a:t>deo</a:t>
            </a:r>
            <a:r>
              <a:rPr lang="en-US" sz="2300" dirty="0"/>
              <a:t> </a:t>
            </a:r>
            <a:r>
              <a:rPr lang="en-US" sz="2300" dirty="0" err="1"/>
              <a:t>nekog</a:t>
            </a:r>
            <a:r>
              <a:rPr lang="en-US" sz="2300" dirty="0"/>
              <a:t> </a:t>
            </a:r>
            <a:r>
              <a:rPr lang="en-US" sz="2300" dirty="0" err="1"/>
              <a:t>velikog</a:t>
            </a:r>
            <a:r>
              <a:rPr lang="en-US" sz="2300" dirty="0"/>
              <a:t> </a:t>
            </a:r>
            <a:r>
              <a:rPr lang="en-US" sz="2300" dirty="0" err="1"/>
              <a:t>tehnološkog</a:t>
            </a:r>
            <a:r>
              <a:rPr lang="en-US" sz="2300" dirty="0"/>
              <a:t> </a:t>
            </a:r>
            <a:r>
              <a:rPr lang="en-US" sz="2300" dirty="0" err="1"/>
              <a:t>postupka</a:t>
            </a:r>
            <a:r>
              <a:rPr lang="en-US" sz="2300" dirty="0"/>
              <a:t>, a </a:t>
            </a:r>
            <a:r>
              <a:rPr lang="en-US" sz="2300" dirty="0" err="1"/>
              <a:t>sam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</a:t>
            </a:r>
            <a:r>
              <a:rPr lang="en-US" sz="2300" dirty="0" err="1"/>
              <a:t>beznačajan</a:t>
            </a:r>
            <a:r>
              <a:rPr lang="en-US" sz="2300" dirty="0"/>
              <a:t> </a:t>
            </a:r>
            <a:r>
              <a:rPr lang="en-US" sz="2300" dirty="0" err="1"/>
              <a:t>iznos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taj</a:t>
            </a:r>
            <a:r>
              <a:rPr lang="en-US" sz="2300" dirty="0"/>
              <a:t> </a:t>
            </a:r>
            <a:r>
              <a:rPr lang="en-US" sz="2300" dirty="0" err="1"/>
              <a:t>proces</a:t>
            </a:r>
            <a:r>
              <a:rPr lang="en-US" sz="2300" dirty="0"/>
              <a:t>;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pri</a:t>
            </a:r>
            <a:r>
              <a:rPr lang="en-US" sz="2300" dirty="0"/>
              <a:t> tome se </a:t>
            </a:r>
            <a:r>
              <a:rPr lang="en-US" sz="2300" dirty="0" err="1"/>
              <a:t>odnosi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ograničeno</a:t>
            </a:r>
            <a:r>
              <a:rPr lang="en-US" sz="2300" dirty="0"/>
              <a:t> </a:t>
            </a:r>
            <a:r>
              <a:rPr lang="en-US" sz="2300" dirty="0" err="1"/>
              <a:t>tržište</a:t>
            </a:r>
            <a:r>
              <a:rPr lang="en-US" sz="2300" dirty="0"/>
              <a:t>, </a:t>
            </a:r>
            <a:r>
              <a:rPr lang="en-US" sz="2300" dirty="0" err="1"/>
              <a:t>tako</a:t>
            </a:r>
            <a:r>
              <a:rPr lang="en-US" sz="2300" dirty="0"/>
              <a:t> da </a:t>
            </a:r>
            <a:r>
              <a:rPr lang="en-US" sz="2300" dirty="0" err="1"/>
              <a:t>onaj</a:t>
            </a:r>
            <a:r>
              <a:rPr lang="en-US" sz="2300" dirty="0"/>
              <a:t> </a:t>
            </a:r>
            <a:r>
              <a:rPr lang="en-US" sz="2300" dirty="0" err="1"/>
              <a:t>ko</a:t>
            </a:r>
            <a:r>
              <a:rPr lang="en-US" sz="2300" dirty="0"/>
              <a:t> </a:t>
            </a:r>
            <a:r>
              <a:rPr lang="en-US" sz="2300" dirty="0" err="1"/>
              <a:t>ga</a:t>
            </a:r>
            <a:r>
              <a:rPr lang="en-US" sz="2300" dirty="0"/>
              <a:t> </a:t>
            </a:r>
            <a:r>
              <a:rPr lang="en-US" sz="2300" dirty="0" err="1"/>
              <a:t>osvoji</a:t>
            </a:r>
            <a:r>
              <a:rPr lang="en-US" sz="2300" dirty="0"/>
              <a:t>, </a:t>
            </a:r>
            <a:r>
              <a:rPr lang="en-US" sz="2300" dirty="0" err="1"/>
              <a:t>automatski</a:t>
            </a:r>
            <a:r>
              <a:rPr lang="en-US" sz="2300" dirty="0"/>
              <a:t> </a:t>
            </a:r>
            <a:r>
              <a:rPr lang="en-US" sz="2300" dirty="0" err="1"/>
              <a:t>postaje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monopolista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tom </a:t>
            </a:r>
            <a:r>
              <a:rPr lang="en-US" sz="2300" dirty="0" err="1"/>
              <a:t>tržištu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4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specijalizovanih</a:t>
            </a:r>
            <a:r>
              <a:rPr lang="en-US" sz="2300" dirty="0"/>
              <a:t> </a:t>
            </a:r>
            <a:r>
              <a:rPr lang="en-US" sz="2300" dirty="0" err="1"/>
              <a:t>veština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znanja</a:t>
            </a:r>
            <a:r>
              <a:rPr lang="en-US" sz="2300" dirty="0"/>
              <a:t> se </a:t>
            </a:r>
            <a:r>
              <a:rPr lang="en-US" sz="2300" dirty="0" err="1"/>
              <a:t>odnosi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osvajanje</a:t>
            </a:r>
            <a:r>
              <a:rPr lang="en-US" sz="2300" dirty="0"/>
              <a:t> </a:t>
            </a:r>
            <a:r>
              <a:rPr lang="en-US" sz="2300" dirty="0" err="1"/>
              <a:t>kontrolne</a:t>
            </a:r>
            <a:r>
              <a:rPr lang="en-US" sz="2300" dirty="0"/>
              <a:t> </a:t>
            </a:r>
            <a:r>
              <a:rPr lang="en-US" sz="2300" dirty="0" err="1"/>
              <a:t>pozicije</a:t>
            </a:r>
            <a:r>
              <a:rPr lang="en-US" sz="2300" dirty="0"/>
              <a:t> u </a:t>
            </a:r>
            <a:r>
              <a:rPr lang="en-US" sz="2300" dirty="0" err="1"/>
              <a:t>odgovarajućim</a:t>
            </a:r>
            <a:r>
              <a:rPr lang="en-US" sz="2300" dirty="0"/>
              <a:t> </a:t>
            </a:r>
            <a:r>
              <a:rPr lang="en-US" sz="2300" dirty="0" err="1"/>
              <a:t>segmentima</a:t>
            </a:r>
            <a:r>
              <a:rPr lang="en-US" sz="2300" dirty="0"/>
              <a:t> </a:t>
            </a:r>
            <a:r>
              <a:rPr lang="en-US" sz="2300" dirty="0" err="1"/>
              <a:t>specijalizovanih</a:t>
            </a:r>
            <a:r>
              <a:rPr lang="en-US" sz="2300" dirty="0"/>
              <a:t> </a:t>
            </a:r>
            <a:r>
              <a:rPr lang="en-US" sz="2300" dirty="0" err="1"/>
              <a:t>veština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znanja</a:t>
            </a:r>
            <a:r>
              <a:rPr lang="en-US" sz="2300" dirty="0"/>
              <a:t>. U </a:t>
            </a:r>
            <a:r>
              <a:rPr lang="en-US" sz="2300" dirty="0" err="1"/>
              <a:t>strategiji</a:t>
            </a:r>
            <a:r>
              <a:rPr lang="en-US" sz="2300" dirty="0"/>
              <a:t> </a:t>
            </a:r>
            <a:r>
              <a:rPr lang="en-US" sz="2300" dirty="0" err="1"/>
              <a:t>specijalizovanog</a:t>
            </a:r>
            <a:r>
              <a:rPr lang="en-US" sz="2300" dirty="0"/>
              <a:t> </a:t>
            </a:r>
            <a:r>
              <a:rPr lang="en-US" sz="2300" dirty="0" err="1"/>
              <a:t>procesa</a:t>
            </a:r>
            <a:r>
              <a:rPr lang="en-US" sz="2300" dirty="0"/>
              <a:t> </a:t>
            </a:r>
            <a:r>
              <a:rPr lang="en-US" sz="2300" dirty="0" err="1"/>
              <a:t>akcenat</a:t>
            </a:r>
            <a:r>
              <a:rPr lang="en-US" sz="2300" dirty="0"/>
              <a:t> je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specijalnom</a:t>
            </a:r>
            <a:r>
              <a:rPr lang="en-US" sz="2300" dirty="0"/>
              <a:t> </a:t>
            </a:r>
            <a:r>
              <a:rPr lang="en-US" sz="2300" dirty="0" err="1"/>
              <a:t>znanju</a:t>
            </a:r>
            <a:r>
              <a:rPr lang="en-US" sz="2300" dirty="0"/>
              <a:t> </a:t>
            </a:r>
            <a:r>
              <a:rPr lang="en-US" sz="2300" dirty="0" err="1"/>
              <a:t>vezanom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tržište</a:t>
            </a:r>
            <a:r>
              <a:rPr lang="en-US" sz="2300" dirty="0"/>
              <a:t>, </a:t>
            </a:r>
            <a:r>
              <a:rPr lang="en-US" sz="2300" dirty="0" err="1"/>
              <a:t>dok</a:t>
            </a:r>
            <a:r>
              <a:rPr lang="en-US" sz="2300" dirty="0"/>
              <a:t> </a:t>
            </a:r>
            <a:r>
              <a:rPr lang="en-US" sz="2300" dirty="0" err="1"/>
              <a:t>kod</a:t>
            </a:r>
            <a:r>
              <a:rPr lang="en-US" sz="2300" dirty="0"/>
              <a:t> </a:t>
            </a:r>
            <a:r>
              <a:rPr lang="en-US" sz="2300" dirty="0" err="1"/>
              <a:t>niše</a:t>
            </a:r>
            <a:r>
              <a:rPr lang="en-US" sz="2300" dirty="0"/>
              <a:t> </a:t>
            </a:r>
            <a:r>
              <a:rPr lang="en-US" sz="2300" dirty="0" err="1"/>
              <a:t>specijalnosti</a:t>
            </a:r>
            <a:r>
              <a:rPr lang="en-US" sz="2300" dirty="0"/>
              <a:t> to se </a:t>
            </a:r>
            <a:r>
              <a:rPr lang="en-US" sz="2300" dirty="0" err="1"/>
              <a:t>odnosilo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proizvod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/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uslugu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Strategija</a:t>
            </a:r>
            <a:r>
              <a:rPr lang="en-US" sz="2300" dirty="0"/>
              <a:t> </a:t>
            </a:r>
            <a:r>
              <a:rPr lang="en-US" sz="2300" dirty="0" err="1"/>
              <a:t>promena</a:t>
            </a:r>
            <a:r>
              <a:rPr lang="en-US" sz="2300" dirty="0"/>
              <a:t> </a:t>
            </a:r>
            <a:r>
              <a:rPr lang="en-US" sz="2300" dirty="0" err="1"/>
              <a:t>ekonomskih</a:t>
            </a:r>
            <a:r>
              <a:rPr lang="en-US" sz="2300" dirty="0"/>
              <a:t> </a:t>
            </a:r>
            <a:r>
              <a:rPr lang="en-US" sz="2300" dirty="0" err="1"/>
              <a:t>karakteristika</a:t>
            </a:r>
            <a:r>
              <a:rPr lang="en-US" sz="2300" dirty="0"/>
              <a:t> </a:t>
            </a:r>
            <a:r>
              <a:rPr lang="en-US" sz="2300" dirty="0" err="1"/>
              <a:t>proizvoda</a:t>
            </a:r>
            <a:r>
              <a:rPr lang="en-US" sz="2300" dirty="0"/>
              <a:t>, </a:t>
            </a:r>
            <a:r>
              <a:rPr lang="en-US" sz="2300" dirty="0" err="1"/>
              <a:t>tržišta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privredne</a:t>
            </a:r>
            <a:r>
              <a:rPr lang="en-US" sz="2300" dirty="0"/>
              <a:t> </a:t>
            </a:r>
            <a:r>
              <a:rPr lang="en-US" sz="2300" dirty="0" err="1"/>
              <a:t>grane</a:t>
            </a:r>
            <a:r>
              <a:rPr lang="en-US" sz="2300" dirty="0"/>
              <a:t>, </a:t>
            </a:r>
            <a:r>
              <a:rPr lang="en-US" sz="2300" dirty="0" err="1"/>
              <a:t>sama</a:t>
            </a:r>
            <a:r>
              <a:rPr lang="en-US" sz="2300" dirty="0"/>
              <a:t> </a:t>
            </a:r>
            <a:r>
              <a:rPr lang="en-US" sz="2300" dirty="0" err="1"/>
              <a:t>prestavlja</a:t>
            </a:r>
            <a:r>
              <a:rPr lang="en-US" sz="2300" dirty="0"/>
              <a:t> </a:t>
            </a:r>
            <a:r>
              <a:rPr lang="en-US" sz="2300" dirty="0" err="1"/>
              <a:t>inovaciju</a:t>
            </a:r>
            <a:r>
              <a:rPr lang="en-US" sz="2300" dirty="0"/>
              <a:t>. </a:t>
            </a:r>
            <a:r>
              <a:rPr lang="en-US" sz="2300" dirty="0" err="1"/>
              <a:t>Ona</a:t>
            </a:r>
            <a:r>
              <a:rPr lang="en-US" sz="2300" dirty="0"/>
              <a:t> </a:t>
            </a:r>
            <a:r>
              <a:rPr lang="en-US" sz="2300" dirty="0" err="1"/>
              <a:t>pretvara</a:t>
            </a:r>
            <a:r>
              <a:rPr lang="en-US" sz="2300" dirty="0"/>
              <a:t> </a:t>
            </a:r>
            <a:r>
              <a:rPr lang="en-US" sz="2300" dirty="0" err="1"/>
              <a:t>proizvode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/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usluge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znamo</a:t>
            </a:r>
            <a:r>
              <a:rPr lang="en-US" sz="2300" dirty="0"/>
              <a:t>, u </a:t>
            </a:r>
            <a:r>
              <a:rPr lang="en-US" sz="2300" dirty="0" err="1"/>
              <a:t>nešto</a:t>
            </a:r>
            <a:r>
              <a:rPr lang="en-US" sz="2300" dirty="0"/>
              <a:t> novo. </a:t>
            </a:r>
            <a:r>
              <a:rPr lang="en-US" sz="2300" dirty="0" err="1"/>
              <a:t>Menja</a:t>
            </a:r>
            <a:r>
              <a:rPr lang="en-US" sz="2300" dirty="0"/>
              <a:t> </a:t>
            </a:r>
            <a:r>
              <a:rPr lang="en-US" sz="2300" dirty="0" err="1"/>
              <a:t>im</a:t>
            </a:r>
            <a:r>
              <a:rPr lang="en-US" sz="2300" dirty="0"/>
              <a:t> </a:t>
            </a:r>
            <a:r>
              <a:rPr lang="en-US" sz="2300" dirty="0" err="1"/>
              <a:t>upotrebu</a:t>
            </a:r>
            <a:r>
              <a:rPr lang="en-US" sz="2300" dirty="0"/>
              <a:t> </a:t>
            </a:r>
            <a:r>
              <a:rPr lang="en-US" sz="2300" dirty="0" err="1"/>
              <a:t>vrednosti</a:t>
            </a:r>
            <a:r>
              <a:rPr lang="en-US" sz="2300" dirty="0"/>
              <a:t>, </a:t>
            </a:r>
            <a:r>
              <a:rPr lang="en-US" sz="2300" dirty="0" err="1"/>
              <a:t>njihove</a:t>
            </a:r>
            <a:r>
              <a:rPr lang="en-US" sz="2300" dirty="0"/>
              <a:t> </a:t>
            </a:r>
            <a:r>
              <a:rPr lang="en-US" sz="2300" dirty="0" err="1"/>
              <a:t>ekonomske</a:t>
            </a:r>
            <a:r>
              <a:rPr lang="en-US" sz="2300" dirty="0"/>
              <a:t> </a:t>
            </a:r>
            <a:r>
              <a:rPr lang="en-US" sz="2300" dirty="0" err="1"/>
              <a:t>karakteristike</a:t>
            </a:r>
            <a:r>
              <a:rPr lang="en-US" sz="2300" dirty="0"/>
              <a:t>. </a:t>
            </a:r>
            <a:r>
              <a:rPr lang="en-US" sz="2300" dirty="0" err="1"/>
              <a:t>Fizički</a:t>
            </a:r>
            <a:r>
              <a:rPr lang="en-US" sz="2300" dirty="0"/>
              <a:t> se </a:t>
            </a:r>
            <a:r>
              <a:rPr lang="en-US" sz="2300" dirty="0" err="1"/>
              <a:t>niša</a:t>
            </a:r>
            <a:r>
              <a:rPr lang="en-US" sz="2300" dirty="0"/>
              <a:t> ne </a:t>
            </a:r>
            <a:r>
              <a:rPr lang="en-US" sz="2300" dirty="0" err="1"/>
              <a:t>menja</a:t>
            </a:r>
            <a:r>
              <a:rPr lang="en-US" sz="2300" dirty="0"/>
              <a:t>, </a:t>
            </a:r>
            <a:r>
              <a:rPr lang="en-US" sz="2300" dirty="0" err="1"/>
              <a:t>ekonomski</a:t>
            </a:r>
            <a:r>
              <a:rPr lang="en-US" sz="2300" dirty="0"/>
              <a:t>, </a:t>
            </a:r>
            <a:r>
              <a:rPr lang="en-US" sz="2300" dirty="0" err="1"/>
              <a:t>pojavljuje</a:t>
            </a:r>
            <a:r>
              <a:rPr lang="en-US" sz="2300" dirty="0"/>
              <a:t> se </a:t>
            </a:r>
            <a:r>
              <a:rPr lang="en-US" sz="2300" dirty="0" err="1"/>
              <a:t>različito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novo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1167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8.2. PREDUZETNIČKI IZBOR IDEJE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/>
              <a:t>Do </a:t>
            </a:r>
            <a:r>
              <a:rPr lang="en-US" sz="2300" dirty="0" err="1"/>
              <a:t>dobrih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se </a:t>
            </a:r>
            <a:r>
              <a:rPr lang="en-US" sz="2300" dirty="0" err="1"/>
              <a:t>doći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neki</a:t>
            </a:r>
            <a:r>
              <a:rPr lang="en-US" sz="2300" dirty="0"/>
              <a:t> od </a:t>
            </a:r>
            <a:r>
              <a:rPr lang="en-US" sz="2300" dirty="0" err="1"/>
              <a:t>sledećih</a:t>
            </a:r>
            <a:r>
              <a:rPr lang="en-US" sz="2300" dirty="0"/>
              <a:t> </a:t>
            </a:r>
            <a:r>
              <a:rPr lang="en-US" sz="2300" dirty="0" err="1"/>
              <a:t>načina</a:t>
            </a:r>
            <a:r>
              <a:rPr lang="en-US" sz="2300" dirty="0"/>
              <a:t>: </a:t>
            </a:r>
            <a:r>
              <a:rPr lang="en-US" sz="2300" dirty="0" err="1"/>
              <a:t>uz</a:t>
            </a:r>
            <a:r>
              <a:rPr lang="en-US" sz="2300" dirty="0"/>
              <a:t> </a:t>
            </a:r>
            <a:r>
              <a:rPr lang="en-US" sz="2300" dirty="0" err="1"/>
              <a:t>pomoć</a:t>
            </a:r>
            <a:r>
              <a:rPr lang="en-US" sz="2300" dirty="0"/>
              <a:t> </a:t>
            </a:r>
            <a:r>
              <a:rPr lang="en-US" sz="2300" dirty="0" err="1"/>
              <a:t>tehnika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podstiču</a:t>
            </a:r>
            <a:r>
              <a:rPr lang="en-US" sz="2300" dirty="0"/>
              <a:t> </a:t>
            </a:r>
            <a:r>
              <a:rPr lang="en-US" sz="2300" dirty="0" err="1"/>
              <a:t>intiutivno</a:t>
            </a:r>
            <a:r>
              <a:rPr lang="en-US" sz="2300" dirty="0"/>
              <a:t> </a:t>
            </a:r>
            <a:r>
              <a:rPr lang="en-US" sz="2300" dirty="0" err="1"/>
              <a:t>razmišljanje</a:t>
            </a:r>
            <a:r>
              <a:rPr lang="en-US" sz="2300" dirty="0"/>
              <a:t>, </a:t>
            </a:r>
            <a:r>
              <a:rPr lang="en-US" sz="2300" dirty="0" err="1"/>
              <a:t>kopiranjem</a:t>
            </a:r>
            <a:r>
              <a:rPr lang="en-US" sz="2300" dirty="0"/>
              <a:t> </a:t>
            </a:r>
            <a:r>
              <a:rPr lang="en-US" sz="2300" dirty="0" err="1"/>
              <a:t>nekog</a:t>
            </a:r>
            <a:r>
              <a:rPr lang="en-US" sz="2300" dirty="0"/>
              <a:t> </a:t>
            </a:r>
            <a:r>
              <a:rPr lang="en-US" sz="2300" dirty="0" err="1"/>
              <a:t>postojećeg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, </a:t>
            </a:r>
            <a:r>
              <a:rPr lang="en-US" sz="2300" dirty="0" err="1"/>
              <a:t>kupovinom</a:t>
            </a:r>
            <a:r>
              <a:rPr lang="en-US" sz="2300" dirty="0"/>
              <a:t> </a:t>
            </a:r>
            <a:r>
              <a:rPr lang="en-US" sz="2300" dirty="0" err="1"/>
              <a:t>postojećeg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, </a:t>
            </a:r>
            <a:r>
              <a:rPr lang="en-US" sz="2300" dirty="0" err="1"/>
              <a:t>spinn</a:t>
            </a:r>
            <a:r>
              <a:rPr lang="en-US" sz="2300" dirty="0"/>
              <a:t>-off, </a:t>
            </a:r>
            <a:r>
              <a:rPr lang="en-US" sz="2300" dirty="0" err="1"/>
              <a:t>preko</a:t>
            </a:r>
            <a:r>
              <a:rPr lang="en-US" sz="2300" dirty="0"/>
              <a:t> </a:t>
            </a:r>
            <a:r>
              <a:rPr lang="en-US" sz="2300" dirty="0" err="1"/>
              <a:t>umetnosti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zanata</a:t>
            </a:r>
            <a:r>
              <a:rPr lang="en-US" sz="2300" dirty="0"/>
              <a:t>, </a:t>
            </a:r>
            <a:r>
              <a:rPr lang="en-US" sz="2300" dirty="0" err="1"/>
              <a:t>inovacijom</a:t>
            </a:r>
            <a:r>
              <a:rPr lang="en-US" sz="2300" dirty="0"/>
              <a:t>, </a:t>
            </a:r>
            <a:r>
              <a:rPr lang="en-US" sz="2300" dirty="0" err="1"/>
              <a:t>kroz</a:t>
            </a:r>
            <a:r>
              <a:rPr lang="en-US" sz="2300" dirty="0"/>
              <a:t> </a:t>
            </a:r>
            <a:r>
              <a:rPr lang="en-US" sz="2300" dirty="0" err="1"/>
              <a:t>lično</a:t>
            </a:r>
            <a:r>
              <a:rPr lang="en-US" sz="2300" dirty="0"/>
              <a:t> </a:t>
            </a:r>
            <a:r>
              <a:rPr lang="en-US" sz="2300" dirty="0" err="1"/>
              <a:t>iskustvo</a:t>
            </a:r>
            <a:r>
              <a:rPr lang="en-US" sz="2300" dirty="0"/>
              <a:t>, </a:t>
            </a:r>
            <a:r>
              <a:rPr lang="en-US" sz="2300" dirty="0" err="1"/>
              <a:t>preko</a:t>
            </a:r>
            <a:r>
              <a:rPr lang="en-US" sz="2300" dirty="0"/>
              <a:t> </a:t>
            </a:r>
            <a:r>
              <a:rPr lang="en-US" sz="2300" dirty="0" err="1"/>
              <a:t>hobija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sportova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franšizom</a:t>
            </a:r>
            <a:r>
              <a:rPr lang="en-US" sz="2300" dirty="0"/>
              <a:t>. </a:t>
            </a:r>
          </a:p>
          <a:p>
            <a:pPr marL="0" indent="0">
              <a:buNone/>
            </a:pPr>
            <a:r>
              <a:rPr lang="en-US" sz="2300" dirty="0" err="1"/>
              <a:t>Navešćemo</a:t>
            </a:r>
            <a:r>
              <a:rPr lang="en-US" sz="2300" dirty="0"/>
              <a:t> </a:t>
            </a:r>
            <a:r>
              <a:rPr lang="en-US" sz="2300" dirty="0" err="1"/>
              <a:t>neke</a:t>
            </a:r>
            <a:r>
              <a:rPr lang="en-US" sz="2300" dirty="0"/>
              <a:t> </a:t>
            </a:r>
            <a:r>
              <a:rPr lang="en-US" sz="2300" dirty="0" err="1"/>
              <a:t>tehnike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podstiču</a:t>
            </a:r>
            <a:r>
              <a:rPr lang="en-US" sz="2300" dirty="0"/>
              <a:t> </a:t>
            </a:r>
            <a:r>
              <a:rPr lang="en-US" sz="2300" dirty="0" err="1"/>
              <a:t>inovativno</a:t>
            </a:r>
            <a:r>
              <a:rPr lang="en-US" sz="2300" dirty="0"/>
              <a:t> </a:t>
            </a:r>
            <a:r>
              <a:rPr lang="en-US" sz="2300" dirty="0" err="1"/>
              <a:t>razmišljanje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imaju</a:t>
            </a:r>
            <a:r>
              <a:rPr lang="en-US" sz="2300" dirty="0"/>
              <a:t> </a:t>
            </a:r>
            <a:r>
              <a:rPr lang="en-US" sz="2300" dirty="0" err="1"/>
              <a:t>poseban</a:t>
            </a:r>
            <a:r>
              <a:rPr lang="en-US" sz="2300" dirty="0"/>
              <a:t> </a:t>
            </a:r>
            <a:r>
              <a:rPr lang="en-US" sz="2300" dirty="0" err="1"/>
              <a:t>značaj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063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1819</Words>
  <Application>Microsoft Office PowerPoint</Application>
  <PresentationFormat>On-screen Show (4:3)</PresentationFormat>
  <Paragraphs>111</Paragraphs>
  <Slides>29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Constantia</vt:lpstr>
      <vt:lpstr>Wingdings 2</vt:lpstr>
      <vt:lpstr>Flow</vt:lpstr>
      <vt:lpstr>8. MENADŽMENT I PREDUZETNIŠTVO </vt:lpstr>
      <vt:lpstr>8.1. PREDUZETNIČKE STRATEGIJE </vt:lpstr>
      <vt:lpstr>8.1.2. STRATEGIJA "POGODITE IH TAMO GDE NE OČEKUJU"</vt:lpstr>
      <vt:lpstr>PowerPoint Presentation</vt:lpstr>
      <vt:lpstr>PowerPoint Presentation</vt:lpstr>
      <vt:lpstr>8.1.3. STRATEGIJA EKOLOŠKE NIŠE</vt:lpstr>
      <vt:lpstr>PowerPoint Presentation</vt:lpstr>
      <vt:lpstr>PowerPoint Presentation</vt:lpstr>
      <vt:lpstr>8.2. PREDUZETNIČKI IZBOR IDEJE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8.3. PREDUZETNIČKI INKUBATORI</vt:lpstr>
      <vt:lpstr>PowerPoint Presentation</vt:lpstr>
      <vt:lpstr>PowerPoint Presentation</vt:lpstr>
      <vt:lpstr>8.4. POSLOVNI PLAN </vt:lpstr>
      <vt:lpstr>PowerPoint Presentation</vt:lpstr>
      <vt:lpstr>PowerPoint Presentation</vt:lpstr>
      <vt:lpstr>PowerPoint Presentation</vt:lpstr>
      <vt:lpstr>8.5. KOMUNIKACIJA</vt:lpstr>
      <vt:lpstr>PowerPoint Presentation</vt:lpstr>
      <vt:lpstr>8.6. OSNOVNE KARAKTERISTIKE I ELEMENTI INTERPERSONALNE KOMUNIKACIJE</vt:lpstr>
      <vt:lpstr>PowerPoint Presentation</vt:lpstr>
      <vt:lpstr>PowerPoint Presentation</vt:lpstr>
      <vt:lpstr>8.6.1. Кomunikacija kod rukovođenja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2018-04-06T17:34:37Z</dcterms:modified>
</cp:coreProperties>
</file>