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69" r:id="rId2"/>
    <p:sldId id="257" r:id="rId3"/>
    <p:sldId id="305" r:id="rId4"/>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1" autoAdjust="0"/>
    <p:restoredTop sz="94660"/>
  </p:normalViewPr>
  <p:slideViewPr>
    <p:cSldViewPr>
      <p:cViewPr varScale="1">
        <p:scale>
          <a:sx n="107" d="100"/>
          <a:sy n="107" d="100"/>
        </p:scale>
        <p:origin x="-169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65FF35-02BE-49B8-8D9C-AEC5B3B0AC29}" type="datetimeFigureOut">
              <a:rPr lang="en-US" smtClean="0"/>
              <a:t>3/11/2019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70B7D2-7463-4602-8E34-EC7E73094B0F}" type="slidenum">
              <a:rPr lang="en-US" smtClean="0"/>
              <a:t>‹#›</a:t>
            </a:fld>
            <a:endParaRPr lang="en-US"/>
          </a:p>
        </p:txBody>
      </p:sp>
    </p:spTree>
    <p:extLst>
      <p:ext uri="{BB962C8B-B14F-4D97-AF65-F5344CB8AC3E}">
        <p14:creationId xmlns:p14="http://schemas.microsoft.com/office/powerpoint/2010/main" val="2951219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6D206AC-B6E5-45BC-A49E-3F5CF212F9B3}" type="datetimeFigureOut">
              <a:rPr lang="en-US" smtClean="0"/>
              <a:pPr/>
              <a:t>3/11/2019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2A1E47E-E3BA-4165-9245-7DF796D4F1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D206AC-B6E5-45BC-A49E-3F5CF212F9B3}" type="datetimeFigureOut">
              <a:rPr lang="en-US" smtClean="0"/>
              <a:pPr/>
              <a:t>3/11/2019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A1E47E-E3BA-4165-9245-7DF796D4F1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D206AC-B6E5-45BC-A49E-3F5CF212F9B3}" type="datetimeFigureOut">
              <a:rPr lang="en-US" smtClean="0"/>
              <a:pPr/>
              <a:t>3/11/2019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A1E47E-E3BA-4165-9245-7DF796D4F1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D206AC-B6E5-45BC-A49E-3F5CF212F9B3}" type="datetimeFigureOut">
              <a:rPr lang="en-US" smtClean="0"/>
              <a:pPr/>
              <a:t>3/11/2019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A1E47E-E3BA-4165-9245-7DF796D4F122}"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6D206AC-B6E5-45BC-A49E-3F5CF212F9B3}" type="datetimeFigureOut">
              <a:rPr lang="en-US" smtClean="0"/>
              <a:pPr/>
              <a:t>3/11/2019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A1E47E-E3BA-4165-9245-7DF796D4F122}"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6D206AC-B6E5-45BC-A49E-3F5CF212F9B3}" type="datetimeFigureOut">
              <a:rPr lang="en-US" smtClean="0"/>
              <a:pPr/>
              <a:t>3/11/2019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2A1E47E-E3BA-4165-9245-7DF796D4F122}"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6D206AC-B6E5-45BC-A49E-3F5CF212F9B3}" type="datetimeFigureOut">
              <a:rPr lang="en-US" smtClean="0"/>
              <a:pPr/>
              <a:t>3/11/2019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2A1E47E-E3BA-4165-9245-7DF796D4F12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6D206AC-B6E5-45BC-A49E-3F5CF212F9B3}" type="datetimeFigureOut">
              <a:rPr lang="en-US" smtClean="0"/>
              <a:pPr/>
              <a:t>3/11/2019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2A1E47E-E3BA-4165-9245-7DF796D4F122}"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6D206AC-B6E5-45BC-A49E-3F5CF212F9B3}" type="datetimeFigureOut">
              <a:rPr lang="en-US" smtClean="0"/>
              <a:pPr/>
              <a:t>3/11/2019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2A1E47E-E3BA-4165-9245-7DF796D4F1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6D206AC-B6E5-45BC-A49E-3F5CF212F9B3}" type="datetimeFigureOut">
              <a:rPr lang="en-US" smtClean="0"/>
              <a:pPr/>
              <a:t>3/11/2019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2A1E47E-E3BA-4165-9245-7DF796D4F12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6D206AC-B6E5-45BC-A49E-3F5CF212F9B3}" type="datetimeFigureOut">
              <a:rPr lang="en-US" smtClean="0"/>
              <a:pPr/>
              <a:t>3/11/2019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2A1E47E-E3BA-4165-9245-7DF796D4F122}"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6D206AC-B6E5-45BC-A49E-3F5CF212F9B3}" type="datetimeFigureOut">
              <a:rPr lang="en-US" smtClean="0"/>
              <a:pPr/>
              <a:t>3/11/2019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2A1E47E-E3BA-4165-9245-7DF796D4F1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86248" y="6165304"/>
            <a:ext cx="3200400" cy="456876"/>
          </a:xfrm>
          <a:prstGeom prst="rect">
            <a:avLst/>
          </a:prstGeom>
        </p:spPr>
        <p:txBody>
          <a:bodyP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r-Latn-RS" sz="1200" b="1" spc="-100" dirty="0" smtClean="0">
                <a:solidFill>
                  <a:schemeClr val="tx1">
                    <a:lumMod val="95000"/>
                  </a:schemeClr>
                </a:solidFill>
                <a:latin typeface="Arial" pitchFamily="34" charset="0"/>
                <a:ea typeface="+mj-ea"/>
                <a:cs typeface="Arial" pitchFamily="34" charset="0"/>
              </a:rPr>
              <a:t>Predmet: </a:t>
            </a:r>
            <a:r>
              <a:rPr lang="sr-Latn-RS" sz="1200" spc="-100" dirty="0" smtClean="0">
                <a:solidFill>
                  <a:schemeClr val="tx1">
                    <a:lumMod val="95000"/>
                  </a:schemeClr>
                </a:solidFill>
                <a:latin typeface="Arial" pitchFamily="34" charset="0"/>
                <a:ea typeface="+mj-ea"/>
                <a:cs typeface="Arial" pitchFamily="34" charset="0"/>
              </a:rPr>
              <a:t>R</a:t>
            </a:r>
            <a:r>
              <a:rPr kumimoji="0" lang="en-US" sz="1200" b="0" u="none" strike="noStrike" kern="1200" cap="none" spc="-100" normalizeH="0" baseline="0" noProof="0" dirty="0" smtClean="0">
                <a:ln>
                  <a:noFill/>
                </a:ln>
                <a:solidFill>
                  <a:schemeClr val="tx1">
                    <a:lumMod val="95000"/>
                  </a:schemeClr>
                </a:solidFill>
                <a:effectLst/>
                <a:uLnTx/>
                <a:uFillTx/>
                <a:latin typeface="Arial" pitchFamily="34" charset="0"/>
                <a:ea typeface="+mj-ea"/>
                <a:cs typeface="Arial" pitchFamily="34" charset="0"/>
              </a:rPr>
              <a:t>TV IN</a:t>
            </a:r>
            <a:r>
              <a:rPr kumimoji="0" lang="sr-Latn-RS" sz="1200" b="0" u="none" strike="noStrike" kern="1200" cap="none" spc="-100" normalizeH="0" baseline="0" noProof="0" dirty="0" smtClean="0">
                <a:ln>
                  <a:noFill/>
                </a:ln>
                <a:solidFill>
                  <a:schemeClr val="tx1">
                    <a:lumMod val="95000"/>
                  </a:schemeClr>
                </a:solidFill>
                <a:effectLst/>
                <a:uLnTx/>
                <a:uFillTx/>
                <a:latin typeface="Arial" pitchFamily="34" charset="0"/>
                <a:ea typeface="+mj-ea"/>
                <a:cs typeface="Arial" pitchFamily="34" charset="0"/>
              </a:rPr>
              <a:t>ŽENJERING</a:t>
            </a:r>
            <a:endParaRPr lang="en-US" sz="1200" spc="-100" dirty="0" smtClean="0">
              <a:solidFill>
                <a:schemeClr val="tx1">
                  <a:lumMod val="95000"/>
                </a:schemeClr>
              </a:solidFill>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sr-Latn-RS" sz="1200" b="1" u="none" strike="noStrike" kern="1200" cap="none" spc="-100" normalizeH="0" baseline="0" noProof="0" dirty="0" smtClean="0">
                <a:ln>
                  <a:noFill/>
                </a:ln>
                <a:solidFill>
                  <a:schemeClr val="tx1">
                    <a:lumMod val="95000"/>
                  </a:schemeClr>
                </a:solidFill>
                <a:effectLst/>
                <a:uLnTx/>
                <a:uFillTx/>
                <a:latin typeface="Arial" pitchFamily="34" charset="0"/>
                <a:ea typeface="+mj-ea"/>
                <a:cs typeface="Arial" pitchFamily="34" charset="0"/>
              </a:rPr>
              <a:t>Trener</a:t>
            </a:r>
            <a:r>
              <a:rPr kumimoji="0" lang="en-US" sz="1200" b="1" u="none" strike="noStrike" kern="1200" cap="none" spc="-100" normalizeH="0" baseline="0" noProof="0" dirty="0" smtClean="0">
                <a:ln>
                  <a:noFill/>
                </a:ln>
                <a:solidFill>
                  <a:schemeClr val="tx1">
                    <a:lumMod val="95000"/>
                  </a:schemeClr>
                </a:solidFill>
                <a:effectLst/>
                <a:uLnTx/>
                <a:uFillTx/>
                <a:latin typeface="Arial" pitchFamily="34" charset="0"/>
                <a:ea typeface="+mj-ea"/>
                <a:cs typeface="Arial" pitchFamily="34" charset="0"/>
              </a:rPr>
              <a:t>: </a:t>
            </a:r>
            <a:r>
              <a:rPr kumimoji="0" lang="sr-Latn-RS" sz="1200" b="1" u="none" strike="noStrike" kern="1200" cap="none" spc="-100" normalizeH="0" baseline="0" noProof="0" dirty="0" smtClean="0">
                <a:ln>
                  <a:noFill/>
                </a:ln>
                <a:solidFill>
                  <a:schemeClr val="tx1">
                    <a:lumMod val="95000"/>
                  </a:schemeClr>
                </a:solidFill>
                <a:effectLst/>
                <a:uLnTx/>
                <a:uFillTx/>
                <a:latin typeface="Arial" pitchFamily="34" charset="0"/>
                <a:ea typeface="+mj-ea"/>
                <a:cs typeface="Arial" pitchFamily="34" charset="0"/>
              </a:rPr>
              <a:t> </a:t>
            </a:r>
            <a:r>
              <a:rPr kumimoji="0" lang="en-US" sz="1200" u="none" strike="noStrike" kern="1200" cap="none" spc="-100" normalizeH="0" baseline="0" noProof="0" dirty="0" smtClean="0">
                <a:ln>
                  <a:noFill/>
                </a:ln>
                <a:solidFill>
                  <a:schemeClr val="tx1">
                    <a:lumMod val="95000"/>
                  </a:schemeClr>
                </a:solidFill>
                <a:effectLst/>
                <a:uLnTx/>
                <a:uFillTx/>
                <a:latin typeface="Arial" pitchFamily="34" charset="0"/>
                <a:ea typeface="+mj-ea"/>
                <a:cs typeface="Arial" pitchFamily="34" charset="0"/>
              </a:rPr>
              <a:t>V</a:t>
            </a:r>
            <a:r>
              <a:rPr lang="en-US" sz="1200" spc="-100" dirty="0" err="1" smtClean="0">
                <a:solidFill>
                  <a:schemeClr val="tx1">
                    <a:lumMod val="95000"/>
                  </a:schemeClr>
                </a:solidFill>
                <a:latin typeface="Arial" pitchFamily="34" charset="0"/>
                <a:ea typeface="+mj-ea"/>
                <a:cs typeface="Arial" pitchFamily="34" charset="0"/>
              </a:rPr>
              <a:t>ladimir</a:t>
            </a:r>
            <a:r>
              <a:rPr lang="en-US" sz="1200" spc="-100" dirty="0" smtClean="0">
                <a:solidFill>
                  <a:schemeClr val="tx1">
                    <a:lumMod val="95000"/>
                  </a:schemeClr>
                </a:solidFill>
                <a:latin typeface="Arial" pitchFamily="34" charset="0"/>
                <a:ea typeface="+mj-ea"/>
                <a:cs typeface="Arial" pitchFamily="34" charset="0"/>
              </a:rPr>
              <a:t> </a:t>
            </a:r>
            <a:r>
              <a:rPr lang="en-US" sz="1200" spc="-100" dirty="0" err="1" smtClean="0">
                <a:solidFill>
                  <a:schemeClr val="tx1">
                    <a:lumMod val="95000"/>
                  </a:schemeClr>
                </a:solidFill>
                <a:latin typeface="Arial" pitchFamily="34" charset="0"/>
                <a:ea typeface="+mj-ea"/>
                <a:cs typeface="Arial" pitchFamily="34" charset="0"/>
              </a:rPr>
              <a:t>Petrovi</a:t>
            </a:r>
            <a:r>
              <a:rPr lang="sr-Latn-RS" sz="1200" spc="-100" dirty="0">
                <a:solidFill>
                  <a:schemeClr val="tx1">
                    <a:lumMod val="95000"/>
                  </a:schemeClr>
                </a:solidFill>
                <a:latin typeface="Arial" pitchFamily="34" charset="0"/>
                <a:ea typeface="+mj-ea"/>
                <a:cs typeface="Arial" pitchFamily="34" charset="0"/>
              </a:rPr>
              <a:t>ć</a:t>
            </a:r>
            <a:endParaRPr kumimoji="0" lang="en-US" sz="1200" u="none" strike="noStrike" kern="1200" cap="none" spc="-100" normalizeH="0" baseline="0" noProof="0" dirty="0">
              <a:ln>
                <a:noFill/>
              </a:ln>
              <a:solidFill>
                <a:schemeClr val="tx1">
                  <a:lumMod val="95000"/>
                </a:schemeClr>
              </a:solidFill>
              <a:effectLst/>
              <a:uLnTx/>
              <a:uFillTx/>
              <a:latin typeface="Arial" pitchFamily="34" charset="0"/>
              <a:ea typeface="+mj-ea"/>
              <a:cs typeface="Arial" pitchFamily="34" charset="0"/>
            </a:endParaRPr>
          </a:p>
        </p:txBody>
      </p:sp>
      <p:pic>
        <p:nvPicPr>
          <p:cNvPr id="5" name="Picture 4" descr="dbbt-logo.jpg"/>
          <p:cNvPicPr>
            <a:picLocks noChangeAspect="1"/>
          </p:cNvPicPr>
          <p:nvPr/>
        </p:nvPicPr>
        <p:blipFill>
          <a:blip r:embed="rId2" cstate="print"/>
          <a:stretch>
            <a:fillRect/>
          </a:stretch>
        </p:blipFill>
        <p:spPr>
          <a:xfrm>
            <a:off x="304800" y="437766"/>
            <a:ext cx="2209800" cy="823121"/>
          </a:xfrm>
          <a:prstGeom prst="rect">
            <a:avLst/>
          </a:prstGeom>
          <a:ln>
            <a:noFill/>
          </a:ln>
          <a:effectLst>
            <a:outerShdw blurRad="292100" dist="139700" dir="2700000" algn="tl" rotWithShape="0">
              <a:srgbClr val="333333">
                <a:alpha val="65000"/>
              </a:srgbClr>
            </a:outerShdw>
          </a:effectLst>
        </p:spPr>
      </p:pic>
      <p:pic>
        <p:nvPicPr>
          <p:cNvPr id="6" name="Picture 5" descr="eu_co-funded.jpg"/>
          <p:cNvPicPr>
            <a:picLocks noChangeAspect="1"/>
          </p:cNvPicPr>
          <p:nvPr/>
        </p:nvPicPr>
        <p:blipFill>
          <a:blip r:embed="rId3" cstate="print"/>
          <a:stretch>
            <a:fillRect/>
          </a:stretch>
        </p:blipFill>
        <p:spPr>
          <a:xfrm>
            <a:off x="6019800" y="446298"/>
            <a:ext cx="2819400" cy="805337"/>
          </a:xfrm>
          <a:prstGeom prst="rect">
            <a:avLst/>
          </a:prstGeom>
          <a:ln>
            <a:noFill/>
          </a:ln>
          <a:effectLst>
            <a:outerShdw blurRad="292100" dist="139700" dir="2700000" algn="tl" rotWithShape="0">
              <a:srgbClr val="333333">
                <a:alpha val="65000"/>
              </a:srgbClr>
            </a:outerShdw>
          </a:effectLst>
        </p:spPr>
      </p:pic>
      <p:pic>
        <p:nvPicPr>
          <p:cNvPr id="7" name="Picture 6" descr="logo tv mreza sa alphom.png"/>
          <p:cNvPicPr>
            <a:picLocks noChangeAspect="1"/>
          </p:cNvPicPr>
          <p:nvPr/>
        </p:nvPicPr>
        <p:blipFill>
          <a:blip r:embed="rId4" cstate="print"/>
          <a:stretch>
            <a:fillRect/>
          </a:stretch>
        </p:blipFill>
        <p:spPr>
          <a:xfrm>
            <a:off x="6858016" y="5940550"/>
            <a:ext cx="2164084" cy="917450"/>
          </a:xfrm>
          <a:prstGeom prst="rect">
            <a:avLst/>
          </a:prstGeom>
        </p:spPr>
      </p:pic>
      <p:sp>
        <p:nvSpPr>
          <p:cNvPr id="9" name="Text Placeholder 2"/>
          <p:cNvSpPr txBox="1">
            <a:spLocks/>
          </p:cNvSpPr>
          <p:nvPr/>
        </p:nvSpPr>
        <p:spPr>
          <a:xfrm>
            <a:off x="467544" y="1393328"/>
            <a:ext cx="8229600" cy="883543"/>
          </a:xfrm>
          <a:prstGeom prst="rect">
            <a:avLst/>
          </a:prstGeom>
        </p:spPr>
        <p:txBody>
          <a:bodyPr>
            <a:noAutofit/>
          </a:bodyPr>
          <a:lstStyle/>
          <a:p>
            <a:pPr marL="411480" marR="0" lvl="0" indent="-342900" defTabSz="914400" rtl="0" eaLnBrk="1" fontAlgn="auto" latinLnBrk="0" hangingPunct="1">
              <a:lnSpc>
                <a:spcPct val="100000"/>
              </a:lnSpc>
              <a:spcBef>
                <a:spcPts val="700"/>
              </a:spcBef>
              <a:spcAft>
                <a:spcPts val="0"/>
              </a:spcAft>
              <a:buClr>
                <a:schemeClr val="tx2"/>
              </a:buClr>
              <a:buSzPct val="95000"/>
              <a:tabLst/>
              <a:defRPr/>
            </a:pPr>
            <a:r>
              <a:rPr kumimoji="0" lang="en-US" sz="2000" b="1" i="0" u="none" strike="noStrike" kern="1200" cap="none" spc="0" normalizeH="0" baseline="0" noProof="0" dirty="0" smtClean="0">
                <a:ln>
                  <a:noFill/>
                </a:ln>
                <a:solidFill>
                  <a:srgbClr val="FF0000"/>
                </a:solidFill>
                <a:effectLst/>
                <a:uLnTx/>
                <a:uFillTx/>
                <a:latin typeface="Arial" pitchFamily="34" charset="0"/>
                <a:cs typeface="Arial" pitchFamily="34" charset="0"/>
              </a:rPr>
              <a:t>LAB</a:t>
            </a:r>
            <a:r>
              <a:rPr kumimoji="0" lang="sr-Latn-RS" sz="2000" b="1" i="0" u="none" strike="noStrike" kern="1200" cap="none" spc="0" normalizeH="0" baseline="0" noProof="0" dirty="0" smtClean="0">
                <a:ln>
                  <a:noFill/>
                </a:ln>
                <a:solidFill>
                  <a:srgbClr val="FF0000"/>
                </a:solidFill>
                <a:effectLst/>
                <a:uLnTx/>
                <a:uFillTx/>
                <a:latin typeface="Arial" pitchFamily="34" charset="0"/>
                <a:cs typeface="Arial" pitchFamily="34" charset="0"/>
              </a:rPr>
              <a:t>.</a:t>
            </a:r>
            <a:r>
              <a:rPr kumimoji="0" lang="en-US" sz="2000" b="1" i="0" u="none" strike="noStrike" kern="1200" cap="none" spc="0" normalizeH="0" baseline="0" noProof="0" dirty="0" smtClean="0">
                <a:ln>
                  <a:noFill/>
                </a:ln>
                <a:solidFill>
                  <a:srgbClr val="FF0000"/>
                </a:solidFill>
                <a:effectLst/>
                <a:uLnTx/>
                <a:uFillTx/>
                <a:latin typeface="Arial" pitchFamily="34" charset="0"/>
                <a:cs typeface="Arial" pitchFamily="34" charset="0"/>
              </a:rPr>
              <a:t> VE</a:t>
            </a:r>
            <a:r>
              <a:rPr kumimoji="0" lang="sr-Latn-RS" sz="2000" b="1" i="0" u="none" strike="noStrike" kern="1200" cap="none" spc="0" normalizeH="0" baseline="0" noProof="0" dirty="0" smtClean="0">
                <a:ln>
                  <a:noFill/>
                </a:ln>
                <a:solidFill>
                  <a:srgbClr val="FF0000"/>
                </a:solidFill>
                <a:effectLst/>
                <a:uLnTx/>
                <a:uFillTx/>
                <a:latin typeface="Arial" pitchFamily="34" charset="0"/>
                <a:cs typeface="Arial" pitchFamily="34" charset="0"/>
              </a:rPr>
              <a:t>ŽBA </a:t>
            </a:r>
            <a:r>
              <a:rPr kumimoji="0" lang="en-US" sz="2000" b="1" i="0" u="none" strike="noStrike" kern="1200" cap="none" spc="0" normalizeH="0" baseline="0" noProof="0" dirty="0" smtClean="0">
                <a:ln>
                  <a:noFill/>
                </a:ln>
                <a:solidFill>
                  <a:srgbClr val="FF0000"/>
                </a:solidFill>
                <a:effectLst/>
                <a:uLnTx/>
                <a:uFillTx/>
                <a:latin typeface="Arial" pitchFamily="34" charset="0"/>
                <a:cs typeface="Arial" pitchFamily="34" charset="0"/>
              </a:rPr>
              <a:t>br.</a:t>
            </a:r>
            <a:r>
              <a:rPr lang="en-US" sz="2000" b="1" noProof="0" dirty="0">
                <a:solidFill>
                  <a:srgbClr val="FF0000"/>
                </a:solidFill>
                <a:latin typeface="Arial" pitchFamily="34" charset="0"/>
                <a:cs typeface="Arial" pitchFamily="34" charset="0"/>
              </a:rPr>
              <a:t>3</a:t>
            </a:r>
            <a:endParaRPr lang="sr-Latn-RS" sz="2000" b="1" noProof="0" dirty="0" smtClean="0">
              <a:solidFill>
                <a:srgbClr val="FF0000"/>
              </a:solidFill>
              <a:latin typeface="Arial" pitchFamily="34" charset="0"/>
              <a:cs typeface="Arial" pitchFamily="34" charset="0"/>
            </a:endParaRPr>
          </a:p>
          <a:p>
            <a:pPr marL="411480" marR="0" lvl="0" indent="-342900" defTabSz="914400" rtl="0" eaLnBrk="1" fontAlgn="auto" latinLnBrk="0" hangingPunct="1">
              <a:lnSpc>
                <a:spcPct val="100000"/>
              </a:lnSpc>
              <a:spcBef>
                <a:spcPts val="700"/>
              </a:spcBef>
              <a:spcAft>
                <a:spcPts val="0"/>
              </a:spcAft>
              <a:buClr>
                <a:schemeClr val="tx2"/>
              </a:buClr>
              <a:buSzPct val="95000"/>
              <a:tabLst/>
              <a:defRPr/>
            </a:pPr>
            <a:r>
              <a:rPr lang="en-US" sz="2000" b="1" dirty="0" err="1" smtClean="0">
                <a:solidFill>
                  <a:srgbClr val="FF0000"/>
                </a:solidFill>
                <a:latin typeface="Arial" pitchFamily="34" charset="0"/>
                <a:cs typeface="Arial" pitchFamily="34" charset="0"/>
              </a:rPr>
              <a:t>Snimanje</a:t>
            </a:r>
            <a:r>
              <a:rPr lang="en-US" sz="2000" b="1" dirty="0" smtClean="0">
                <a:solidFill>
                  <a:srgbClr val="FF0000"/>
                </a:solidFill>
                <a:latin typeface="Arial" pitchFamily="34" charset="0"/>
                <a:cs typeface="Arial" pitchFamily="34" charset="0"/>
              </a:rPr>
              <a:t> </a:t>
            </a:r>
            <a:r>
              <a:rPr lang="en-US" sz="2000" b="1" dirty="0" err="1" smtClean="0">
                <a:solidFill>
                  <a:srgbClr val="FF0000"/>
                </a:solidFill>
                <a:latin typeface="Arial" pitchFamily="34" charset="0"/>
                <a:cs typeface="Arial" pitchFamily="34" charset="0"/>
              </a:rPr>
              <a:t>zvuka</a:t>
            </a:r>
            <a:endParaRPr kumimoji="0" lang="en-US" sz="20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10" name="Content Placeholder 3"/>
          <p:cNvSpPr txBox="1">
            <a:spLocks/>
          </p:cNvSpPr>
          <p:nvPr/>
        </p:nvSpPr>
        <p:spPr>
          <a:xfrm>
            <a:off x="395536" y="2276872"/>
            <a:ext cx="8229600" cy="3719530"/>
          </a:xfrm>
          <a:prstGeom prst="rect">
            <a:avLst/>
          </a:prstGeom>
        </p:spPr>
        <p:txBody>
          <a:bodyPr>
            <a:normAutofit fontScale="85000" lnSpcReduction="20000"/>
          </a:bodyPr>
          <a:lstStyle/>
          <a:p>
            <a:pPr marL="411480" lvl="0" indent="-342900">
              <a:spcBef>
                <a:spcPts val="700"/>
              </a:spcBef>
              <a:buClr>
                <a:schemeClr val="tx2"/>
              </a:buClr>
              <a:buSzPct val="95000"/>
              <a:buFont typeface="Wingdings"/>
              <a:buChar char=""/>
              <a:defRPr/>
            </a:pPr>
            <a:r>
              <a:rPr lang="en-US" sz="2000" dirty="0" err="1" smtClean="0">
                <a:latin typeface="+mj-lt"/>
              </a:rPr>
              <a:t>Uvod</a:t>
            </a:r>
            <a:r>
              <a:rPr lang="en-US" sz="2000" dirty="0" smtClean="0">
                <a:latin typeface="+mj-lt"/>
              </a:rPr>
              <a:t> u </a:t>
            </a:r>
            <a:r>
              <a:rPr lang="en-US" sz="2000" dirty="0" err="1" smtClean="0">
                <a:latin typeface="+mj-lt"/>
              </a:rPr>
              <a:t>osnovne</a:t>
            </a:r>
            <a:r>
              <a:rPr lang="en-US" sz="2000" dirty="0" smtClean="0">
                <a:latin typeface="+mj-lt"/>
              </a:rPr>
              <a:t> </a:t>
            </a:r>
            <a:r>
              <a:rPr lang="en-US" sz="2000" dirty="0" err="1" smtClean="0">
                <a:latin typeface="+mj-lt"/>
              </a:rPr>
              <a:t>principe</a:t>
            </a:r>
            <a:r>
              <a:rPr lang="en-US" sz="2000" dirty="0" smtClean="0">
                <a:latin typeface="+mj-lt"/>
              </a:rPr>
              <a:t> </a:t>
            </a:r>
            <a:r>
              <a:rPr lang="en-US" sz="2000" dirty="0" err="1" smtClean="0">
                <a:latin typeface="+mj-lt"/>
              </a:rPr>
              <a:t>snimanja</a:t>
            </a:r>
            <a:r>
              <a:rPr lang="en-US" sz="2000" dirty="0" smtClean="0">
                <a:latin typeface="+mj-lt"/>
              </a:rPr>
              <a:t> </a:t>
            </a:r>
            <a:r>
              <a:rPr lang="en-US" sz="2000" dirty="0" err="1" smtClean="0">
                <a:latin typeface="+mj-lt"/>
              </a:rPr>
              <a:t>zvuka</a:t>
            </a:r>
            <a:r>
              <a:rPr lang="sr-Latn-RS" sz="2000" dirty="0" smtClean="0">
                <a:latin typeface="+mj-lt"/>
              </a:rPr>
              <a:t>:</a:t>
            </a:r>
          </a:p>
          <a:p>
            <a:pPr marL="396875" lvl="0">
              <a:spcBef>
                <a:spcPts val="700"/>
              </a:spcBef>
              <a:buClr>
                <a:schemeClr val="tx2"/>
              </a:buClr>
              <a:buSzPct val="95000"/>
              <a:defRPr/>
            </a:pPr>
            <a:r>
              <a:rPr lang="sr-Latn-RS" sz="2000" dirty="0" smtClean="0">
                <a:latin typeface="+mj-lt"/>
                <a:cs typeface="Arial" pitchFamily="34" charset="0"/>
              </a:rPr>
              <a:t>- primena i postavljanje mikrofona</a:t>
            </a:r>
          </a:p>
          <a:p>
            <a:pPr marL="396875" lvl="0">
              <a:spcBef>
                <a:spcPts val="700"/>
              </a:spcBef>
              <a:buClr>
                <a:schemeClr val="tx2"/>
              </a:buClr>
              <a:buSzPct val="95000"/>
              <a:defRPr/>
            </a:pPr>
            <a:r>
              <a:rPr lang="sr-Latn-RS" sz="2000" dirty="0" smtClean="0">
                <a:latin typeface="+mj-lt"/>
                <a:cs typeface="Arial" pitchFamily="34" charset="0"/>
              </a:rPr>
              <a:t>- akustika prostorija</a:t>
            </a:r>
          </a:p>
          <a:p>
            <a:pPr marL="396875" lvl="0">
              <a:spcBef>
                <a:spcPts val="700"/>
              </a:spcBef>
              <a:buClr>
                <a:schemeClr val="tx2"/>
              </a:buClr>
              <a:buSzPct val="95000"/>
              <a:defRPr/>
            </a:pPr>
            <a:r>
              <a:rPr lang="sr-Latn-RS" sz="2000" dirty="0" smtClean="0">
                <a:latin typeface="+mj-lt"/>
                <a:cs typeface="Arial" pitchFamily="34" charset="0"/>
              </a:rPr>
              <a:t>- tipovi mikrofona</a:t>
            </a:r>
          </a:p>
          <a:p>
            <a:pPr marL="396875" lvl="0">
              <a:spcBef>
                <a:spcPts val="700"/>
              </a:spcBef>
              <a:buClr>
                <a:schemeClr val="tx2"/>
              </a:buClr>
              <a:buSzPct val="95000"/>
              <a:defRPr/>
            </a:pPr>
            <a:r>
              <a:rPr lang="sr-Latn-RS" sz="2000" dirty="0" smtClean="0">
                <a:latin typeface="+mj-lt"/>
                <a:cs typeface="Arial" pitchFamily="34" charset="0"/>
              </a:rPr>
              <a:t>- mikrofonska oprema</a:t>
            </a:r>
          </a:p>
          <a:p>
            <a:pPr marL="396875" lvl="0">
              <a:spcBef>
                <a:spcPts val="700"/>
              </a:spcBef>
              <a:buClr>
                <a:schemeClr val="tx2"/>
              </a:buClr>
              <a:buSzPct val="95000"/>
              <a:defRPr/>
            </a:pPr>
            <a:r>
              <a:rPr lang="sr-Latn-RS" sz="2000" dirty="0" smtClean="0">
                <a:latin typeface="+mj-lt"/>
                <a:cs typeface="Arial" pitchFamily="34" charset="0"/>
              </a:rPr>
              <a:t>- </a:t>
            </a:r>
            <a:r>
              <a:rPr lang="sr-Latn-RS" sz="2000" dirty="0">
                <a:latin typeface="+mj-lt"/>
                <a:cs typeface="Arial" pitchFamily="34" charset="0"/>
              </a:rPr>
              <a:t>p</a:t>
            </a:r>
            <a:r>
              <a:rPr lang="sr-Latn-RS" sz="2000" dirty="0" smtClean="0">
                <a:latin typeface="+mj-lt"/>
                <a:cs typeface="Arial" pitchFamily="34" charset="0"/>
              </a:rPr>
              <a:t>raktični saveti</a:t>
            </a:r>
          </a:p>
          <a:p>
            <a:pPr marL="411480" lvl="0" indent="-342900">
              <a:spcBef>
                <a:spcPts val="700"/>
              </a:spcBef>
              <a:buClr>
                <a:schemeClr val="tx2"/>
              </a:buClr>
              <a:buSzPct val="95000"/>
              <a:buFont typeface="Wingdings"/>
              <a:buChar char=""/>
              <a:defRPr/>
            </a:pPr>
            <a:r>
              <a:rPr lang="sr-Latn-RS" sz="2000" dirty="0">
                <a:latin typeface="+mj-lt"/>
              </a:rPr>
              <a:t>S</a:t>
            </a:r>
            <a:r>
              <a:rPr lang="en-US" sz="2000" dirty="0" err="1" smtClean="0">
                <a:latin typeface="+mj-lt"/>
              </a:rPr>
              <a:t>tereo</a:t>
            </a:r>
            <a:r>
              <a:rPr lang="en-US" sz="2000" dirty="0" smtClean="0">
                <a:latin typeface="+mj-lt"/>
              </a:rPr>
              <a:t> </a:t>
            </a:r>
            <a:r>
              <a:rPr lang="en-US" sz="2000" dirty="0" err="1" smtClean="0">
                <a:latin typeface="+mj-lt"/>
              </a:rPr>
              <a:t>mikrofonske</a:t>
            </a:r>
            <a:r>
              <a:rPr lang="en-US" sz="2000" dirty="0" smtClean="0">
                <a:latin typeface="+mj-lt"/>
              </a:rPr>
              <a:t> </a:t>
            </a:r>
            <a:r>
              <a:rPr lang="en-US" sz="2000" dirty="0" err="1" smtClean="0">
                <a:latin typeface="+mj-lt"/>
              </a:rPr>
              <a:t>tehnike</a:t>
            </a:r>
            <a:r>
              <a:rPr lang="en-US" sz="2000" dirty="0" smtClean="0">
                <a:latin typeface="+mj-lt"/>
              </a:rPr>
              <a:t>:</a:t>
            </a:r>
            <a:endParaRPr lang="sr-Latn-RS" sz="2000" dirty="0" smtClean="0">
              <a:latin typeface="+mj-lt"/>
            </a:endParaRPr>
          </a:p>
          <a:p>
            <a:pPr marL="411480" lvl="0" indent="-342900">
              <a:spcBef>
                <a:spcPts val="700"/>
              </a:spcBef>
              <a:buClr>
                <a:schemeClr val="tx2"/>
              </a:buClr>
              <a:buSzPct val="95000"/>
              <a:defRPr/>
            </a:pPr>
            <a:r>
              <a:rPr lang="sr-Latn-RS" sz="2000" dirty="0" smtClean="0">
                <a:latin typeface="+mj-lt"/>
                <a:cs typeface="Arial" pitchFamily="34" charset="0"/>
              </a:rPr>
              <a:t>	- osnovni principi stereofonije</a:t>
            </a:r>
            <a:endParaRPr lang="sr-Latn-RS" sz="2000" dirty="0">
              <a:latin typeface="+mj-lt"/>
              <a:cs typeface="Arial" pitchFamily="34" charset="0"/>
            </a:endParaRPr>
          </a:p>
          <a:p>
            <a:pPr marL="411480" lvl="0" indent="-342900">
              <a:spcBef>
                <a:spcPts val="700"/>
              </a:spcBef>
              <a:buClr>
                <a:schemeClr val="tx2"/>
              </a:buClr>
              <a:buSzPct val="95000"/>
              <a:defRPr/>
            </a:pPr>
            <a:r>
              <a:rPr lang="sr-Latn-RS" sz="2000" dirty="0">
                <a:latin typeface="+mj-lt"/>
                <a:cs typeface="Arial" pitchFamily="34" charset="0"/>
              </a:rPr>
              <a:t>	- </a:t>
            </a:r>
            <a:r>
              <a:rPr lang="sr-Latn-RS" sz="2000" dirty="0" smtClean="0">
                <a:latin typeface="+mj-lt"/>
                <a:cs typeface="Arial" pitchFamily="34" charset="0"/>
              </a:rPr>
              <a:t>stereo mikrofonske postavke</a:t>
            </a:r>
          </a:p>
          <a:p>
            <a:pPr marL="411480" lvl="0" indent="-342900">
              <a:spcBef>
                <a:spcPts val="700"/>
              </a:spcBef>
              <a:buClr>
                <a:schemeClr val="tx2"/>
              </a:buClr>
              <a:buSzPct val="95000"/>
              <a:defRPr/>
            </a:pPr>
            <a:r>
              <a:rPr lang="sr-Latn-RS" sz="2000" dirty="0">
                <a:latin typeface="+mj-lt"/>
                <a:cs typeface="Arial" pitchFamily="34" charset="0"/>
              </a:rPr>
              <a:t>	</a:t>
            </a:r>
            <a:r>
              <a:rPr lang="sr-Latn-RS" sz="2000" dirty="0" smtClean="0">
                <a:latin typeface="+mj-lt"/>
                <a:cs typeface="Arial" pitchFamily="34" charset="0"/>
              </a:rPr>
              <a:t>- p</a:t>
            </a:r>
            <a:r>
              <a:rPr lang="en-US" sz="2000" dirty="0" err="1" smtClean="0">
                <a:latin typeface="+mj-lt"/>
                <a:cs typeface="Arial" pitchFamily="34" charset="0"/>
              </a:rPr>
              <a:t>rednosti</a:t>
            </a:r>
            <a:r>
              <a:rPr lang="en-US" sz="2000" dirty="0" smtClean="0">
                <a:latin typeface="+mj-lt"/>
                <a:cs typeface="Arial" pitchFamily="34" charset="0"/>
              </a:rPr>
              <a:t> </a:t>
            </a:r>
            <a:r>
              <a:rPr lang="en-US" sz="2000" dirty="0">
                <a:latin typeface="+mj-lt"/>
                <a:cs typeface="Arial" pitchFamily="34" charset="0"/>
              </a:rPr>
              <a:t>i </a:t>
            </a:r>
            <a:r>
              <a:rPr lang="en-US" sz="2000" dirty="0" err="1">
                <a:latin typeface="+mj-lt"/>
                <a:cs typeface="Arial" pitchFamily="34" charset="0"/>
              </a:rPr>
              <a:t>nedostaci</a:t>
            </a:r>
            <a:r>
              <a:rPr lang="en-US" sz="2000" dirty="0">
                <a:latin typeface="+mj-lt"/>
                <a:cs typeface="Arial" pitchFamily="34" charset="0"/>
              </a:rPr>
              <a:t> stereo </a:t>
            </a:r>
            <a:r>
              <a:rPr lang="en-US" sz="2000" dirty="0" err="1">
                <a:latin typeface="+mj-lt"/>
                <a:cs typeface="Arial" pitchFamily="34" charset="0"/>
              </a:rPr>
              <a:t>mikrofonskih</a:t>
            </a:r>
            <a:r>
              <a:rPr lang="en-US" sz="2000" dirty="0">
                <a:latin typeface="+mj-lt"/>
                <a:cs typeface="Arial" pitchFamily="34" charset="0"/>
              </a:rPr>
              <a:t> </a:t>
            </a:r>
            <a:r>
              <a:rPr lang="en-US" sz="2000" dirty="0" err="1">
                <a:latin typeface="+mj-lt"/>
                <a:cs typeface="Arial" pitchFamily="34" charset="0"/>
              </a:rPr>
              <a:t>tehnika</a:t>
            </a:r>
            <a:endParaRPr lang="en-US" sz="2000" dirty="0">
              <a:latin typeface="+mj-lt"/>
              <a:cs typeface="Arial" pitchFamily="34" charset="0"/>
            </a:endParaRPr>
          </a:p>
          <a:p>
            <a:pPr marL="411480" lvl="0" indent="-342900">
              <a:spcBef>
                <a:spcPts val="700"/>
              </a:spcBef>
              <a:buClr>
                <a:schemeClr val="tx2"/>
              </a:buClr>
              <a:buSzPct val="95000"/>
              <a:defRPr/>
            </a:pPr>
            <a:r>
              <a:rPr lang="pl-PL" sz="2000" dirty="0" smtClean="0">
                <a:latin typeface="+mj-lt"/>
                <a:cs typeface="Arial" pitchFamily="34" charset="0"/>
              </a:rPr>
              <a:t>	-</a:t>
            </a:r>
            <a:r>
              <a:rPr lang="pl-PL" sz="2000" dirty="0">
                <a:latin typeface="+mj-lt"/>
                <a:cs typeface="Arial" pitchFamily="34" charset="0"/>
              </a:rPr>
              <a:t> </a:t>
            </a:r>
            <a:r>
              <a:rPr lang="sr-Latn-RS" sz="2000" dirty="0" smtClean="0">
                <a:latin typeface="+mj-lt"/>
                <a:cs typeface="Arial" pitchFamily="34" charset="0"/>
              </a:rPr>
              <a:t>izbor tehnike snimanja</a:t>
            </a:r>
            <a:endParaRPr lang="pl-PL" sz="2000" dirty="0" smtClean="0">
              <a:latin typeface="+mj-lt"/>
              <a:cs typeface="Arial" pitchFamily="34" charset="0"/>
            </a:endParaRPr>
          </a:p>
          <a:p>
            <a:pPr marL="411480" indent="-342900">
              <a:spcBef>
                <a:spcPts val="700"/>
              </a:spcBef>
              <a:buClr>
                <a:schemeClr val="tx2"/>
              </a:buClr>
              <a:buSzPct val="95000"/>
              <a:buFont typeface="Wingdings"/>
              <a:buChar char=""/>
              <a:defRPr/>
            </a:pPr>
            <a:r>
              <a:rPr kumimoji="0" lang="sr-Latn-RS" sz="2000" b="0" i="0" u="none" strike="noStrike" kern="1200" cap="none" spc="0" normalizeH="0" baseline="0" noProof="0" dirty="0" smtClean="0">
                <a:ln>
                  <a:noFill/>
                </a:ln>
                <a:solidFill>
                  <a:schemeClr val="tx1"/>
                </a:solidFill>
                <a:effectLst/>
                <a:uLnTx/>
                <a:uFillTx/>
                <a:latin typeface="+mj-lt"/>
                <a:cs typeface="Arial" pitchFamily="34" charset="0"/>
              </a:rPr>
              <a:t>Rad</a:t>
            </a:r>
            <a:r>
              <a:rPr kumimoji="0" lang="sr-Latn-RS" sz="2000" b="0" i="0" u="none" strike="noStrike" kern="1200" cap="none" spc="0" normalizeH="0" noProof="0" dirty="0" smtClean="0">
                <a:ln>
                  <a:noFill/>
                </a:ln>
                <a:solidFill>
                  <a:schemeClr val="tx1"/>
                </a:solidFill>
                <a:effectLst/>
                <a:uLnTx/>
                <a:uFillTx/>
                <a:latin typeface="+mj-lt"/>
                <a:cs typeface="Arial" pitchFamily="34" charset="0"/>
              </a:rPr>
              <a:t> na vežbi</a:t>
            </a:r>
            <a:endParaRPr kumimoji="0" lang="en-US" sz="2000" b="0" i="0" u="none" strike="noStrike" kern="1200" cap="none" spc="0" normalizeH="0" noProof="0" dirty="0" smtClean="0">
              <a:ln>
                <a:noFill/>
              </a:ln>
              <a:solidFill>
                <a:schemeClr val="tx1"/>
              </a:solidFill>
              <a:effectLst/>
              <a:uLnTx/>
              <a:uFillTx/>
              <a:latin typeface="+mj-lt"/>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165195"/>
          </a:xfrm>
        </p:spPr>
        <p:txBody>
          <a:bodyPr>
            <a:normAutofit/>
          </a:bodyPr>
          <a:lstStyle/>
          <a:p>
            <a:r>
              <a:rPr lang="en-US" sz="1200" b="1" dirty="0"/>
              <a:t>PRAKTIČNI </a:t>
            </a:r>
            <a:r>
              <a:rPr lang="en-US" sz="1200" b="1" dirty="0" smtClean="0"/>
              <a:t>SAVETI</a:t>
            </a:r>
            <a:endParaRPr lang="sr-Latn-RS" sz="1200" b="1" dirty="0" smtClean="0"/>
          </a:p>
          <a:p>
            <a:pPr marL="109728" indent="0">
              <a:buNone/>
            </a:pPr>
            <a:endParaRPr lang="sr-Latn-RS" sz="1200" b="1" dirty="0"/>
          </a:p>
          <a:p>
            <a:pPr marL="109728" indent="0" algn="just">
              <a:buNone/>
            </a:pPr>
            <a:r>
              <a:rPr lang="vi-VN" sz="1200" dirty="0" smtClean="0"/>
              <a:t>Za </a:t>
            </a:r>
            <a:r>
              <a:rPr lang="vi-VN" sz="1200" dirty="0"/>
              <a:t>ispravno smeštanje mikrofona pred zvučnim izvorom ne mogu se dati tačna uputstva; s obzirom na akustiku prostora, upotrebljene uređaje i karakter zvuka možemo da navedemo samo osnovna pravila kojih se uopšteno treba pridržavati. Najbolji položaj mikrofona određuje se nizom proba snimanja i reprodukovanja. Govorna reč, najčešće komentar uz film, snima se najbolje u manjoj, zvučno dobro prigušenoj prostoriji s malim vremenom odjeka. U prostoriju ne sme da prodire buka iz okoline; u prostoriji zaustavljamo zidni časovnik, a eventualno pre samog snimanja isključujemo </a:t>
            </a:r>
            <a:r>
              <a:rPr lang="vi-VN" sz="1200" dirty="0" smtClean="0"/>
              <a:t>telefon.</a:t>
            </a:r>
            <a:endParaRPr lang="sr-Latn-RS" sz="1200" dirty="0" smtClean="0"/>
          </a:p>
          <a:p>
            <a:pPr marL="109728" indent="0" algn="just">
              <a:buNone/>
            </a:pPr>
            <a:endParaRPr lang="sr-Latn-RS" sz="1200" dirty="0"/>
          </a:p>
          <a:p>
            <a:pPr marL="109728" indent="0" algn="just">
              <a:buNone/>
            </a:pPr>
            <a:r>
              <a:rPr lang="vi-VN" sz="1200" dirty="0" smtClean="0"/>
              <a:t>Prilikom </a:t>
            </a:r>
            <a:r>
              <a:rPr lang="vi-VN" sz="1200" dirty="0"/>
              <a:t>govora glumaca  na  slici  trudimo se  da  stvorimo odjek  koji odgovara  snimljenoj sredini. Za snimke u eksterijeru, sobu ili okolinu mikrofona potpuno prigušimo, naprimer, postavimo mikrofon na ćebe, a sa strana i odozgo oblažemo madracima ili pokrivačima. Veći odjek postižemo u praznim prostorijama ili u kupatilu; mikrofon postavljamo srazmerno dalje od govornika, kako bi se na snimku zapazili odbijeni zvučni </a:t>
            </a:r>
            <a:r>
              <a:rPr lang="vi-VN" sz="1200" dirty="0" smtClean="0"/>
              <a:t>talasi.</a:t>
            </a:r>
            <a:endParaRPr lang="sr-Latn-RS" sz="1200" dirty="0" smtClean="0"/>
          </a:p>
          <a:p>
            <a:pPr marL="109728" indent="0" algn="just">
              <a:buNone/>
            </a:pPr>
            <a:endParaRPr lang="sr-Latn-RS" sz="1200" dirty="0"/>
          </a:p>
          <a:p>
            <a:pPr marL="109728" indent="0" algn="just">
              <a:buNone/>
            </a:pPr>
            <a:r>
              <a:rPr lang="vi-VN" sz="1200" dirty="0" smtClean="0"/>
              <a:t>Snimak </a:t>
            </a:r>
            <a:r>
              <a:rPr lang="vi-VN" sz="1200" dirty="0"/>
              <a:t>ljudskog glasa se u zvučnoj pratnji filma većinom reprodukuje znatno glasnije nego što su bile reči izgovorene prilikom snimanja. Pri reprodukovanju na višem nivou u poređenju s originalnim zvukom dolazi do znatnog pojačanja niskih učestanosti, zbog čega prenesena reč gubi razgovetnost i jasnoću - zvuk deluje gromko i prigušeno. Zato je dobro koristiti mikrofon koji ističe više učestanost ili se korekcija obavlja filterom koji delimično prigušuje niske </a:t>
            </a:r>
            <a:r>
              <a:rPr lang="vi-VN" sz="1200" dirty="0" smtClean="0"/>
              <a:t>učestanosti.</a:t>
            </a:r>
            <a:endParaRPr lang="sr-Latn-RS" sz="1200" dirty="0" smtClean="0"/>
          </a:p>
          <a:p>
            <a:pPr marL="109728" indent="0" algn="just">
              <a:buNone/>
            </a:pPr>
            <a:endParaRPr lang="sr-Latn-RS" sz="1200" dirty="0"/>
          </a:p>
          <a:p>
            <a:pPr marL="109728" indent="0" algn="just">
              <a:buNone/>
            </a:pPr>
            <a:r>
              <a:rPr lang="vi-VN" sz="1200" dirty="0" smtClean="0"/>
              <a:t>Nivo </a:t>
            </a:r>
            <a:r>
              <a:rPr lang="vi-VN" sz="1200" dirty="0"/>
              <a:t>modulacije na indikatoru pri normalnoj jačini glasa treba da se kreće oko 75 odsto. Šapat i tihi govor snimaju se na nižem nivou, ali tako da se dovoljno prekrije osnovni šum. Povici i dozivanje se snimaju na maksimumu; nekada ćemo postići bolje i verodostojnije rezultate ako traku premodulujemo za 10 do 15 odsto.</a:t>
            </a:r>
          </a:p>
          <a:p>
            <a:pPr marL="109728" indent="0">
              <a:buNone/>
            </a:pPr>
            <a:endParaRPr lang="en-US" sz="1200" dirty="0"/>
          </a:p>
        </p:txBody>
      </p:sp>
      <p:sp>
        <p:nvSpPr>
          <p:cNvPr id="2" name="Title 1"/>
          <p:cNvSpPr>
            <a:spLocks noGrp="1"/>
          </p:cNvSpPr>
          <p:nvPr>
            <p:ph type="title"/>
          </p:nvPr>
        </p:nvSpPr>
        <p:spPr>
          <a:xfrm>
            <a:off x="457200" y="274638"/>
            <a:ext cx="8229600" cy="796908"/>
          </a:xfrm>
        </p:spPr>
        <p:txBody>
          <a:bodyPr>
            <a:normAutofit/>
          </a:bodyPr>
          <a:lstStyle/>
          <a:p>
            <a:r>
              <a:rPr lang="en-US" sz="2800" dirty="0" smtClean="0">
                <a:solidFill>
                  <a:srgbClr val="FF0000"/>
                </a:solidFill>
                <a:effectLst/>
              </a:rPr>
              <a:t>UVOD U OSNOVNE PRINCIPE SNIMANJA ZVUKA</a:t>
            </a:r>
            <a:endParaRPr lang="en-US" sz="2800" dirty="0">
              <a:solidFill>
                <a:srgbClr val="FF0000"/>
              </a:solidFill>
              <a:effectLst/>
            </a:endParaRPr>
          </a:p>
        </p:txBody>
      </p:sp>
    </p:spTree>
    <p:extLst>
      <p:ext uri="{BB962C8B-B14F-4D97-AF65-F5344CB8AC3E}">
        <p14:creationId xmlns:p14="http://schemas.microsoft.com/office/powerpoint/2010/main" val="1337318650"/>
      </p:ext>
    </p:extLst>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165195"/>
          </a:xfrm>
        </p:spPr>
        <p:txBody>
          <a:bodyPr>
            <a:normAutofit/>
          </a:bodyPr>
          <a:lstStyle/>
          <a:p>
            <a:r>
              <a:rPr lang="en-US" sz="1200" b="1" dirty="0"/>
              <a:t>PRAKTIČNI </a:t>
            </a:r>
            <a:r>
              <a:rPr lang="en-US" sz="1200" b="1" dirty="0" smtClean="0"/>
              <a:t>SAVETI</a:t>
            </a:r>
            <a:endParaRPr lang="sr-Latn-RS" sz="1200" b="1" dirty="0" smtClean="0"/>
          </a:p>
          <a:p>
            <a:pPr marL="109728" indent="0">
              <a:buNone/>
            </a:pPr>
            <a:endParaRPr lang="sr-Latn-RS" sz="1200" b="1" dirty="0"/>
          </a:p>
          <a:p>
            <a:pPr marL="109728" indent="0" algn="just">
              <a:buNone/>
            </a:pPr>
            <a:r>
              <a:rPr lang="vi-VN" sz="1200" dirty="0"/>
              <a:t>Normalna udaljenost između govornika i mikrofona zavisi od vrste upotrebljenog mikrofona i po pravilu treba da iznosi 40 do 80 centimetara. Na većim udaljenostima počinje jače da se zapaža uticaj odjeka. Na premalim rastojanjima govor je nerazgovetan i istaknuti su zvučni suglasnici</a:t>
            </a:r>
            <a:r>
              <a:rPr lang="vi-VN" sz="1200" dirty="0" smtClean="0"/>
              <a:t>.</a:t>
            </a:r>
            <a:endParaRPr lang="sr-Latn-RS" sz="1200" dirty="0" smtClean="0"/>
          </a:p>
          <a:p>
            <a:pPr marL="109728" indent="0" algn="just">
              <a:buNone/>
            </a:pPr>
            <a:endParaRPr lang="sr-Latn-RS" sz="1200" dirty="0"/>
          </a:p>
          <a:p>
            <a:pPr marL="109728" indent="0" algn="just">
              <a:buNone/>
            </a:pPr>
            <a:endParaRPr lang="sr-Latn-RS" sz="1200" dirty="0" smtClean="0"/>
          </a:p>
          <a:p>
            <a:pPr marL="109728" indent="0" algn="just">
              <a:buNone/>
            </a:pPr>
            <a:endParaRPr lang="sr-Latn-RS" sz="1200" dirty="0"/>
          </a:p>
          <a:p>
            <a:pPr marL="109728" indent="0" algn="just">
              <a:buNone/>
            </a:pPr>
            <a:endParaRPr lang="sr-Latn-RS" sz="1200" dirty="0" smtClean="0"/>
          </a:p>
          <a:p>
            <a:pPr marL="109728" indent="0" algn="just">
              <a:buNone/>
            </a:pPr>
            <a:endParaRPr lang="sr-Latn-RS" sz="1200" dirty="0"/>
          </a:p>
          <a:p>
            <a:pPr marL="109728" indent="0" algn="just">
              <a:buNone/>
            </a:pPr>
            <a:endParaRPr lang="sr-Latn-RS" sz="1200" dirty="0" smtClean="0"/>
          </a:p>
          <a:p>
            <a:pPr marL="109728" indent="0" algn="just">
              <a:buNone/>
            </a:pPr>
            <a:endParaRPr lang="sr-Latn-RS" sz="1200" dirty="0" smtClean="0"/>
          </a:p>
          <a:p>
            <a:pPr marL="109728" indent="0" algn="ctr">
              <a:buNone/>
            </a:pPr>
            <a:r>
              <a:rPr lang="sr-Latn-RS" sz="800" i="1" dirty="0"/>
              <a:t>Postavljanje mikrofona ispred govornika: a) normalno, b) kada se čuju šuštavi glasovi i disanje</a:t>
            </a:r>
          </a:p>
          <a:p>
            <a:pPr marL="109728" indent="0" algn="just">
              <a:buNone/>
            </a:pPr>
            <a:endParaRPr lang="sr-Latn-RS" sz="1200" dirty="0" smtClean="0"/>
          </a:p>
          <a:p>
            <a:pPr marL="109728" indent="0" algn="just">
              <a:buNone/>
            </a:pPr>
            <a:r>
              <a:rPr lang="vi-VN" sz="1200" dirty="0" smtClean="0"/>
              <a:t>Mikrofon </a:t>
            </a:r>
            <a:r>
              <a:rPr lang="vi-VN" sz="1200" dirty="0"/>
              <a:t>podižemo otprilike do visine brade, kako snimak ne bi kvarilo disanje neobučenih govornika. U "težim slučajevima" stvar možemo popraviti okretanjem mikrofona, kako mlaz vazduha ne bi išao pravo na </a:t>
            </a:r>
            <a:r>
              <a:rPr lang="vi-VN" sz="1200" dirty="0" smtClean="0"/>
              <a:t>membranu, </a:t>
            </a:r>
            <a:r>
              <a:rPr lang="vi-VN" sz="1200" dirty="0"/>
              <a:t>nego nešto u </a:t>
            </a:r>
            <a:r>
              <a:rPr lang="vi-VN" sz="1200" dirty="0" smtClean="0"/>
              <a:t>stranu. </a:t>
            </a:r>
            <a:r>
              <a:rPr lang="vi-VN" sz="1200" dirty="0"/>
              <a:t>Time ćemo takođe ograničiti suviše izražene zvučne suglasnike. Dok govori, govornik ne treba mnogo da se pokreće ustranu da ne bi dolazilo do kolebanja jačine primanog zvuka, što je posebno primetno kada je govornik na maloj udaljenosti od mikrofona. Što je mikrofon bliže ustima to teže možemo da održimo ravnomernost glasa i utoliko više se čuje disanje govornika. U glasnijim delovima govora možemo dopustiti malo udaljavanje od mikrofona, a u tihim malo približavanje. Posebna pažnja se obraća na šuštanje hartije zbog prevrtanja stranica; komentar se uvek piše na odvojene listove i sa jedne strane, kako bi se hartijom lako rukovalo.</a:t>
            </a:r>
            <a:endParaRPr lang="sr-Latn-RS" sz="1200" dirty="0" smtClean="0"/>
          </a:p>
          <a:p>
            <a:pPr marL="109728" indent="0" algn="just">
              <a:buNone/>
            </a:pPr>
            <a:endParaRPr lang="sr-Latn-RS" sz="1200" dirty="0"/>
          </a:p>
          <a:p>
            <a:pPr marL="109728" indent="0" algn="just">
              <a:buNone/>
            </a:pPr>
            <a:endParaRPr lang="sr-Latn-RS" sz="1200" dirty="0" smtClean="0"/>
          </a:p>
          <a:p>
            <a:pPr marL="109728" indent="0" algn="just">
              <a:buNone/>
            </a:pPr>
            <a:endParaRPr lang="en-US" sz="1200" dirty="0"/>
          </a:p>
        </p:txBody>
      </p:sp>
      <p:sp>
        <p:nvSpPr>
          <p:cNvPr id="2" name="Title 1"/>
          <p:cNvSpPr>
            <a:spLocks noGrp="1"/>
          </p:cNvSpPr>
          <p:nvPr>
            <p:ph type="title"/>
          </p:nvPr>
        </p:nvSpPr>
        <p:spPr>
          <a:xfrm>
            <a:off x="457200" y="274638"/>
            <a:ext cx="8229600" cy="796908"/>
          </a:xfrm>
        </p:spPr>
        <p:txBody>
          <a:bodyPr>
            <a:normAutofit/>
          </a:bodyPr>
          <a:lstStyle/>
          <a:p>
            <a:r>
              <a:rPr lang="en-US" sz="2800" dirty="0" smtClean="0">
                <a:solidFill>
                  <a:srgbClr val="FF0000"/>
                </a:solidFill>
                <a:effectLst/>
              </a:rPr>
              <a:t>UVOD U OSNOVNE PRINCIPE SNIMANJA ZVUKA</a:t>
            </a:r>
            <a:endParaRPr lang="en-US" sz="2800" dirty="0">
              <a:solidFill>
                <a:srgbClr val="FF0000"/>
              </a:solidFill>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562" y="2132856"/>
            <a:ext cx="31908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049150"/>
      </p:ext>
    </p:extLst>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165195"/>
          </a:xfrm>
        </p:spPr>
        <p:txBody>
          <a:bodyPr>
            <a:normAutofit/>
          </a:bodyPr>
          <a:lstStyle/>
          <a:p>
            <a:r>
              <a:rPr lang="en-US" sz="1200" b="1" dirty="0"/>
              <a:t>PRAKTIČNI </a:t>
            </a:r>
            <a:r>
              <a:rPr lang="en-US" sz="1200" b="1" dirty="0" smtClean="0"/>
              <a:t>SAVETI</a:t>
            </a:r>
            <a:endParaRPr lang="sr-Latn-RS" sz="1200" b="1" dirty="0" smtClean="0"/>
          </a:p>
          <a:p>
            <a:pPr marL="109728" indent="0">
              <a:buNone/>
            </a:pPr>
            <a:endParaRPr lang="sr-Latn-RS" sz="1200" b="1" dirty="0"/>
          </a:p>
          <a:p>
            <a:pPr marL="109728" indent="0" algn="just">
              <a:buNone/>
            </a:pPr>
            <a:r>
              <a:rPr lang="vi-VN" sz="1200" dirty="0"/>
              <a:t>Govorenje u mikrofon zahteva vežbanje i iskustvo; glavni uslov su ispravno artikulisanje i dikcija. Reči treba da teku ravnomerno, određenim tempom i bez velikih razlika u jačini. Najčešće greške su presporo govorenje, gutanje krajeva reči i insistiranje na suglasnicima d, g, k, p, t, naročito na početku reči. Osim u naročitim slučajevima, za vreme snimanja magnetofonom ne menjamo jačinu, kako ne bismo osiromašili dinamiku prenosa.</a:t>
            </a:r>
          </a:p>
          <a:p>
            <a:pPr marL="109728" indent="0" algn="just">
              <a:buNone/>
            </a:pPr>
            <a:endParaRPr lang="vi-VN" sz="1200" dirty="0"/>
          </a:p>
          <a:p>
            <a:pPr marL="109728" indent="0" algn="just">
              <a:buNone/>
            </a:pPr>
            <a:r>
              <a:rPr lang="vi-VN" sz="1200" dirty="0"/>
              <a:t>Prilikom snimanja razgovora više lica razmeštamo ih tako da pojedini glasovi zvuče približno istom jačinom, eventualno koristeći mikrofon s karakteristikom u obliku </a:t>
            </a:r>
            <a:r>
              <a:rPr lang="vi-VN" sz="1200" dirty="0" smtClean="0"/>
              <a:t>osmice. </a:t>
            </a:r>
            <a:r>
              <a:rPr lang="vi-VN" sz="1200" dirty="0"/>
              <a:t>U mikrofon nikada ne treba da govore dva glasa istovremeno, jer bi snimak bio potpuno nerazumljiv. Ljudski sluh razlikuje pravac iz koga dolazi zvuk i može da se usredsredi na jedan glas i kada više njih govori odjednom. Mikrofon prima i meša sve zvuke zajedno, iz čega proizlazi nerazumljiva mešavina glasova.</a:t>
            </a:r>
          </a:p>
          <a:p>
            <a:pPr marL="109728" indent="0" algn="just">
              <a:buNone/>
            </a:pPr>
            <a:endParaRPr lang="sr-Latn-RS" sz="1200" dirty="0"/>
          </a:p>
          <a:p>
            <a:pPr marL="109728" indent="0" algn="just">
              <a:buNone/>
            </a:pPr>
            <a:endParaRPr lang="sr-Latn-RS" sz="1200" dirty="0" smtClean="0"/>
          </a:p>
          <a:p>
            <a:pPr marL="109728" indent="0" algn="just">
              <a:buNone/>
            </a:pPr>
            <a:endParaRPr lang="sr-Latn-RS" sz="1200" dirty="0"/>
          </a:p>
          <a:p>
            <a:pPr marL="109728" indent="0" algn="just">
              <a:buNone/>
            </a:pPr>
            <a:endParaRPr lang="sr-Latn-RS" sz="1200" dirty="0" smtClean="0"/>
          </a:p>
          <a:p>
            <a:pPr marL="109728" indent="0" algn="just">
              <a:buNone/>
            </a:pPr>
            <a:endParaRPr lang="sr-Latn-RS" sz="1200" dirty="0"/>
          </a:p>
          <a:p>
            <a:pPr marL="109728" indent="0" algn="just">
              <a:buNone/>
            </a:pPr>
            <a:endParaRPr lang="sr-Latn-RS" sz="1200" dirty="0" smtClean="0"/>
          </a:p>
          <a:p>
            <a:pPr marL="109728" indent="0" algn="just">
              <a:buNone/>
            </a:pPr>
            <a:endParaRPr lang="sr-Latn-RS" sz="1200" dirty="0" smtClean="0"/>
          </a:p>
          <a:p>
            <a:pPr marL="109728" indent="0" algn="just">
              <a:buNone/>
            </a:pPr>
            <a:endParaRPr lang="sr-Latn-RS" sz="1200" dirty="0" smtClean="0"/>
          </a:p>
          <a:p>
            <a:pPr marL="109728" indent="0" algn="ctr">
              <a:buNone/>
            </a:pPr>
            <a:r>
              <a:rPr lang="sv-SE" sz="800" i="1" dirty="0"/>
              <a:t>Razmeštanje više govornika ispred mikrofona sa karakteristikom u obliku osmice</a:t>
            </a:r>
            <a:endParaRPr lang="sr-Latn-RS" sz="1200" dirty="0" smtClean="0"/>
          </a:p>
          <a:p>
            <a:pPr marL="109728" indent="0" algn="just">
              <a:buNone/>
            </a:pPr>
            <a:endParaRPr lang="sr-Latn-RS" sz="1200" dirty="0"/>
          </a:p>
          <a:p>
            <a:pPr marL="109728" indent="0" algn="just">
              <a:buNone/>
            </a:pPr>
            <a:endParaRPr lang="sr-Latn-RS" sz="1200" dirty="0" smtClean="0"/>
          </a:p>
          <a:p>
            <a:pPr marL="109728" indent="0" algn="just">
              <a:buNone/>
            </a:pPr>
            <a:endParaRPr lang="en-US" sz="1200" dirty="0"/>
          </a:p>
        </p:txBody>
      </p:sp>
      <p:sp>
        <p:nvSpPr>
          <p:cNvPr id="2" name="Title 1"/>
          <p:cNvSpPr>
            <a:spLocks noGrp="1"/>
          </p:cNvSpPr>
          <p:nvPr>
            <p:ph type="title"/>
          </p:nvPr>
        </p:nvSpPr>
        <p:spPr>
          <a:xfrm>
            <a:off x="457200" y="274638"/>
            <a:ext cx="8229600" cy="796908"/>
          </a:xfrm>
        </p:spPr>
        <p:txBody>
          <a:bodyPr>
            <a:normAutofit/>
          </a:bodyPr>
          <a:lstStyle/>
          <a:p>
            <a:r>
              <a:rPr lang="en-US" sz="2800" dirty="0" smtClean="0">
                <a:solidFill>
                  <a:srgbClr val="FF0000"/>
                </a:solidFill>
                <a:effectLst/>
              </a:rPr>
              <a:t>UVOD U OSNOVNE PRINCIPE SNIMANJA ZVUKA</a:t>
            </a:r>
            <a:endParaRPr lang="en-US" sz="2800" dirty="0">
              <a:solidFill>
                <a:srgbClr val="FF0000"/>
              </a:solidFill>
              <a:effectLs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900" y="3789040"/>
            <a:ext cx="1600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6826166"/>
      </p:ext>
    </p:extLst>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165195"/>
          </a:xfrm>
        </p:spPr>
        <p:txBody>
          <a:bodyPr>
            <a:normAutofit/>
          </a:bodyPr>
          <a:lstStyle/>
          <a:p>
            <a:r>
              <a:rPr lang="en-US" sz="1200" b="1" dirty="0"/>
              <a:t>PRAKTIČNI </a:t>
            </a:r>
            <a:r>
              <a:rPr lang="en-US" sz="1200" b="1" dirty="0" smtClean="0"/>
              <a:t>SAVETI</a:t>
            </a:r>
            <a:endParaRPr lang="sr-Latn-RS" sz="1200" b="1" dirty="0" smtClean="0"/>
          </a:p>
          <a:p>
            <a:pPr marL="109728" indent="0">
              <a:buNone/>
            </a:pPr>
            <a:endParaRPr lang="sr-Latn-RS" sz="1200" b="1" dirty="0"/>
          </a:p>
          <a:p>
            <a:pPr marL="109728" indent="0" algn="just">
              <a:buNone/>
            </a:pPr>
            <a:r>
              <a:rPr lang="vi-VN" sz="1200" dirty="0"/>
              <a:t>Komentar snimamo s mikrofonom u stalnom položaju i jednog govornika uvek odjednom za čitav film. Pri promenama može da dođe do toga da se zvuk prima drukčije, a i uticaj odjeka će delovati na drugi način, glas će dobiti drugu boju.</a:t>
            </a:r>
            <a:endParaRPr lang="sr-Latn-RS" sz="1200" dirty="0"/>
          </a:p>
          <a:p>
            <a:pPr marL="109728" indent="0" algn="just">
              <a:buNone/>
            </a:pPr>
            <a:endParaRPr lang="sr-Latn-RS" sz="1200" dirty="0" smtClean="0"/>
          </a:p>
          <a:p>
            <a:pPr marL="109728" indent="0" algn="just">
              <a:buNone/>
            </a:pPr>
            <a:endParaRPr lang="sr-Latn-RS" sz="1200" dirty="0"/>
          </a:p>
          <a:p>
            <a:pPr marL="109728" indent="0" algn="just">
              <a:buNone/>
            </a:pPr>
            <a:endParaRPr lang="sr-Latn-RS" sz="1200" dirty="0" smtClean="0"/>
          </a:p>
          <a:p>
            <a:pPr marL="109728" indent="0" algn="just">
              <a:buNone/>
            </a:pPr>
            <a:endParaRPr lang="sr-Latn-RS" sz="1200" dirty="0"/>
          </a:p>
          <a:p>
            <a:pPr marL="109728" indent="0" algn="just">
              <a:buNone/>
            </a:pPr>
            <a:endParaRPr lang="sr-Latn-RS" sz="1200" dirty="0" smtClean="0"/>
          </a:p>
          <a:p>
            <a:pPr marL="109728" indent="0" algn="just">
              <a:buNone/>
            </a:pPr>
            <a:endParaRPr lang="sr-Latn-RS" sz="1200" dirty="0" smtClean="0"/>
          </a:p>
          <a:p>
            <a:pPr marL="109728" indent="0" algn="just">
              <a:buNone/>
            </a:pPr>
            <a:endParaRPr lang="sr-Latn-RS" sz="1200" dirty="0" smtClean="0"/>
          </a:p>
          <a:p>
            <a:pPr marL="109728" indent="0" algn="ctr">
              <a:buNone/>
            </a:pPr>
            <a:r>
              <a:rPr lang="sv-SE" sz="800" i="1" dirty="0"/>
              <a:t>Postavljanje mikrofona za horsko pevanje</a:t>
            </a:r>
            <a:endParaRPr lang="sr-Latn-RS" sz="1200" dirty="0"/>
          </a:p>
          <a:p>
            <a:pPr marL="109728" indent="0" algn="just">
              <a:buNone/>
            </a:pPr>
            <a:endParaRPr lang="sr-Latn-RS" sz="1200" dirty="0" smtClean="0"/>
          </a:p>
          <a:p>
            <a:pPr marL="109728" indent="0" algn="just">
              <a:buNone/>
            </a:pPr>
            <a:r>
              <a:rPr lang="vi-VN" sz="1200" dirty="0"/>
              <a:t>Snimanje solo pevanja je srazmerno teže i traži akustički opremljenu prostoriju. Postavljanje mikrofona zavisi od jačine glasa pevača koje možemo da podelimo u tri grupe. Džez pevači imaju većinom tihe glasove i zato se nalaze na udaljenosti od 20 - 40 centimetara od mikrofona. Za glasove normalne jačine određujemo udaljenost od 40 - 80 centimetara.</a:t>
            </a:r>
          </a:p>
          <a:p>
            <a:pPr marL="109728" indent="0" algn="just">
              <a:buNone/>
            </a:pPr>
            <a:endParaRPr lang="vi-VN" sz="1200" dirty="0"/>
          </a:p>
          <a:p>
            <a:pPr marL="109728" indent="0" algn="just">
              <a:buNone/>
            </a:pPr>
            <a:r>
              <a:rPr lang="vi-VN" sz="1200" dirty="0"/>
              <a:t>Pevače s jakim glasom (operske) postavljamo na udaljenost od 100 - 250 centimetara; u naročito snažnim pasažima dobro je da pevač malo otkloni glavu. Male horove razmeštamo tako da slabiji glasovi budu bliže mikrofonu, a jači dalje. Poredak velikih horova ne menjamo; možemo, međutim, dva pevača (dva glasa) s jasnom dikcijom donekle da približimo kako bi se razumeo tekst pesme. Mikrofon smeštamo blizu dirigenta na visini od oko 180 centimetara</a:t>
            </a:r>
          </a:p>
          <a:p>
            <a:pPr marL="109728" indent="0" algn="just">
              <a:buNone/>
            </a:pPr>
            <a:endParaRPr lang="en-US" sz="1200" dirty="0"/>
          </a:p>
        </p:txBody>
      </p:sp>
      <p:sp>
        <p:nvSpPr>
          <p:cNvPr id="2" name="Title 1"/>
          <p:cNvSpPr>
            <a:spLocks noGrp="1"/>
          </p:cNvSpPr>
          <p:nvPr>
            <p:ph type="title"/>
          </p:nvPr>
        </p:nvSpPr>
        <p:spPr>
          <a:xfrm>
            <a:off x="457200" y="274638"/>
            <a:ext cx="8229600" cy="796908"/>
          </a:xfrm>
        </p:spPr>
        <p:txBody>
          <a:bodyPr>
            <a:normAutofit/>
          </a:bodyPr>
          <a:lstStyle/>
          <a:p>
            <a:r>
              <a:rPr lang="en-US" sz="2800" dirty="0" smtClean="0">
                <a:solidFill>
                  <a:srgbClr val="FF0000"/>
                </a:solidFill>
                <a:effectLst/>
              </a:rPr>
              <a:t>UVOD U OSNOVNE PRINCIPE SNIMANJA ZVUKA</a:t>
            </a:r>
            <a:endParaRPr lang="en-US" sz="2800" dirty="0">
              <a:solidFill>
                <a:srgbClr val="FF0000"/>
              </a:solidFill>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132856"/>
            <a:ext cx="158115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119103"/>
      </p:ext>
    </p:extLst>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165195"/>
          </a:xfrm>
        </p:spPr>
        <p:txBody>
          <a:bodyPr>
            <a:normAutofit/>
          </a:bodyPr>
          <a:lstStyle/>
          <a:p>
            <a:r>
              <a:rPr lang="en-US" sz="1200" b="1" dirty="0"/>
              <a:t>PRAKTIČNI </a:t>
            </a:r>
            <a:r>
              <a:rPr lang="en-US" sz="1200" b="1" dirty="0" smtClean="0"/>
              <a:t>SAVETI</a:t>
            </a:r>
            <a:endParaRPr lang="sr-Latn-RS" sz="1200" b="1" dirty="0" smtClean="0"/>
          </a:p>
          <a:p>
            <a:pPr marL="109728" indent="0">
              <a:buNone/>
            </a:pPr>
            <a:endParaRPr lang="sr-Latn-RS" sz="1200" b="1" dirty="0"/>
          </a:p>
          <a:p>
            <a:pPr marL="109728" indent="0" algn="just">
              <a:buNone/>
            </a:pPr>
            <a:r>
              <a:rPr lang="vi-VN" sz="1200" dirty="0"/>
              <a:t>Pevanje uz pratnju klavira snimamo tako što je pevač od mikrofona udaljen oko 50 centimetara, dok klavir stoji postrani (oko 2,5 </a:t>
            </a:r>
            <a:r>
              <a:rPr lang="vi-VN" sz="1200" dirty="0" smtClean="0"/>
              <a:t>metra). </a:t>
            </a:r>
            <a:r>
              <a:rPr lang="vi-VN" sz="1200" dirty="0"/>
              <a:t>Možemo upotrebiti i mikrofon s karakteristiko u obliku </a:t>
            </a:r>
            <a:r>
              <a:rPr lang="vi-VN" sz="1200" dirty="0" smtClean="0"/>
              <a:t>osmice. </a:t>
            </a:r>
            <a:r>
              <a:rPr lang="vi-VN" sz="1200" dirty="0"/>
              <a:t>Na koncertnom klaviru ne otklapamo gornju ploču.</a:t>
            </a:r>
            <a:endParaRPr lang="sr-Latn-RS" sz="1200" dirty="0" smtClean="0"/>
          </a:p>
          <a:p>
            <a:pPr marL="109728" indent="0" algn="just">
              <a:buNone/>
            </a:pPr>
            <a:endParaRPr lang="sr-Latn-RS" sz="1200" dirty="0"/>
          </a:p>
          <a:p>
            <a:pPr marL="109728" indent="0" algn="just">
              <a:buNone/>
            </a:pPr>
            <a:endParaRPr lang="sr-Latn-RS" sz="1200" dirty="0" smtClean="0"/>
          </a:p>
          <a:p>
            <a:pPr marL="109728" indent="0" algn="just">
              <a:buNone/>
            </a:pPr>
            <a:endParaRPr lang="sr-Latn-RS" sz="1200" dirty="0"/>
          </a:p>
          <a:p>
            <a:pPr marL="109728" indent="0" algn="just">
              <a:buNone/>
            </a:pPr>
            <a:endParaRPr lang="sr-Latn-RS" sz="1200" dirty="0" smtClean="0"/>
          </a:p>
          <a:p>
            <a:pPr marL="109728" indent="0" algn="just">
              <a:buNone/>
            </a:pPr>
            <a:endParaRPr lang="sr-Latn-RS" sz="1200" dirty="0" smtClean="0"/>
          </a:p>
          <a:p>
            <a:pPr marL="109728" indent="0" algn="just">
              <a:buNone/>
            </a:pPr>
            <a:endParaRPr lang="sr-Latn-RS" sz="1200" dirty="0" smtClean="0"/>
          </a:p>
          <a:p>
            <a:pPr marL="109728" indent="0" algn="just">
              <a:buNone/>
            </a:pPr>
            <a:endParaRPr lang="sr-Latn-RS" sz="1200" dirty="0" smtClean="0"/>
          </a:p>
          <a:p>
            <a:pPr marL="109728" indent="0" algn="ctr">
              <a:buNone/>
            </a:pPr>
            <a:r>
              <a:rPr lang="sv-SE" sz="800" i="1" dirty="0"/>
              <a:t>Postavljanje mikrofona za pevanje uz pratnju klavira: a) mikrofon sa kružnom karakteristikom, b) mikrofon sa karakteristikom u obliku osmice</a:t>
            </a:r>
            <a:endParaRPr lang="sr-Latn-RS" sz="1200" dirty="0" smtClean="0"/>
          </a:p>
          <a:p>
            <a:pPr marL="109728" indent="0" algn="just">
              <a:buNone/>
            </a:pPr>
            <a:endParaRPr lang="sr-Latn-RS" sz="1200" dirty="0" smtClean="0"/>
          </a:p>
        </p:txBody>
      </p:sp>
      <p:sp>
        <p:nvSpPr>
          <p:cNvPr id="2" name="Title 1"/>
          <p:cNvSpPr>
            <a:spLocks noGrp="1"/>
          </p:cNvSpPr>
          <p:nvPr>
            <p:ph type="title"/>
          </p:nvPr>
        </p:nvSpPr>
        <p:spPr>
          <a:xfrm>
            <a:off x="457200" y="274638"/>
            <a:ext cx="8229600" cy="796908"/>
          </a:xfrm>
        </p:spPr>
        <p:txBody>
          <a:bodyPr>
            <a:normAutofit/>
          </a:bodyPr>
          <a:lstStyle/>
          <a:p>
            <a:r>
              <a:rPr lang="en-US" sz="2800" dirty="0" smtClean="0">
                <a:solidFill>
                  <a:srgbClr val="FF0000"/>
                </a:solidFill>
                <a:effectLst/>
              </a:rPr>
              <a:t>UVOD U OSNOVNE PRINCIPE SNIMANJA ZVUKA</a:t>
            </a:r>
            <a:endParaRPr lang="en-US" sz="2800" dirty="0">
              <a:solidFill>
                <a:srgbClr val="FF0000"/>
              </a:solidFill>
              <a:effectLs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3238" y="2184916"/>
            <a:ext cx="305752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971385"/>
      </p:ext>
    </p:extLst>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165195"/>
          </a:xfrm>
        </p:spPr>
        <p:txBody>
          <a:bodyPr>
            <a:normAutofit fontScale="92500" lnSpcReduction="10000"/>
          </a:bodyPr>
          <a:lstStyle/>
          <a:p>
            <a:r>
              <a:rPr lang="en-US" sz="1200" b="1" dirty="0"/>
              <a:t>PRAKTIČNI </a:t>
            </a:r>
            <a:r>
              <a:rPr lang="en-US" sz="1200" b="1" dirty="0" smtClean="0"/>
              <a:t>SAVETI</a:t>
            </a:r>
            <a:endParaRPr lang="sr-Latn-RS" sz="1200" b="1" dirty="0" smtClean="0"/>
          </a:p>
          <a:p>
            <a:pPr marL="109728" indent="0" algn="just">
              <a:buNone/>
            </a:pPr>
            <a:endParaRPr lang="sr-Latn-RS" sz="1200" dirty="0" smtClean="0"/>
          </a:p>
          <a:p>
            <a:pPr marL="109728" indent="0" algn="just">
              <a:buNone/>
            </a:pPr>
            <a:r>
              <a:rPr lang="vi-VN" sz="1200" dirty="0"/>
              <a:t>Prilikom pevanja obično se viši tonovi interpretiraju znatno jače; pojačanje smanjujemo regulatorom jačine da ne dođe do premodulacije trake. Tako se, doduše, solista čuje glasno koliko treba, ali je prateći instrumenat potisnut i skoro se gubi. Greška se lako ispravlja time što solista na jakim mestima svog pevanja donekle odstupi od </a:t>
            </a:r>
            <a:r>
              <a:rPr lang="vi-VN" sz="1200" dirty="0" smtClean="0"/>
              <a:t>mikrofona</a:t>
            </a:r>
            <a:r>
              <a:rPr lang="vi-VN" sz="1200" dirty="0"/>
              <a:t>, ili se mikrofon privremeno okrene ka pratećem instrumentu</a:t>
            </a:r>
            <a:r>
              <a:rPr lang="vi-VN" sz="1200" dirty="0" smtClean="0"/>
              <a:t>.</a:t>
            </a:r>
            <a:endParaRPr lang="sr-Latn-RS" sz="1200" dirty="0" smtClean="0"/>
          </a:p>
          <a:p>
            <a:pPr marL="109728" indent="0" algn="just">
              <a:buNone/>
            </a:pPr>
            <a:endParaRPr lang="sr-Latn-RS" sz="1200" dirty="0" smtClean="0"/>
          </a:p>
          <a:p>
            <a:pPr marL="109728" indent="0" algn="just">
              <a:buNone/>
            </a:pPr>
            <a:endParaRPr lang="sr-Latn-RS" sz="1200" dirty="0"/>
          </a:p>
          <a:p>
            <a:pPr marL="109728" indent="0" algn="just">
              <a:buNone/>
            </a:pPr>
            <a:endParaRPr lang="sr-Latn-RS" sz="1200" dirty="0" smtClean="0"/>
          </a:p>
          <a:p>
            <a:pPr marL="109728" indent="0" algn="just">
              <a:buNone/>
            </a:pPr>
            <a:endParaRPr lang="sr-Latn-RS" sz="1200" dirty="0"/>
          </a:p>
          <a:p>
            <a:pPr marL="109728" indent="0" algn="just">
              <a:buNone/>
            </a:pPr>
            <a:endParaRPr lang="sr-Latn-RS" sz="1200" dirty="0" smtClean="0"/>
          </a:p>
          <a:p>
            <a:pPr marL="109728" indent="0" algn="just">
              <a:buNone/>
            </a:pPr>
            <a:endParaRPr lang="sr-Latn-RS" sz="1200" dirty="0"/>
          </a:p>
          <a:p>
            <a:pPr marL="109728" indent="0" algn="just">
              <a:buNone/>
            </a:pPr>
            <a:endParaRPr lang="sr-Latn-RS" sz="1200" dirty="0" smtClean="0"/>
          </a:p>
          <a:p>
            <a:pPr marL="109728" indent="0" algn="just">
              <a:buNone/>
            </a:pPr>
            <a:endParaRPr lang="sr-Latn-RS" sz="1200" dirty="0" smtClean="0"/>
          </a:p>
          <a:p>
            <a:pPr marL="109728" indent="0" algn="ctr">
              <a:buNone/>
            </a:pPr>
            <a:r>
              <a:rPr lang="en-US" sz="800" i="1" dirty="0" err="1"/>
              <a:t>Razmeštanje</a:t>
            </a:r>
            <a:r>
              <a:rPr lang="en-US" sz="800" i="1" dirty="0"/>
              <a:t> </a:t>
            </a:r>
            <a:r>
              <a:rPr lang="en-US" sz="800" i="1" dirty="0" err="1"/>
              <a:t>pevača</a:t>
            </a:r>
            <a:r>
              <a:rPr lang="en-US" sz="800" i="1" dirty="0"/>
              <a:t> i </a:t>
            </a:r>
            <a:r>
              <a:rPr lang="en-US" sz="800" i="1" dirty="0" err="1"/>
              <a:t>orkestra</a:t>
            </a:r>
            <a:r>
              <a:rPr lang="en-US" sz="800" i="1" dirty="0"/>
              <a:t>: a) </a:t>
            </a:r>
            <a:r>
              <a:rPr lang="en-US" sz="800" i="1" dirty="0" err="1"/>
              <a:t>mikrofon</a:t>
            </a:r>
            <a:r>
              <a:rPr lang="en-US" sz="800" i="1" dirty="0"/>
              <a:t> </a:t>
            </a:r>
            <a:r>
              <a:rPr lang="en-US" sz="800" i="1" dirty="0" err="1"/>
              <a:t>sa</a:t>
            </a:r>
            <a:r>
              <a:rPr lang="en-US" sz="800" i="1" dirty="0"/>
              <a:t> </a:t>
            </a:r>
            <a:r>
              <a:rPr lang="en-US" sz="800" i="1" dirty="0" err="1"/>
              <a:t>kružnom</a:t>
            </a:r>
            <a:r>
              <a:rPr lang="en-US" sz="800" i="1" dirty="0"/>
              <a:t> </a:t>
            </a:r>
            <a:r>
              <a:rPr lang="en-US" sz="800" i="1" dirty="0" err="1"/>
              <a:t>karakteristikom</a:t>
            </a:r>
            <a:r>
              <a:rPr lang="en-US" sz="800" i="1" dirty="0"/>
              <a:t>, b) </a:t>
            </a:r>
            <a:r>
              <a:rPr lang="en-US" sz="800" i="1" dirty="0" err="1"/>
              <a:t>dva</a:t>
            </a:r>
            <a:r>
              <a:rPr lang="en-US" sz="800" i="1" dirty="0"/>
              <a:t> </a:t>
            </a:r>
            <a:r>
              <a:rPr lang="en-US" sz="800" i="1" dirty="0" err="1"/>
              <a:t>mikrofona</a:t>
            </a:r>
            <a:r>
              <a:rPr lang="en-US" sz="800" i="1" dirty="0"/>
              <a:t>, c) </a:t>
            </a:r>
            <a:r>
              <a:rPr lang="en-US" sz="800" i="1" dirty="0" err="1"/>
              <a:t>mikrofon</a:t>
            </a:r>
            <a:r>
              <a:rPr lang="en-US" sz="800" i="1" dirty="0"/>
              <a:t> </a:t>
            </a:r>
            <a:r>
              <a:rPr lang="en-US" sz="800" i="1" dirty="0" err="1"/>
              <a:t>sa</a:t>
            </a:r>
            <a:r>
              <a:rPr lang="en-US" sz="800" i="1" dirty="0"/>
              <a:t> </a:t>
            </a:r>
            <a:r>
              <a:rPr lang="en-US" sz="800" i="1" dirty="0" err="1"/>
              <a:t>karakteristikom</a:t>
            </a:r>
            <a:r>
              <a:rPr lang="en-US" sz="800" i="1" dirty="0"/>
              <a:t> u </a:t>
            </a:r>
            <a:r>
              <a:rPr lang="en-US" sz="800" i="1" dirty="0" err="1"/>
              <a:t>obliku</a:t>
            </a:r>
            <a:r>
              <a:rPr lang="en-US" sz="800" i="1" dirty="0"/>
              <a:t> </a:t>
            </a:r>
            <a:r>
              <a:rPr lang="en-US" sz="800" i="1" dirty="0" err="1"/>
              <a:t>osmice</a:t>
            </a:r>
            <a:r>
              <a:rPr lang="en-US" sz="800" i="1" dirty="0" smtClean="0"/>
              <a:t>.</a:t>
            </a:r>
            <a:endParaRPr lang="sr-Latn-RS" sz="800" i="1" dirty="0"/>
          </a:p>
          <a:p>
            <a:pPr marL="109728" indent="0">
              <a:buNone/>
            </a:pPr>
            <a:endParaRPr lang="sr-Latn-RS" sz="1200" dirty="0"/>
          </a:p>
          <a:p>
            <a:pPr marL="109728" indent="0" algn="just">
              <a:buNone/>
            </a:pPr>
            <a:r>
              <a:rPr lang="vi-VN" sz="1200" dirty="0"/>
              <a:t>Ako pevača prati orkestar pazimo na to da ne dođe do prekidanja pesme </a:t>
            </a:r>
            <a:r>
              <a:rPr lang="vi-VN" sz="1200" dirty="0" smtClean="0"/>
              <a:t>muzikom;  </a:t>
            </a:r>
            <a:r>
              <a:rPr lang="vi-VN" sz="1200" dirty="0"/>
              <a:t>često se koriste dva mikrofona </a:t>
            </a:r>
            <a:r>
              <a:rPr lang="vi-VN" sz="1200" dirty="0" smtClean="0"/>
              <a:t>ili </a:t>
            </a:r>
            <a:r>
              <a:rPr lang="vi-VN" sz="1200" dirty="0"/>
              <a:t>jedan mikrofon s karakteristikom u obliku </a:t>
            </a:r>
            <a:r>
              <a:rPr lang="vi-VN" sz="1200" dirty="0" smtClean="0"/>
              <a:t>osmice.</a:t>
            </a:r>
            <a:endParaRPr lang="vi-VN" sz="1200" dirty="0"/>
          </a:p>
          <a:p>
            <a:pPr marL="109728" indent="0">
              <a:buNone/>
            </a:pPr>
            <a:endParaRPr lang="vi-VN" sz="1200" dirty="0"/>
          </a:p>
          <a:p>
            <a:pPr marL="109728" indent="0" algn="just">
              <a:buNone/>
            </a:pPr>
            <a:r>
              <a:rPr lang="vi-VN" sz="1200" dirty="0"/>
              <a:t>Snimanje solo muzičkih instrumenata i orkestra postavlja već znatne zahteve u pogledu akustike studija, upotrebljenog mikrofona i iskustva snimatelja zvuka. Optimalno vreme odjeka i veličina sale vrlo su važni i menjaju se prema karakteru kompozicije i broju izvođača. Za male sastave i kamernu muziku pogodnija je prostorija s malim odjekom, dok veliki sastavi traže veći studio s dužim vremenom odjeka. Solo instrument postavljamo prema njegovoj jačini na 60 do 120 centimetara od mikrofona; duvačke instrumente, posebno bez prigušivača, moramo postaviti dalje (na oko 2,5 metra) uz eventualno okretanje mikrofona donekle ustranu. Snimanje klavira traži akustički prigušenu prostoriju; mikrofon se postavlja na udaljenost od oko 2,5 do 3 metra. Gornja ploča koncertnih klavira se obično podiže</a:t>
            </a:r>
            <a:r>
              <a:rPr lang="vi-VN" sz="1200" dirty="0" smtClean="0"/>
              <a:t>.</a:t>
            </a:r>
            <a:endParaRPr lang="vi-VN" sz="1200" dirty="0"/>
          </a:p>
        </p:txBody>
      </p:sp>
      <p:sp>
        <p:nvSpPr>
          <p:cNvPr id="2" name="Title 1"/>
          <p:cNvSpPr>
            <a:spLocks noGrp="1"/>
          </p:cNvSpPr>
          <p:nvPr>
            <p:ph type="title"/>
          </p:nvPr>
        </p:nvSpPr>
        <p:spPr>
          <a:xfrm>
            <a:off x="457200" y="274638"/>
            <a:ext cx="8229600" cy="796908"/>
          </a:xfrm>
        </p:spPr>
        <p:txBody>
          <a:bodyPr>
            <a:normAutofit/>
          </a:bodyPr>
          <a:lstStyle/>
          <a:p>
            <a:r>
              <a:rPr lang="en-US" sz="2800" dirty="0" smtClean="0">
                <a:solidFill>
                  <a:srgbClr val="FF0000"/>
                </a:solidFill>
                <a:effectLst/>
              </a:rPr>
              <a:t>UVOD U OSNOVNE PRINCIPE SNIMANJA ZVUKA</a:t>
            </a:r>
            <a:endParaRPr lang="en-US" sz="2800" dirty="0">
              <a:solidFill>
                <a:srgbClr val="FF0000"/>
              </a:solidFill>
              <a:effectLst/>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6784" y="2132856"/>
            <a:ext cx="57150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917556"/>
      </p:ext>
    </p:extLst>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165195"/>
          </a:xfrm>
        </p:spPr>
        <p:txBody>
          <a:bodyPr>
            <a:normAutofit/>
          </a:bodyPr>
          <a:lstStyle/>
          <a:p>
            <a:r>
              <a:rPr lang="en-US" sz="1200" b="1" dirty="0"/>
              <a:t>PRAKTIČNI </a:t>
            </a:r>
            <a:r>
              <a:rPr lang="en-US" sz="1200" b="1" dirty="0" smtClean="0"/>
              <a:t>SAVETI</a:t>
            </a:r>
            <a:endParaRPr lang="sr-Latn-RS" sz="1200" b="1" dirty="0" smtClean="0"/>
          </a:p>
          <a:p>
            <a:pPr marL="109728" indent="0" algn="just">
              <a:buNone/>
            </a:pPr>
            <a:endParaRPr lang="sr-Latn-RS" sz="1200" dirty="0" smtClean="0"/>
          </a:p>
          <a:p>
            <a:pPr marL="109728" indent="0" algn="just">
              <a:buNone/>
            </a:pPr>
            <a:r>
              <a:rPr lang="vi-VN" sz="1200" dirty="0"/>
              <a:t>Za snimanje orkestara se obično koristi mikrofon s kardioidnom karakteristikom koji svojom usmerenošću i opsegom učestanosti obuhvata celo muzičko </a:t>
            </a:r>
            <a:r>
              <a:rPr lang="vi-VN" sz="1200" dirty="0" smtClean="0"/>
              <a:t>telo</a:t>
            </a:r>
            <a:r>
              <a:rPr lang="sr-Latn-RS" sz="1200" dirty="0" smtClean="0"/>
              <a:t> </a:t>
            </a:r>
            <a:r>
              <a:rPr lang="vi-VN" sz="1200" dirty="0" smtClean="0"/>
              <a:t>i </a:t>
            </a:r>
            <a:r>
              <a:rPr lang="vi-VN" sz="1200" dirty="0"/>
              <a:t>koji je skoro neosetljiv za zadnju stranu, što je pogodno u sali sa </a:t>
            </a:r>
            <a:r>
              <a:rPr lang="vi-VN" sz="1200" dirty="0" smtClean="0"/>
              <a:t>slušaocima.</a:t>
            </a:r>
            <a:endParaRPr lang="sr-Latn-RS" sz="1200" dirty="0" smtClean="0"/>
          </a:p>
          <a:p>
            <a:pPr marL="109728" indent="0" algn="just">
              <a:buNone/>
            </a:pPr>
            <a:endParaRPr lang="sr-Latn-RS" sz="1200" dirty="0"/>
          </a:p>
          <a:p>
            <a:pPr marL="109728" indent="0" algn="just">
              <a:buNone/>
            </a:pPr>
            <a:endParaRPr lang="sr-Latn-RS" sz="1200" dirty="0" smtClean="0"/>
          </a:p>
          <a:p>
            <a:pPr marL="109728" indent="0" algn="just">
              <a:buNone/>
            </a:pPr>
            <a:endParaRPr lang="sr-Latn-RS" sz="1200" dirty="0"/>
          </a:p>
          <a:p>
            <a:pPr marL="109728" indent="0" algn="just">
              <a:buNone/>
            </a:pPr>
            <a:endParaRPr lang="sr-Latn-RS" sz="1200" dirty="0" smtClean="0"/>
          </a:p>
          <a:p>
            <a:pPr marL="109728" indent="0" algn="just">
              <a:buNone/>
            </a:pPr>
            <a:endParaRPr lang="sr-Latn-RS" sz="1200" dirty="0"/>
          </a:p>
          <a:p>
            <a:pPr marL="109728" indent="0" algn="just">
              <a:buNone/>
            </a:pPr>
            <a:endParaRPr lang="sr-Latn-RS" sz="1200" dirty="0" smtClean="0"/>
          </a:p>
          <a:p>
            <a:pPr marL="109728" indent="0" algn="just">
              <a:buNone/>
            </a:pPr>
            <a:endParaRPr lang="sr-Latn-RS" sz="1200" dirty="0" smtClean="0"/>
          </a:p>
          <a:p>
            <a:pPr marL="109728" indent="0" algn="ctr">
              <a:buNone/>
            </a:pPr>
            <a:r>
              <a:rPr lang="en-US" sz="800" i="1" dirty="0" err="1"/>
              <a:t>Korišćenje</a:t>
            </a:r>
            <a:r>
              <a:rPr lang="en-US" sz="800" i="1" dirty="0"/>
              <a:t> </a:t>
            </a:r>
            <a:r>
              <a:rPr lang="en-US" sz="800" i="1" dirty="0" err="1"/>
              <a:t>mikrofona</a:t>
            </a:r>
            <a:r>
              <a:rPr lang="en-US" sz="800" i="1" dirty="0"/>
              <a:t> </a:t>
            </a:r>
            <a:r>
              <a:rPr lang="en-US" sz="800" i="1" dirty="0" err="1"/>
              <a:t>sa</a:t>
            </a:r>
            <a:r>
              <a:rPr lang="en-US" sz="800" i="1" dirty="0"/>
              <a:t> </a:t>
            </a:r>
            <a:r>
              <a:rPr lang="en-US" sz="800" i="1" dirty="0" err="1"/>
              <a:t>kardioidnom</a:t>
            </a:r>
            <a:r>
              <a:rPr lang="en-US" sz="800" i="1" dirty="0"/>
              <a:t> </a:t>
            </a:r>
            <a:r>
              <a:rPr lang="en-US" sz="800" i="1" dirty="0" err="1"/>
              <a:t>karakteristikom</a:t>
            </a:r>
            <a:r>
              <a:rPr lang="en-US" sz="800" i="1" dirty="0"/>
              <a:t> </a:t>
            </a:r>
            <a:r>
              <a:rPr lang="en-US" sz="800" i="1" dirty="0" err="1"/>
              <a:t>za</a:t>
            </a:r>
            <a:r>
              <a:rPr lang="en-US" sz="800" i="1" dirty="0"/>
              <a:t> </a:t>
            </a:r>
            <a:r>
              <a:rPr lang="en-US" sz="800" i="1" dirty="0" err="1"/>
              <a:t>snimanje</a:t>
            </a:r>
            <a:r>
              <a:rPr lang="en-US" sz="800" i="1" dirty="0"/>
              <a:t> orchestra u </a:t>
            </a:r>
            <a:r>
              <a:rPr lang="en-US" sz="800" i="1" dirty="0" err="1"/>
              <a:t>prostoru</a:t>
            </a:r>
            <a:r>
              <a:rPr lang="en-US" sz="800" i="1" dirty="0"/>
              <a:t> </a:t>
            </a:r>
            <a:r>
              <a:rPr lang="en-US" sz="800" i="1" dirty="0" err="1"/>
              <a:t>sa</a:t>
            </a:r>
            <a:r>
              <a:rPr lang="en-US" sz="800" i="1" dirty="0"/>
              <a:t> </a:t>
            </a:r>
            <a:r>
              <a:rPr lang="en-US" sz="800" i="1" dirty="0" err="1"/>
              <a:t>bukom</a:t>
            </a:r>
            <a:endParaRPr lang="sr-Latn-RS" sz="1200" dirty="0"/>
          </a:p>
          <a:p>
            <a:pPr marL="109728" indent="0" algn="just">
              <a:buNone/>
            </a:pPr>
            <a:endParaRPr lang="sr-Latn-RS" sz="1200" dirty="0" smtClean="0"/>
          </a:p>
        </p:txBody>
      </p:sp>
      <p:sp>
        <p:nvSpPr>
          <p:cNvPr id="2" name="Title 1"/>
          <p:cNvSpPr>
            <a:spLocks noGrp="1"/>
          </p:cNvSpPr>
          <p:nvPr>
            <p:ph type="title"/>
          </p:nvPr>
        </p:nvSpPr>
        <p:spPr>
          <a:xfrm>
            <a:off x="457200" y="274638"/>
            <a:ext cx="8229600" cy="796908"/>
          </a:xfrm>
        </p:spPr>
        <p:txBody>
          <a:bodyPr>
            <a:normAutofit/>
          </a:bodyPr>
          <a:lstStyle/>
          <a:p>
            <a:r>
              <a:rPr lang="en-US" sz="2800" dirty="0" smtClean="0">
                <a:solidFill>
                  <a:srgbClr val="FF0000"/>
                </a:solidFill>
                <a:effectLst/>
              </a:rPr>
              <a:t>UVOD U OSNOVNE PRINCIPE SNIMANJA ZVUKA</a:t>
            </a:r>
            <a:endParaRPr lang="en-US" sz="2800" dirty="0">
              <a:solidFill>
                <a:srgbClr val="FF0000"/>
              </a:solidFill>
              <a:effectLs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2" y="2132856"/>
            <a:ext cx="22764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9382610"/>
      </p:ext>
    </p:extLst>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165195"/>
          </a:xfrm>
        </p:spPr>
        <p:txBody>
          <a:bodyPr>
            <a:normAutofit lnSpcReduction="10000"/>
          </a:bodyPr>
          <a:lstStyle/>
          <a:p>
            <a:r>
              <a:rPr lang="en-US" sz="1200" b="1" dirty="0"/>
              <a:t>PRAKTIČNI </a:t>
            </a:r>
            <a:r>
              <a:rPr lang="en-US" sz="1200" b="1" dirty="0" smtClean="0"/>
              <a:t>SAVETI</a:t>
            </a:r>
            <a:endParaRPr lang="sr-Latn-RS" sz="1200" b="1" dirty="0" smtClean="0"/>
          </a:p>
          <a:p>
            <a:pPr marL="109728" indent="0" algn="just">
              <a:buNone/>
            </a:pPr>
            <a:endParaRPr lang="sr-Latn-RS" sz="1200" dirty="0" smtClean="0"/>
          </a:p>
          <a:p>
            <a:pPr marL="109728" indent="0" algn="just">
              <a:buNone/>
            </a:pPr>
            <a:r>
              <a:rPr lang="vi-VN" sz="1200" dirty="0"/>
              <a:t>Mikrofon s kružnom karakteristikom nije pogodan, jer zvuk instrumenata smeštenih u sredini orkestra prenosi u većem opsegu učestanosti nego zvuk instrumenata smeštenih sa strana. Mikrofon se veša iza dirigenta na visini od oko 2,5 metra; za soliste se postavljaju drugi mikrofoni. Radi ukupnog mešanja zvukova iz više mikrofona snimatelj zvuka mora dobro da poznaje partituru, a posebno dinamički opseg kompozicije. Zbog manjeg dinamičkog opsega snimka razlika između najjačeg fortisima i najtišeg pianisima ne može biti ista kao u stvarnosti, nego manja. Doterivanje jačine za vreme snimanja traži veliko iskustvo i mora da bude potpuno bez greške. Ni u kom se slučaju najtiša mesta kompozicije ne smeju izgubiti u osnovnom šumu, ali s druge strane i cela kompozicija za čitavo vreme ne sme da ima isti nivo, niti sme da bude osiromašena za dinamičke razlike.</a:t>
            </a:r>
          </a:p>
          <a:p>
            <a:pPr marL="109728" indent="0" algn="just">
              <a:buNone/>
            </a:pPr>
            <a:endParaRPr lang="sr-Latn-RS" sz="1200" dirty="0" smtClean="0"/>
          </a:p>
          <a:p>
            <a:pPr marL="109728" indent="0" algn="just">
              <a:buNone/>
            </a:pPr>
            <a:endParaRPr lang="sr-Latn-RS" sz="1200" dirty="0"/>
          </a:p>
          <a:p>
            <a:pPr marL="109728" indent="0" algn="just">
              <a:buNone/>
            </a:pPr>
            <a:endParaRPr lang="sr-Latn-RS" sz="1200" dirty="0"/>
          </a:p>
          <a:p>
            <a:pPr marL="109728" indent="0" algn="just">
              <a:buNone/>
            </a:pPr>
            <a:endParaRPr lang="sr-Latn-RS" sz="1200" dirty="0" smtClean="0"/>
          </a:p>
          <a:p>
            <a:pPr marL="109728" indent="0" algn="just">
              <a:buNone/>
            </a:pPr>
            <a:endParaRPr lang="sr-Latn-RS" sz="1200" dirty="0" smtClean="0"/>
          </a:p>
          <a:p>
            <a:pPr marL="109728" indent="0" algn="just">
              <a:buNone/>
            </a:pPr>
            <a:endParaRPr lang="sr-Latn-RS" sz="1200" dirty="0"/>
          </a:p>
          <a:p>
            <a:pPr marL="109728" indent="0" algn="just">
              <a:buNone/>
            </a:pPr>
            <a:endParaRPr lang="sr-Latn-RS" sz="1200" dirty="0"/>
          </a:p>
          <a:p>
            <a:pPr marL="109728" indent="0" algn="just">
              <a:buNone/>
            </a:pPr>
            <a:endParaRPr lang="sr-Latn-RS" sz="1200" dirty="0" smtClean="0"/>
          </a:p>
          <a:p>
            <a:pPr marL="109728" indent="0" algn="ctr">
              <a:buNone/>
            </a:pPr>
            <a:r>
              <a:rPr lang="vi-VN" sz="800" i="1" dirty="0"/>
              <a:t>Upoređenje prenošenja visokih učestanosti mikrofonima sa kružnom (levo) i kardioidnom (desno) karakteristikom usmerenosti</a:t>
            </a:r>
            <a:r>
              <a:rPr lang="vi-VN" sz="800" i="1" dirty="0" smtClean="0"/>
              <a:t>.</a:t>
            </a:r>
            <a:endParaRPr lang="sr-Latn-RS" sz="1200" dirty="0"/>
          </a:p>
          <a:p>
            <a:pPr marL="109728" indent="0">
              <a:buNone/>
            </a:pPr>
            <a:endParaRPr lang="sr-Latn-RS" sz="1200" dirty="0" smtClean="0"/>
          </a:p>
          <a:p>
            <a:pPr marL="109728" indent="0">
              <a:buNone/>
            </a:pPr>
            <a:r>
              <a:rPr lang="vi-VN" sz="1200" dirty="0"/>
              <a:t>Originalni šumovi se većinom ne snimaju istovremeno sa slikom, jer bi njihovo snimanje bilo ometano zvukom kamere i drugom neželjenom bukom u blizini scene. Pri istovremenom sinhronom snimanju slike i dijaloga hvataju se samo prirodni šumovi koji su neposredno vezani sa snimanom scenom. Ostali šumovi se obično snimaju posebno i u konačnu zvučnu traku se ubacuju naknadno. Vreme njihovog trajanja se određuje prema dužini snimljene scene ili na osnovu zvučnog scenarija.</a:t>
            </a:r>
            <a:endParaRPr lang="sr-Latn-RS" sz="1200" dirty="0" smtClean="0"/>
          </a:p>
        </p:txBody>
      </p:sp>
      <p:sp>
        <p:nvSpPr>
          <p:cNvPr id="2" name="Title 1"/>
          <p:cNvSpPr>
            <a:spLocks noGrp="1"/>
          </p:cNvSpPr>
          <p:nvPr>
            <p:ph type="title"/>
          </p:nvPr>
        </p:nvSpPr>
        <p:spPr>
          <a:xfrm>
            <a:off x="457200" y="274638"/>
            <a:ext cx="8229600" cy="796908"/>
          </a:xfrm>
        </p:spPr>
        <p:txBody>
          <a:bodyPr>
            <a:normAutofit/>
          </a:bodyPr>
          <a:lstStyle/>
          <a:p>
            <a:r>
              <a:rPr lang="en-US" sz="2800" dirty="0" smtClean="0">
                <a:solidFill>
                  <a:srgbClr val="FF0000"/>
                </a:solidFill>
                <a:effectLst/>
              </a:rPr>
              <a:t>UVOD U OSNOVNE PRINCIPE SNIMANJA ZVUKA</a:t>
            </a:r>
            <a:endParaRPr lang="en-US" sz="2800" dirty="0">
              <a:solidFill>
                <a:srgbClr val="FF0000"/>
              </a:solidFill>
              <a:effectLs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525" y="3107679"/>
            <a:ext cx="379095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0284502"/>
      </p:ext>
    </p:extLst>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165195"/>
          </a:xfrm>
        </p:spPr>
        <p:txBody>
          <a:bodyPr>
            <a:normAutofit/>
          </a:bodyPr>
          <a:lstStyle/>
          <a:p>
            <a:r>
              <a:rPr lang="en-US" sz="1200" b="1" dirty="0"/>
              <a:t>PODRAŽAVANJE PRIRODNIH </a:t>
            </a:r>
            <a:r>
              <a:rPr lang="en-US" sz="1200" b="1" dirty="0" smtClean="0"/>
              <a:t>ŠUMOVA</a:t>
            </a:r>
            <a:endParaRPr lang="sr-Latn-RS" sz="1200" b="1" dirty="0" smtClean="0"/>
          </a:p>
          <a:p>
            <a:pPr marL="109728" indent="0" algn="just">
              <a:buNone/>
            </a:pPr>
            <a:endParaRPr lang="vi-VN" sz="1200" b="1" dirty="0"/>
          </a:p>
          <a:p>
            <a:pPr marL="349250" indent="0" algn="just">
              <a:buNone/>
            </a:pPr>
            <a:r>
              <a:rPr lang="vi-VN" sz="1200" dirty="0"/>
              <a:t>• Vetar - Sa male udaljenosti duvamo pored mikrofona, nikako direktno na membranu, jer bi se tako mogao oštetiti osetljivi sistem mikrofona.</a:t>
            </a:r>
          </a:p>
          <a:p>
            <a:pPr marL="349250" indent="0" algn="just">
              <a:buNone/>
            </a:pPr>
            <a:endParaRPr lang="vi-VN" sz="1200" dirty="0"/>
          </a:p>
          <a:p>
            <a:pPr marL="349250" indent="0" algn="just">
              <a:buNone/>
            </a:pPr>
            <a:r>
              <a:rPr lang="vi-VN" sz="1200" dirty="0"/>
              <a:t>• Kiša - U veću konzervu, obloženu iznutra hartijom ili tekstilom, sipamo iz neke posude, sa visine od pola metra, zrna pirinča.</a:t>
            </a:r>
          </a:p>
          <a:p>
            <a:pPr marL="349250" indent="0" algn="just">
              <a:buNone/>
            </a:pPr>
            <a:endParaRPr lang="vi-VN" sz="1200" dirty="0"/>
          </a:p>
          <a:p>
            <a:pPr marL="349250" indent="0" algn="just">
              <a:buNone/>
            </a:pPr>
            <a:r>
              <a:rPr lang="vi-VN" sz="1200" dirty="0"/>
              <a:t>• Kiša sa gradom - U šum kiše ubacimo šum koji stvaraju suva zrna pasulja koja padaju na drvo ili na karton.</a:t>
            </a:r>
          </a:p>
          <a:p>
            <a:pPr marL="349250" indent="0" algn="just">
              <a:buNone/>
            </a:pPr>
            <a:endParaRPr lang="vi-VN" sz="1200" dirty="0"/>
          </a:p>
          <a:p>
            <a:pPr marL="349250" indent="0" algn="just">
              <a:buNone/>
            </a:pPr>
            <a:r>
              <a:rPr lang="vi-VN" sz="1200" dirty="0"/>
              <a:t>• Grmljavina - Traku sa snimljenim klavirskim akordima presnimavamo manjom brzinom.</a:t>
            </a:r>
          </a:p>
          <a:p>
            <a:pPr marL="349250" indent="0" algn="just">
              <a:buNone/>
            </a:pPr>
            <a:endParaRPr lang="vi-VN" sz="1200" dirty="0"/>
          </a:p>
          <a:p>
            <a:pPr marL="349250" indent="0" algn="just">
              <a:buNone/>
            </a:pPr>
            <a:r>
              <a:rPr lang="vi-VN" sz="1200" dirty="0"/>
              <a:t>• Pljuskanje talasa - Krećemo ruku u drvenom vedru ili u posudi od plastične mase napunjenoj vodom do dve trećine.</a:t>
            </a:r>
          </a:p>
          <a:p>
            <a:pPr marL="349250" indent="0" algn="just">
              <a:buNone/>
            </a:pPr>
            <a:r>
              <a:rPr lang="vi-VN" sz="1200" dirty="0"/>
              <a:t>• Udaranje talasa o obalu - Ispruženi dlan u pravilnim intervalima potapamo u vodu i vadimo uz rub suda tako da voda ističe sa ruke. Za vreme snimanja treba paziti da voda ne dospe na mikrofon koji smeštamo u neposrednoj blizini.</a:t>
            </a:r>
          </a:p>
          <a:p>
            <a:pPr marL="349250" indent="0" algn="just">
              <a:buNone/>
            </a:pPr>
            <a:endParaRPr lang="vi-VN" sz="1200" dirty="0"/>
          </a:p>
          <a:p>
            <a:pPr marL="349250" indent="0" algn="just">
              <a:buNone/>
            </a:pPr>
            <a:r>
              <a:rPr lang="vi-VN" sz="1200" dirty="0"/>
              <a:t>• Bura na moru - Dve četke za odelo prevlačimo istovremeno u suprotnom pravcu preko duže limene table. Prvo vučemo jednu četku; kada je otprilike na polovini table, počnemo da vučemo drugu četku. Da šum odgovara stvarnoj buri, pause između pojedinih "udara" donekle su nepravilne</a:t>
            </a:r>
            <a:r>
              <a:rPr lang="vi-VN" sz="1200" dirty="0" smtClean="0"/>
              <a:t>.</a:t>
            </a:r>
            <a:endParaRPr lang="vi-VN" sz="1200" dirty="0"/>
          </a:p>
        </p:txBody>
      </p:sp>
      <p:sp>
        <p:nvSpPr>
          <p:cNvPr id="2" name="Title 1"/>
          <p:cNvSpPr>
            <a:spLocks noGrp="1"/>
          </p:cNvSpPr>
          <p:nvPr>
            <p:ph type="title"/>
          </p:nvPr>
        </p:nvSpPr>
        <p:spPr>
          <a:xfrm>
            <a:off x="457200" y="274638"/>
            <a:ext cx="8229600" cy="796908"/>
          </a:xfrm>
        </p:spPr>
        <p:txBody>
          <a:bodyPr>
            <a:normAutofit/>
          </a:bodyPr>
          <a:lstStyle/>
          <a:p>
            <a:r>
              <a:rPr lang="en-US" sz="2800" dirty="0" smtClean="0">
                <a:solidFill>
                  <a:srgbClr val="FF0000"/>
                </a:solidFill>
                <a:effectLst/>
              </a:rPr>
              <a:t>UVOD U OSNOVNE PRINCIPE SNIMANJA ZVUKA</a:t>
            </a:r>
            <a:endParaRPr lang="en-US" sz="2800" dirty="0">
              <a:solidFill>
                <a:srgbClr val="FF0000"/>
              </a:solidFill>
              <a:effectLst/>
            </a:endParaRPr>
          </a:p>
        </p:txBody>
      </p:sp>
    </p:spTree>
    <p:extLst>
      <p:ext uri="{BB962C8B-B14F-4D97-AF65-F5344CB8AC3E}">
        <p14:creationId xmlns:p14="http://schemas.microsoft.com/office/powerpoint/2010/main" val="279172697"/>
      </p:ext>
    </p:extLst>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165195"/>
          </a:xfrm>
        </p:spPr>
        <p:txBody>
          <a:bodyPr>
            <a:normAutofit/>
          </a:bodyPr>
          <a:lstStyle/>
          <a:p>
            <a:pPr marL="109728" indent="0" algn="just">
              <a:buNone/>
            </a:pPr>
            <a:r>
              <a:rPr lang="en-US" sz="1200" dirty="0"/>
              <a:t>Stereo </a:t>
            </a:r>
            <a:r>
              <a:rPr lang="en-US" sz="1200" dirty="0" err="1"/>
              <a:t>mikrofonske</a:t>
            </a:r>
            <a:r>
              <a:rPr lang="en-US" sz="1200" dirty="0"/>
              <a:t> </a:t>
            </a:r>
            <a:r>
              <a:rPr lang="en-US" sz="1200" dirty="0" err="1"/>
              <a:t>tehnike</a:t>
            </a:r>
            <a:r>
              <a:rPr lang="en-US" sz="1200" dirty="0"/>
              <a:t> </a:t>
            </a:r>
            <a:r>
              <a:rPr lang="en-US" sz="1200" dirty="0" err="1"/>
              <a:t>bitno</a:t>
            </a:r>
            <a:r>
              <a:rPr lang="en-US" sz="1200" dirty="0"/>
              <a:t> </a:t>
            </a:r>
            <a:r>
              <a:rPr lang="en-US" sz="1200" dirty="0" err="1"/>
              <a:t>pojednostavnjuju</a:t>
            </a:r>
            <a:r>
              <a:rPr lang="en-US" sz="1200" dirty="0"/>
              <a:t> </a:t>
            </a:r>
            <a:r>
              <a:rPr lang="en-US" sz="1200" dirty="0" err="1"/>
              <a:t>proces</a:t>
            </a:r>
            <a:r>
              <a:rPr lang="en-US" sz="1200" dirty="0"/>
              <a:t> </a:t>
            </a:r>
            <a:r>
              <a:rPr lang="en-US" sz="1200" dirty="0" err="1"/>
              <a:t>snimanja</a:t>
            </a:r>
            <a:r>
              <a:rPr lang="en-US" sz="1200" dirty="0"/>
              <a:t>, ali </a:t>
            </a:r>
            <a:r>
              <a:rPr lang="en-US" sz="1200" dirty="0" err="1"/>
              <a:t>uz</a:t>
            </a:r>
            <a:r>
              <a:rPr lang="en-US" sz="1200" dirty="0"/>
              <a:t> </a:t>
            </a:r>
            <a:r>
              <a:rPr lang="en-US" sz="1200" dirty="0" err="1"/>
              <a:t>cenu</a:t>
            </a:r>
            <a:r>
              <a:rPr lang="en-US" sz="1200" dirty="0"/>
              <a:t> </a:t>
            </a:r>
            <a:r>
              <a:rPr lang="en-US" sz="1200" dirty="0" err="1"/>
              <a:t>nemogućnosti</a:t>
            </a:r>
            <a:r>
              <a:rPr lang="en-US" sz="1200" dirty="0"/>
              <a:t> </a:t>
            </a:r>
            <a:r>
              <a:rPr lang="en-US" sz="1200" dirty="0" err="1"/>
              <a:t>manipulacija</a:t>
            </a:r>
            <a:r>
              <a:rPr lang="en-US" sz="1200" dirty="0"/>
              <a:t> </a:t>
            </a:r>
            <a:r>
              <a:rPr lang="en-US" sz="1200" dirty="0" err="1"/>
              <a:t>zvukom</a:t>
            </a:r>
            <a:r>
              <a:rPr lang="en-US" sz="1200" dirty="0"/>
              <a:t> </a:t>
            </a:r>
            <a:r>
              <a:rPr lang="en-US" sz="1200" dirty="0" err="1"/>
              <a:t>pojedinih</a:t>
            </a:r>
            <a:r>
              <a:rPr lang="en-US" sz="1200" dirty="0"/>
              <a:t> </a:t>
            </a:r>
            <a:r>
              <a:rPr lang="en-US" sz="1200" dirty="0" err="1"/>
              <a:t>instrumenata</a:t>
            </a:r>
            <a:r>
              <a:rPr lang="en-US" sz="1200" dirty="0"/>
              <a:t> </a:t>
            </a:r>
            <a:r>
              <a:rPr lang="en-US" sz="1200" dirty="0" err="1"/>
              <a:t>ili</a:t>
            </a:r>
            <a:r>
              <a:rPr lang="en-US" sz="1200" dirty="0"/>
              <a:t> </a:t>
            </a:r>
            <a:r>
              <a:rPr lang="en-US" sz="1200" dirty="0" err="1"/>
              <a:t>grupa</a:t>
            </a:r>
            <a:r>
              <a:rPr lang="en-US" sz="1200" dirty="0"/>
              <a:t> </a:t>
            </a:r>
            <a:r>
              <a:rPr lang="en-US" sz="1200" dirty="0" err="1"/>
              <a:t>instrumenata</a:t>
            </a:r>
            <a:r>
              <a:rPr lang="en-US" sz="1200" dirty="0" smtClean="0"/>
              <a:t>.</a:t>
            </a:r>
            <a:endParaRPr lang="sr-Latn-RS" sz="1200" dirty="0" smtClean="0"/>
          </a:p>
          <a:p>
            <a:pPr marL="109728" indent="0">
              <a:buNone/>
            </a:pPr>
            <a:endParaRPr lang="sr-Latn-RS" sz="1200" b="1" dirty="0" smtClean="0"/>
          </a:p>
          <a:p>
            <a:pPr marL="109728" indent="0">
              <a:buNone/>
            </a:pPr>
            <a:endParaRPr lang="sr-Latn-RS" sz="1200" b="1" dirty="0" smtClean="0"/>
          </a:p>
          <a:p>
            <a:r>
              <a:rPr lang="sr-Latn-RS" sz="1200" b="1" dirty="0" smtClean="0"/>
              <a:t>OSNOVNI PRINCIPI STEREOFONIJE</a:t>
            </a:r>
          </a:p>
          <a:p>
            <a:pPr marL="109728" indent="0">
              <a:buNone/>
            </a:pPr>
            <a:endParaRPr lang="vi-VN" sz="1400" dirty="0" smtClean="0"/>
          </a:p>
          <a:p>
            <a:pPr marL="520700" indent="-171450">
              <a:buFontTx/>
              <a:buChar char="-"/>
            </a:pPr>
            <a:r>
              <a:rPr lang="vi-VN" sz="1200" dirty="0" smtClean="0"/>
              <a:t>Intenzitetna </a:t>
            </a:r>
            <a:r>
              <a:rPr lang="vi-VN" sz="1200" dirty="0"/>
              <a:t>stereofonija </a:t>
            </a:r>
            <a:endParaRPr lang="sr-Latn-RS" sz="1200" dirty="0" smtClean="0"/>
          </a:p>
          <a:p>
            <a:pPr marL="520700" indent="-171450">
              <a:buFontTx/>
              <a:buChar char="-"/>
            </a:pPr>
            <a:r>
              <a:rPr lang="vi-VN" sz="1200" dirty="0" smtClean="0"/>
              <a:t>Vremenska stereofonija</a:t>
            </a:r>
            <a:endParaRPr lang="sr-Latn-RS" sz="1200" dirty="0" smtClean="0"/>
          </a:p>
          <a:p>
            <a:pPr marL="520700" indent="-171450">
              <a:buFontTx/>
              <a:buChar char="-"/>
            </a:pPr>
            <a:r>
              <a:rPr lang="vi-VN" sz="1200" dirty="0"/>
              <a:t>Stereofonsko </a:t>
            </a:r>
            <a:r>
              <a:rPr lang="vi-VN" sz="1200" dirty="0" smtClean="0"/>
              <a:t>slušanje</a:t>
            </a:r>
            <a:endParaRPr lang="sr-Latn-RS" sz="1200" dirty="0" smtClean="0"/>
          </a:p>
          <a:p>
            <a:pPr marL="520700" indent="-171450">
              <a:buFontTx/>
              <a:buChar char="-"/>
            </a:pPr>
            <a:r>
              <a:rPr lang="vi-VN" sz="1200" dirty="0"/>
              <a:t>Intenzitetna </a:t>
            </a:r>
            <a:r>
              <a:rPr lang="vi-VN" sz="1200" dirty="0" smtClean="0"/>
              <a:t>stereofonija</a:t>
            </a:r>
            <a:endParaRPr lang="sr-Latn-RS" sz="1200" dirty="0" smtClean="0"/>
          </a:p>
          <a:p>
            <a:pPr marL="520700" indent="-171450">
              <a:buFontTx/>
              <a:buChar char="-"/>
            </a:pPr>
            <a:r>
              <a:rPr lang="vi-VN" sz="1200" dirty="0"/>
              <a:t>Vremenska </a:t>
            </a:r>
            <a:r>
              <a:rPr lang="vi-VN" sz="1200" dirty="0" smtClean="0"/>
              <a:t>stereofonija</a:t>
            </a:r>
            <a:endParaRPr lang="sr-Latn-RS" sz="1200" dirty="0" smtClean="0"/>
          </a:p>
          <a:p>
            <a:pPr marL="520700" indent="-171450">
              <a:buFontTx/>
              <a:buChar char="-"/>
            </a:pPr>
            <a:r>
              <a:rPr lang="vi-VN" sz="1200" dirty="0"/>
              <a:t>Ugao stereo snimanja</a:t>
            </a:r>
          </a:p>
        </p:txBody>
      </p:sp>
      <p:sp>
        <p:nvSpPr>
          <p:cNvPr id="2" name="Title 1"/>
          <p:cNvSpPr>
            <a:spLocks noGrp="1"/>
          </p:cNvSpPr>
          <p:nvPr>
            <p:ph type="title"/>
          </p:nvPr>
        </p:nvSpPr>
        <p:spPr>
          <a:xfrm>
            <a:off x="457200" y="274638"/>
            <a:ext cx="8229600" cy="796908"/>
          </a:xfrm>
        </p:spPr>
        <p:txBody>
          <a:bodyPr>
            <a:normAutofit/>
          </a:bodyPr>
          <a:lstStyle/>
          <a:p>
            <a:r>
              <a:rPr lang="en-US" sz="2800" dirty="0">
                <a:solidFill>
                  <a:srgbClr val="FF0000"/>
                </a:solidFill>
                <a:effectLst/>
              </a:rPr>
              <a:t>STEREO MIKROFONSKE TEHNIKE</a:t>
            </a:r>
          </a:p>
        </p:txBody>
      </p:sp>
    </p:spTree>
    <p:extLst>
      <p:ext uri="{BB962C8B-B14F-4D97-AF65-F5344CB8AC3E}">
        <p14:creationId xmlns:p14="http://schemas.microsoft.com/office/powerpoint/2010/main" val="1374325581"/>
      </p:ext>
    </p:extLst>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165195"/>
          </a:xfrm>
        </p:spPr>
        <p:txBody>
          <a:bodyPr>
            <a:normAutofit/>
          </a:bodyPr>
          <a:lstStyle/>
          <a:p>
            <a:pPr algn="just"/>
            <a:r>
              <a:rPr lang="sr-Latn-RS" sz="1200" b="1" dirty="0"/>
              <a:t>PRIMENA I POSTAVLJANJE </a:t>
            </a:r>
            <a:r>
              <a:rPr lang="sr-Latn-RS" sz="1200" b="1" dirty="0" smtClean="0"/>
              <a:t>MIKROFONA</a:t>
            </a:r>
          </a:p>
          <a:p>
            <a:pPr marL="109728" indent="0">
              <a:buNone/>
            </a:pPr>
            <a:endParaRPr lang="sr-Latn-RS" sz="1200" dirty="0" smtClean="0"/>
          </a:p>
          <a:p>
            <a:pPr marL="109728" indent="0" algn="just">
              <a:buNone/>
            </a:pPr>
            <a:r>
              <a:rPr lang="en-US" sz="1200" dirty="0" err="1" smtClean="0"/>
              <a:t>Odabiranje</a:t>
            </a:r>
            <a:r>
              <a:rPr lang="en-US" sz="1200" dirty="0" smtClean="0"/>
              <a:t> </a:t>
            </a:r>
            <a:r>
              <a:rPr lang="en-US" sz="1200" dirty="0"/>
              <a:t>i </a:t>
            </a:r>
            <a:r>
              <a:rPr lang="en-US" sz="1200" dirty="0" err="1"/>
              <a:t>postavljanje</a:t>
            </a:r>
            <a:r>
              <a:rPr lang="en-US" sz="1200" dirty="0"/>
              <a:t> </a:t>
            </a:r>
            <a:r>
              <a:rPr lang="en-US" sz="1200" dirty="0" err="1"/>
              <a:t>mikrofona</a:t>
            </a:r>
            <a:r>
              <a:rPr lang="en-US" sz="1200" dirty="0"/>
              <a:t> je </a:t>
            </a:r>
            <a:r>
              <a:rPr lang="en-US" sz="1200" dirty="0" err="1"/>
              <a:t>veoma</a:t>
            </a:r>
            <a:r>
              <a:rPr lang="en-US" sz="1200" dirty="0"/>
              <a:t> </a:t>
            </a:r>
            <a:r>
              <a:rPr lang="en-US" sz="1200" dirty="0" err="1"/>
              <a:t>važna</a:t>
            </a:r>
            <a:r>
              <a:rPr lang="en-US" sz="1200" dirty="0"/>
              <a:t> </a:t>
            </a:r>
            <a:r>
              <a:rPr lang="en-US" sz="1200" dirty="0" err="1"/>
              <a:t>ve</a:t>
            </a:r>
            <a:r>
              <a:rPr lang="sr-Latn-RS" sz="1200" dirty="0" err="1"/>
              <a:t>ština</a:t>
            </a:r>
            <a:r>
              <a:rPr lang="sr-Latn-RS" sz="1200" dirty="0"/>
              <a:t>. </a:t>
            </a:r>
            <a:r>
              <a:rPr lang="en-US" sz="1200" dirty="0"/>
              <a:t> </a:t>
            </a:r>
            <a:r>
              <a:rPr lang="en-US" sz="1200" dirty="0" err="1"/>
              <a:t>Mikrofon</a:t>
            </a:r>
            <a:r>
              <a:rPr lang="en-US" sz="1200" dirty="0"/>
              <a:t> </a:t>
            </a:r>
            <a:r>
              <a:rPr lang="en-US" sz="1200" dirty="0" err="1"/>
              <a:t>postavljen</a:t>
            </a:r>
            <a:r>
              <a:rPr lang="en-US" sz="1200" dirty="0"/>
              <a:t> </a:t>
            </a:r>
            <a:r>
              <a:rPr lang="en-US" sz="1200" dirty="0" err="1"/>
              <a:t>suviše</a:t>
            </a:r>
            <a:r>
              <a:rPr lang="en-US" sz="1200" dirty="0"/>
              <a:t> </a:t>
            </a:r>
            <a:r>
              <a:rPr lang="en-US" sz="1200" dirty="0" err="1"/>
              <a:t>blizu</a:t>
            </a:r>
            <a:r>
              <a:rPr lang="en-US" sz="1200" dirty="0"/>
              <a:t> </a:t>
            </a:r>
            <a:r>
              <a:rPr lang="en-US" sz="1200" dirty="0" err="1"/>
              <a:t>izvora</a:t>
            </a:r>
            <a:r>
              <a:rPr lang="en-US" sz="1200" dirty="0"/>
              <a:t> </a:t>
            </a:r>
            <a:r>
              <a:rPr lang="en-US" sz="1200" dirty="0" err="1"/>
              <a:t>može</a:t>
            </a:r>
            <a:r>
              <a:rPr lang="en-US" sz="1200" dirty="0"/>
              <a:t> da </a:t>
            </a:r>
            <a:r>
              <a:rPr lang="en-US" sz="1200" dirty="0" err="1"/>
              <a:t>uhvati</a:t>
            </a:r>
            <a:r>
              <a:rPr lang="en-US" sz="1200" dirty="0"/>
              <a:t> </a:t>
            </a:r>
            <a:r>
              <a:rPr lang="en-US" sz="1200" dirty="0" err="1"/>
              <a:t>šum</a:t>
            </a:r>
            <a:r>
              <a:rPr lang="en-US" sz="1200" dirty="0"/>
              <a:t> </a:t>
            </a:r>
            <a:r>
              <a:rPr lang="en-US" sz="1200" dirty="0" err="1"/>
              <a:t>daha</a:t>
            </a:r>
            <a:r>
              <a:rPr lang="en-US" sz="1200" dirty="0"/>
              <a:t> i </a:t>
            </a:r>
            <a:r>
              <a:rPr lang="en-US" sz="1200" dirty="0" err="1"/>
              <a:t>stvori</a:t>
            </a:r>
            <a:r>
              <a:rPr lang="en-US" sz="1200" dirty="0"/>
              <a:t> </a:t>
            </a:r>
            <a:r>
              <a:rPr lang="en-US" sz="1200" dirty="0" err="1"/>
              <a:t>izobličenja</a:t>
            </a:r>
            <a:r>
              <a:rPr lang="en-US" sz="1200" dirty="0"/>
              <a:t>. </a:t>
            </a:r>
            <a:r>
              <a:rPr lang="en-US" sz="1200" dirty="0" err="1"/>
              <a:t>Mikrofon</a:t>
            </a:r>
            <a:r>
              <a:rPr lang="en-US" sz="1200" dirty="0"/>
              <a:t> </a:t>
            </a:r>
            <a:r>
              <a:rPr lang="en-US" sz="1200" dirty="0" err="1"/>
              <a:t>postavljen</a:t>
            </a:r>
            <a:r>
              <a:rPr lang="en-US" sz="1200" dirty="0"/>
              <a:t> </a:t>
            </a:r>
            <a:r>
              <a:rPr lang="en-US" sz="1200" dirty="0" err="1"/>
              <a:t>suviše</a:t>
            </a:r>
            <a:r>
              <a:rPr lang="en-US" sz="1200" dirty="0"/>
              <a:t> </a:t>
            </a:r>
            <a:r>
              <a:rPr lang="en-US" sz="1200" dirty="0" err="1"/>
              <a:t>daleko</a:t>
            </a:r>
            <a:r>
              <a:rPr lang="en-US" sz="1200" dirty="0"/>
              <a:t> od </a:t>
            </a:r>
            <a:r>
              <a:rPr lang="en-US" sz="1200" dirty="0" err="1"/>
              <a:t>izvora</a:t>
            </a:r>
            <a:r>
              <a:rPr lang="en-US" sz="1200" dirty="0"/>
              <a:t> </a:t>
            </a:r>
            <a:r>
              <a:rPr lang="en-US" sz="1200" dirty="0" err="1"/>
              <a:t>može</a:t>
            </a:r>
            <a:r>
              <a:rPr lang="en-US" sz="1200" dirty="0"/>
              <a:t> da </a:t>
            </a:r>
            <a:r>
              <a:rPr lang="en-US" sz="1200" dirty="0" err="1"/>
              <a:t>uhvati</a:t>
            </a:r>
            <a:r>
              <a:rPr lang="en-US" sz="1200" dirty="0"/>
              <a:t> </a:t>
            </a:r>
            <a:r>
              <a:rPr lang="en-US" sz="1200" dirty="0" err="1"/>
              <a:t>ambijentalni</a:t>
            </a:r>
            <a:r>
              <a:rPr lang="en-US" sz="1200" dirty="0"/>
              <a:t> </a:t>
            </a:r>
            <a:r>
              <a:rPr lang="en-US" sz="1200" dirty="0" err="1"/>
              <a:t>ili</a:t>
            </a:r>
            <a:r>
              <a:rPr lang="en-US" sz="1200" dirty="0"/>
              <a:t> </a:t>
            </a:r>
            <a:r>
              <a:rPr lang="en-US" sz="1200" dirty="0" err="1"/>
              <a:t>reflektovani</a:t>
            </a:r>
            <a:r>
              <a:rPr lang="en-US" sz="1200" dirty="0"/>
              <a:t> </a:t>
            </a:r>
            <a:r>
              <a:rPr lang="en-US" sz="1200" dirty="0" err="1"/>
              <a:t>zvuk</a:t>
            </a:r>
            <a:r>
              <a:rPr lang="en-US" sz="1200" dirty="0"/>
              <a:t>, </a:t>
            </a:r>
            <a:r>
              <a:rPr lang="en-US" sz="1200" dirty="0" err="1"/>
              <a:t>što</a:t>
            </a:r>
            <a:r>
              <a:rPr lang="en-US" sz="1200" dirty="0"/>
              <a:t> </a:t>
            </a:r>
            <a:r>
              <a:rPr lang="en-US" sz="1200" dirty="0" err="1"/>
              <a:t>otežava</a:t>
            </a:r>
            <a:r>
              <a:rPr lang="en-US" sz="1200" dirty="0"/>
              <a:t> </a:t>
            </a:r>
            <a:r>
              <a:rPr lang="en-US" sz="1200" dirty="0" err="1"/>
              <a:t>razlikovanje</a:t>
            </a:r>
            <a:r>
              <a:rPr lang="en-US" sz="1200" dirty="0"/>
              <a:t> </a:t>
            </a:r>
            <a:r>
              <a:rPr lang="en-US" sz="1200" dirty="0" err="1"/>
              <a:t>zvuka</a:t>
            </a:r>
            <a:r>
              <a:rPr lang="en-US" sz="1200" dirty="0"/>
              <a:t> </a:t>
            </a:r>
            <a:r>
              <a:rPr lang="en-US" sz="1200" dirty="0" err="1"/>
              <a:t>koji</a:t>
            </a:r>
            <a:r>
              <a:rPr lang="en-US" sz="1200" dirty="0"/>
              <a:t> </a:t>
            </a:r>
            <a:r>
              <a:rPr lang="en-US" sz="1200" dirty="0" err="1"/>
              <a:t>smo</a:t>
            </a:r>
            <a:r>
              <a:rPr lang="en-US" sz="1200" dirty="0"/>
              <a:t> </a:t>
            </a:r>
            <a:r>
              <a:rPr lang="en-US" sz="1200" dirty="0" err="1"/>
              <a:t>želeli</a:t>
            </a:r>
            <a:r>
              <a:rPr lang="en-US" sz="1200" dirty="0"/>
              <a:t> da </a:t>
            </a:r>
            <a:r>
              <a:rPr lang="en-US" sz="1200" dirty="0" err="1"/>
              <a:t>snimimo</a:t>
            </a:r>
            <a:r>
              <a:rPr lang="en-US" sz="1200" dirty="0"/>
              <a:t> od </a:t>
            </a:r>
            <a:r>
              <a:rPr lang="en-US" sz="1200" dirty="0" err="1"/>
              <a:t>pozadinskog</a:t>
            </a:r>
            <a:r>
              <a:rPr lang="en-US" sz="1200" dirty="0"/>
              <a:t> </a:t>
            </a:r>
            <a:r>
              <a:rPr lang="en-US" sz="1200" dirty="0" err="1"/>
              <a:t>šuma</a:t>
            </a:r>
            <a:r>
              <a:rPr lang="en-US" sz="1200" dirty="0"/>
              <a:t>. </a:t>
            </a:r>
            <a:r>
              <a:rPr lang="en-US" sz="1200" dirty="0" err="1"/>
              <a:t>Vrsta</a:t>
            </a:r>
            <a:r>
              <a:rPr lang="en-US" sz="1200" dirty="0"/>
              <a:t> </a:t>
            </a:r>
            <a:r>
              <a:rPr lang="en-US" sz="1200" dirty="0" err="1"/>
              <a:t>odabranog</a:t>
            </a:r>
            <a:r>
              <a:rPr lang="en-US" sz="1200" dirty="0"/>
              <a:t> </a:t>
            </a:r>
            <a:r>
              <a:rPr lang="en-US" sz="1200" dirty="0" err="1"/>
              <a:t>mikrofona</a:t>
            </a:r>
            <a:r>
              <a:rPr lang="en-US" sz="1200" dirty="0"/>
              <a:t> </a:t>
            </a:r>
            <a:r>
              <a:rPr lang="en-US" sz="1200" dirty="0" err="1"/>
              <a:t>može</a:t>
            </a:r>
            <a:r>
              <a:rPr lang="en-US" sz="1200" dirty="0"/>
              <a:t> </a:t>
            </a:r>
            <a:r>
              <a:rPr lang="en-US" sz="1200" dirty="0" err="1"/>
              <a:t>bitno</a:t>
            </a:r>
            <a:r>
              <a:rPr lang="en-US" sz="1200" dirty="0"/>
              <a:t> da </a:t>
            </a:r>
            <a:r>
              <a:rPr lang="en-US" sz="1200" dirty="0" err="1"/>
              <a:t>utiče</a:t>
            </a:r>
            <a:r>
              <a:rPr lang="en-US" sz="1200" dirty="0"/>
              <a:t> </a:t>
            </a:r>
            <a:r>
              <a:rPr lang="en-US" sz="1200" dirty="0" err="1"/>
              <a:t>na</a:t>
            </a:r>
            <a:r>
              <a:rPr lang="en-US" sz="1200" dirty="0"/>
              <a:t> </a:t>
            </a:r>
            <a:r>
              <a:rPr lang="en-US" sz="1200" dirty="0" err="1"/>
              <a:t>konačan</a:t>
            </a:r>
            <a:r>
              <a:rPr lang="en-US" sz="1200" dirty="0"/>
              <a:t> </a:t>
            </a:r>
            <a:r>
              <a:rPr lang="en-US" sz="1200" dirty="0" err="1"/>
              <a:t>rezultat</a:t>
            </a:r>
            <a:r>
              <a:rPr lang="en-US" sz="1200" dirty="0"/>
              <a:t>. Na primer, </a:t>
            </a:r>
            <a:r>
              <a:rPr lang="en-US" sz="1200" dirty="0" err="1"/>
              <a:t>korišćenje</a:t>
            </a:r>
            <a:r>
              <a:rPr lang="en-US" sz="1200" dirty="0"/>
              <a:t> </a:t>
            </a:r>
            <a:r>
              <a:rPr lang="en-US" sz="1200" dirty="0" err="1"/>
              <a:t>neusmerenog</a:t>
            </a:r>
            <a:r>
              <a:rPr lang="en-US" sz="1200" dirty="0"/>
              <a:t> </a:t>
            </a:r>
            <a:r>
              <a:rPr lang="en-US" sz="1200" dirty="0" err="1"/>
              <a:t>mikrofona</a:t>
            </a:r>
            <a:r>
              <a:rPr lang="en-US" sz="1200" dirty="0"/>
              <a:t> u </a:t>
            </a:r>
            <a:r>
              <a:rPr lang="en-US" sz="1200" dirty="0" err="1"/>
              <a:t>uličnom</a:t>
            </a:r>
            <a:r>
              <a:rPr lang="en-US" sz="1200" dirty="0"/>
              <a:t> </a:t>
            </a:r>
            <a:r>
              <a:rPr lang="en-US" sz="1200" dirty="0" err="1"/>
              <a:t>intervjuu</a:t>
            </a:r>
            <a:r>
              <a:rPr lang="en-US" sz="1200" dirty="0"/>
              <a:t> je </a:t>
            </a:r>
            <a:r>
              <a:rPr lang="en-US" sz="1200" dirty="0" err="1"/>
              <a:t>nepoželjno</a:t>
            </a:r>
            <a:r>
              <a:rPr lang="en-US" sz="1200" dirty="0"/>
              <a:t> </a:t>
            </a:r>
            <a:r>
              <a:rPr lang="en-US" sz="1200" dirty="0" err="1"/>
              <a:t>jer</a:t>
            </a:r>
            <a:r>
              <a:rPr lang="en-US" sz="1200" dirty="0"/>
              <a:t> </a:t>
            </a:r>
            <a:r>
              <a:rPr lang="en-US" sz="1200" dirty="0" err="1"/>
              <a:t>će</a:t>
            </a:r>
            <a:r>
              <a:rPr lang="en-US" sz="1200" dirty="0"/>
              <a:t> on </a:t>
            </a:r>
            <a:r>
              <a:rPr lang="en-US" sz="1200" dirty="0" err="1"/>
              <a:t>prihvatiti</a:t>
            </a:r>
            <a:r>
              <a:rPr lang="en-US" sz="1200" dirty="0"/>
              <a:t> </a:t>
            </a:r>
            <a:r>
              <a:rPr lang="en-US" sz="1200" dirty="0" err="1"/>
              <a:t>suviše</a:t>
            </a:r>
            <a:r>
              <a:rPr lang="en-US" sz="1200" dirty="0"/>
              <a:t> </a:t>
            </a:r>
            <a:r>
              <a:rPr lang="en-US" sz="1200" dirty="0" err="1"/>
              <a:t>puno</a:t>
            </a:r>
            <a:r>
              <a:rPr lang="en-US" sz="1200" dirty="0"/>
              <a:t> </a:t>
            </a:r>
            <a:r>
              <a:rPr lang="en-US" sz="1200" dirty="0" err="1"/>
              <a:t>uličnog</a:t>
            </a:r>
            <a:r>
              <a:rPr lang="en-US" sz="1200" dirty="0"/>
              <a:t> </a:t>
            </a:r>
            <a:r>
              <a:rPr lang="en-US" sz="1200" dirty="0" err="1"/>
              <a:t>šuma</a:t>
            </a:r>
            <a:r>
              <a:rPr lang="en-US" sz="1200" dirty="0"/>
              <a:t> i </a:t>
            </a:r>
            <a:r>
              <a:rPr lang="en-US" sz="1200" dirty="0" err="1"/>
              <a:t>zaglušiti</a:t>
            </a:r>
            <a:r>
              <a:rPr lang="en-US" sz="1200" dirty="0"/>
              <a:t> </a:t>
            </a:r>
            <a:r>
              <a:rPr lang="en-US" sz="1200" dirty="0" err="1"/>
              <a:t>prolaznika</a:t>
            </a:r>
            <a:r>
              <a:rPr lang="en-US" sz="1200" dirty="0"/>
              <a:t> </a:t>
            </a:r>
            <a:r>
              <a:rPr lang="en-US" sz="1200" dirty="0" err="1"/>
              <a:t>koga</a:t>
            </a:r>
            <a:r>
              <a:rPr lang="en-US" sz="1200" dirty="0"/>
              <a:t> </a:t>
            </a:r>
            <a:r>
              <a:rPr lang="en-US" sz="1200" dirty="0" err="1"/>
              <a:t>intervjuišete</a:t>
            </a:r>
            <a:r>
              <a:rPr lang="en-US" sz="1200" dirty="0"/>
              <a:t>, </a:t>
            </a:r>
            <a:r>
              <a:rPr lang="en-US" sz="1200" dirty="0" err="1"/>
              <a:t>dok</a:t>
            </a:r>
            <a:r>
              <a:rPr lang="en-US" sz="1200" dirty="0"/>
              <a:t> </a:t>
            </a:r>
            <a:r>
              <a:rPr lang="en-US" sz="1200" dirty="0" err="1"/>
              <a:t>korišćenje</a:t>
            </a:r>
            <a:r>
              <a:rPr lang="en-US" sz="1200" dirty="0"/>
              <a:t> </a:t>
            </a:r>
            <a:r>
              <a:rPr lang="en-US" sz="1200" dirty="0" err="1"/>
              <a:t>usmerenog</a:t>
            </a:r>
            <a:r>
              <a:rPr lang="en-US" sz="1200" dirty="0"/>
              <a:t> </a:t>
            </a:r>
            <a:r>
              <a:rPr lang="en-US" sz="1200" dirty="0" err="1"/>
              <a:t>ili</a:t>
            </a:r>
            <a:r>
              <a:rPr lang="en-US" sz="1200" dirty="0"/>
              <a:t> </a:t>
            </a:r>
            <a:r>
              <a:rPr lang="en-US" sz="1200" dirty="0" err="1"/>
              <a:t>kardiodnog</a:t>
            </a:r>
            <a:r>
              <a:rPr lang="en-US" sz="1200" dirty="0"/>
              <a:t> </a:t>
            </a:r>
            <a:r>
              <a:rPr lang="en-US" sz="1200" dirty="0" err="1"/>
              <a:t>mikrofona</a:t>
            </a:r>
            <a:r>
              <a:rPr lang="en-US" sz="1200" dirty="0"/>
              <a:t> </a:t>
            </a:r>
            <a:r>
              <a:rPr lang="en-US" sz="1200" dirty="0" err="1"/>
              <a:t>može</a:t>
            </a:r>
            <a:r>
              <a:rPr lang="en-US" sz="1200" dirty="0"/>
              <a:t> da </a:t>
            </a:r>
            <a:r>
              <a:rPr lang="en-US" sz="1200" dirty="0" err="1"/>
              <a:t>eliminiše</a:t>
            </a:r>
            <a:r>
              <a:rPr lang="en-US" sz="1200" dirty="0"/>
              <a:t> </a:t>
            </a:r>
            <a:r>
              <a:rPr lang="en-US" sz="1200" dirty="0" err="1"/>
              <a:t>taj</a:t>
            </a:r>
            <a:r>
              <a:rPr lang="en-US" sz="1200" dirty="0"/>
              <a:t> problem. O </a:t>
            </a:r>
            <a:r>
              <a:rPr lang="en-US" sz="1200" dirty="0" err="1"/>
              <a:t>postavljanju</a:t>
            </a:r>
            <a:r>
              <a:rPr lang="en-US" sz="1200" dirty="0"/>
              <a:t> </a:t>
            </a:r>
            <a:r>
              <a:rPr lang="en-US" sz="1200" dirty="0" err="1"/>
              <a:t>mikrofona</a:t>
            </a:r>
            <a:r>
              <a:rPr lang="en-US" sz="1200" dirty="0"/>
              <a:t> </a:t>
            </a:r>
            <a:r>
              <a:rPr lang="en-US" sz="1200" dirty="0" err="1"/>
              <a:t>biće</a:t>
            </a:r>
            <a:r>
              <a:rPr lang="en-US" sz="1200" dirty="0"/>
              <a:t> </a:t>
            </a:r>
            <a:r>
              <a:rPr lang="en-US" sz="1200" dirty="0" err="1"/>
              <a:t>reči</a:t>
            </a:r>
            <a:r>
              <a:rPr lang="en-US" sz="1200" dirty="0"/>
              <a:t> </a:t>
            </a:r>
            <a:r>
              <a:rPr lang="en-US" sz="1200" dirty="0" err="1"/>
              <a:t>kasnije</a:t>
            </a:r>
            <a:r>
              <a:rPr lang="en-US" sz="1200" dirty="0"/>
              <a:t>, u </a:t>
            </a:r>
            <a:r>
              <a:rPr lang="en-US" sz="1200" dirty="0" err="1"/>
              <a:t>poglavlju</a:t>
            </a:r>
            <a:r>
              <a:rPr lang="en-US" sz="1200" dirty="0"/>
              <a:t> u </a:t>
            </a:r>
            <a:r>
              <a:rPr lang="en-US" sz="1200" dirty="0" err="1"/>
              <a:t>kom</a:t>
            </a:r>
            <a:r>
              <a:rPr lang="en-US" sz="1200" dirty="0"/>
              <a:t> se </a:t>
            </a:r>
            <a:r>
              <a:rPr lang="en-US" sz="1200" dirty="0" err="1"/>
              <a:t>daju</a:t>
            </a:r>
            <a:r>
              <a:rPr lang="en-US" sz="1200" dirty="0"/>
              <a:t> </a:t>
            </a:r>
            <a:r>
              <a:rPr lang="en-US" sz="1200" dirty="0" err="1"/>
              <a:t>praktične</a:t>
            </a:r>
            <a:r>
              <a:rPr lang="en-US" sz="1200" dirty="0"/>
              <a:t> </a:t>
            </a:r>
            <a:r>
              <a:rPr lang="en-US" sz="1200" dirty="0" err="1"/>
              <a:t>preporuke</a:t>
            </a:r>
            <a:r>
              <a:rPr lang="en-US" sz="1200" dirty="0"/>
              <a:t>.</a:t>
            </a:r>
          </a:p>
          <a:p>
            <a:pPr marL="349250" indent="0" algn="just">
              <a:buNone/>
            </a:pPr>
            <a:endParaRPr lang="sr-Latn-RS" sz="1200" dirty="0" smtClean="0"/>
          </a:p>
          <a:p>
            <a:pPr algn="just"/>
            <a:r>
              <a:rPr lang="en-US" sz="1200" b="1" dirty="0"/>
              <a:t>AKUSTIKA </a:t>
            </a:r>
            <a:r>
              <a:rPr lang="en-US" sz="1200" b="1" dirty="0" smtClean="0"/>
              <a:t>PROSTORIJE</a:t>
            </a:r>
            <a:endParaRPr lang="sr-Latn-RS" sz="1200" b="1" dirty="0" smtClean="0"/>
          </a:p>
          <a:p>
            <a:pPr marL="109728" indent="0" algn="just">
              <a:buNone/>
            </a:pPr>
            <a:r>
              <a:rPr lang="en-US" sz="1200" dirty="0" err="1"/>
              <a:t>Akustika</a:t>
            </a:r>
            <a:r>
              <a:rPr lang="en-US" sz="1200" dirty="0"/>
              <a:t> </a:t>
            </a:r>
            <a:r>
              <a:rPr lang="en-US" sz="1200" dirty="0" err="1"/>
              <a:t>prostorije</a:t>
            </a:r>
            <a:r>
              <a:rPr lang="en-US" sz="1200" dirty="0"/>
              <a:t> </a:t>
            </a:r>
            <a:r>
              <a:rPr lang="en-US" sz="1200" dirty="0" err="1"/>
              <a:t>često</a:t>
            </a:r>
            <a:r>
              <a:rPr lang="en-US" sz="1200" dirty="0"/>
              <a:t> </a:t>
            </a:r>
            <a:r>
              <a:rPr lang="en-US" sz="1200" dirty="0" err="1"/>
              <a:t>može</a:t>
            </a:r>
            <a:r>
              <a:rPr lang="en-US" sz="1200" dirty="0"/>
              <a:t> </a:t>
            </a:r>
            <a:r>
              <a:rPr lang="en-US" sz="1200" dirty="0" err="1"/>
              <a:t>negativno</a:t>
            </a:r>
            <a:r>
              <a:rPr lang="en-US" sz="1200" dirty="0"/>
              <a:t> da </a:t>
            </a:r>
            <a:r>
              <a:rPr lang="en-US" sz="1200" dirty="0" err="1"/>
              <a:t>utiče</a:t>
            </a:r>
            <a:r>
              <a:rPr lang="en-US" sz="1200" dirty="0"/>
              <a:t> </a:t>
            </a:r>
            <a:r>
              <a:rPr lang="en-US" sz="1200" dirty="0" err="1"/>
              <a:t>na</a:t>
            </a:r>
            <a:r>
              <a:rPr lang="en-US" sz="1200" dirty="0"/>
              <a:t> </a:t>
            </a:r>
            <a:r>
              <a:rPr lang="en-US" sz="1200" dirty="0" err="1"/>
              <a:t>kvalitet</a:t>
            </a:r>
            <a:r>
              <a:rPr lang="en-US" sz="1200" dirty="0"/>
              <a:t> </a:t>
            </a:r>
            <a:r>
              <a:rPr lang="en-US" sz="1200" dirty="0" err="1"/>
              <a:t>zvuka</a:t>
            </a:r>
            <a:r>
              <a:rPr lang="en-US" sz="1200" dirty="0"/>
              <a:t>. </a:t>
            </a:r>
            <a:r>
              <a:rPr lang="en-US" sz="1200" dirty="0" err="1"/>
              <a:t>Najčešći</a:t>
            </a:r>
            <a:r>
              <a:rPr lang="en-US" sz="1200" dirty="0"/>
              <a:t> problem je </a:t>
            </a:r>
            <a:r>
              <a:rPr lang="en-US" sz="1200" dirty="0" err="1"/>
              <a:t>refleksija</a:t>
            </a:r>
            <a:r>
              <a:rPr lang="en-US" sz="1200" dirty="0"/>
              <a:t> od </a:t>
            </a:r>
            <a:r>
              <a:rPr lang="en-US" sz="1200" dirty="0" err="1"/>
              <a:t>čvrstih</a:t>
            </a:r>
            <a:r>
              <a:rPr lang="en-US" sz="1200" dirty="0"/>
              <a:t> </a:t>
            </a:r>
            <a:r>
              <a:rPr lang="en-US" sz="1200" dirty="0" err="1"/>
              <a:t>površina</a:t>
            </a:r>
            <a:r>
              <a:rPr lang="en-US" sz="1200" dirty="0"/>
              <a:t>. </a:t>
            </a:r>
            <a:r>
              <a:rPr lang="en-US" sz="1200" dirty="0" err="1"/>
              <a:t>Korišćenje</a:t>
            </a:r>
            <a:r>
              <a:rPr lang="en-US" sz="1200" dirty="0"/>
              <a:t> </a:t>
            </a:r>
            <a:r>
              <a:rPr lang="en-US" sz="1200" dirty="0" err="1"/>
              <a:t>apsorpcionog</a:t>
            </a:r>
            <a:r>
              <a:rPr lang="en-US" sz="1200" dirty="0"/>
              <a:t> </a:t>
            </a:r>
            <a:r>
              <a:rPr lang="en-US" sz="1200" dirty="0" err="1"/>
              <a:t>materijala</a:t>
            </a:r>
            <a:r>
              <a:rPr lang="en-US" sz="1200" dirty="0"/>
              <a:t> </a:t>
            </a:r>
            <a:r>
              <a:rPr lang="en-US" sz="1200" dirty="0" err="1"/>
              <a:t>kao</a:t>
            </a:r>
            <a:r>
              <a:rPr lang="en-US" sz="1200" dirty="0"/>
              <a:t> </a:t>
            </a:r>
            <a:r>
              <a:rPr lang="en-US" sz="1200" dirty="0" err="1"/>
              <a:t>što</a:t>
            </a:r>
            <a:r>
              <a:rPr lang="en-US" sz="1200" dirty="0"/>
              <a:t> su </a:t>
            </a:r>
            <a:r>
              <a:rPr lang="en-US" sz="1200" dirty="0" err="1"/>
              <a:t>presovane</a:t>
            </a:r>
            <a:r>
              <a:rPr lang="en-US" sz="1200" dirty="0"/>
              <a:t> </a:t>
            </a:r>
            <a:r>
              <a:rPr lang="en-US" sz="1200" dirty="0" err="1"/>
              <a:t>obloge</a:t>
            </a:r>
            <a:r>
              <a:rPr lang="en-US" sz="1200" dirty="0"/>
              <a:t> (</a:t>
            </a:r>
            <a:r>
              <a:rPr lang="en-US" sz="1200" dirty="0" err="1"/>
              <a:t>perforirana</a:t>
            </a:r>
            <a:r>
              <a:rPr lang="en-US" sz="1200" dirty="0"/>
              <a:t> </a:t>
            </a:r>
            <a:r>
              <a:rPr lang="en-US" sz="1200" dirty="0" err="1"/>
              <a:t>šper</a:t>
            </a:r>
            <a:r>
              <a:rPr lang="en-US" sz="1200" dirty="0"/>
              <a:t> </a:t>
            </a:r>
            <a:r>
              <a:rPr lang="en-US" sz="1200" dirty="0" err="1"/>
              <a:t>ploča</a:t>
            </a:r>
            <a:r>
              <a:rPr lang="en-US" sz="1200" dirty="0"/>
              <a:t>, </a:t>
            </a:r>
            <a:r>
              <a:rPr lang="en-US" sz="1200" dirty="0" err="1"/>
              <a:t>bitumenski</a:t>
            </a:r>
            <a:r>
              <a:rPr lang="en-US" sz="1200" dirty="0"/>
              <a:t> </a:t>
            </a:r>
            <a:r>
              <a:rPr lang="en-US" sz="1200" dirty="0" err="1"/>
              <a:t>premaz</a:t>
            </a:r>
            <a:r>
              <a:rPr lang="en-US" sz="1200" dirty="0"/>
              <a:t>, </a:t>
            </a:r>
            <a:r>
              <a:rPr lang="en-US" sz="1200" dirty="0" err="1"/>
              <a:t>staklena</a:t>
            </a:r>
            <a:r>
              <a:rPr lang="en-US" sz="1200" dirty="0"/>
              <a:t> </a:t>
            </a:r>
            <a:r>
              <a:rPr lang="en-US" sz="1200" dirty="0" err="1"/>
              <a:t>vuna</a:t>
            </a:r>
            <a:r>
              <a:rPr lang="en-US" sz="1200" dirty="0"/>
              <a:t> a </a:t>
            </a:r>
            <a:r>
              <a:rPr lang="en-US" sz="1200" dirty="0" err="1"/>
              <a:t>sve</a:t>
            </a:r>
            <a:r>
              <a:rPr lang="en-US" sz="1200" dirty="0"/>
              <a:t> </a:t>
            </a:r>
            <a:r>
              <a:rPr lang="en-US" sz="1200" dirty="0" err="1"/>
              <a:t>drvenom</a:t>
            </a:r>
            <a:r>
              <a:rPr lang="en-US" sz="1200" dirty="0"/>
              <a:t> </a:t>
            </a:r>
            <a:r>
              <a:rPr lang="en-US" sz="1200" dirty="0" err="1"/>
              <a:t>konstrukcijom</a:t>
            </a:r>
            <a:r>
              <a:rPr lang="en-US" sz="1200" dirty="0"/>
              <a:t> </a:t>
            </a:r>
            <a:r>
              <a:rPr lang="en-US" sz="1200" dirty="0" err="1"/>
              <a:t>pričvršćeno</a:t>
            </a:r>
            <a:r>
              <a:rPr lang="en-US" sz="1200" dirty="0"/>
              <a:t> </a:t>
            </a:r>
            <a:r>
              <a:rPr lang="en-US" sz="1200" dirty="0" err="1"/>
              <a:t>za</a:t>
            </a:r>
            <a:r>
              <a:rPr lang="en-US" sz="1200" dirty="0"/>
              <a:t> </a:t>
            </a:r>
            <a:r>
              <a:rPr lang="en-US" sz="1200" dirty="0" err="1"/>
              <a:t>zid</a:t>
            </a:r>
            <a:r>
              <a:rPr lang="en-US" sz="1200" dirty="0"/>
              <a:t>) </a:t>
            </a:r>
            <a:r>
              <a:rPr lang="en-US" sz="1200" dirty="0" err="1"/>
              <a:t>može</a:t>
            </a:r>
            <a:r>
              <a:rPr lang="en-US" sz="1200" dirty="0"/>
              <a:t> da </a:t>
            </a:r>
            <a:r>
              <a:rPr lang="en-US" sz="1200" dirty="0" err="1"/>
              <a:t>ublaži</a:t>
            </a:r>
            <a:r>
              <a:rPr lang="en-US" sz="1200" dirty="0"/>
              <a:t> </a:t>
            </a:r>
            <a:r>
              <a:rPr lang="en-US" sz="1200" dirty="0" err="1"/>
              <a:t>ovaj</a:t>
            </a:r>
            <a:r>
              <a:rPr lang="en-US" sz="1200" dirty="0"/>
              <a:t> problem. </a:t>
            </a:r>
            <a:r>
              <a:rPr lang="en-US" sz="1200" dirty="0" err="1"/>
              <a:t>Takođe</a:t>
            </a:r>
            <a:r>
              <a:rPr lang="en-US" sz="1200" dirty="0"/>
              <a:t>, </a:t>
            </a:r>
            <a:r>
              <a:rPr lang="en-US" sz="1200" dirty="0" err="1"/>
              <a:t>ovaj</a:t>
            </a:r>
            <a:r>
              <a:rPr lang="en-US" sz="1200" dirty="0"/>
              <a:t> problem se </a:t>
            </a:r>
            <a:r>
              <a:rPr lang="en-US" sz="1200" dirty="0" err="1"/>
              <a:t>umanjuje</a:t>
            </a:r>
            <a:r>
              <a:rPr lang="en-US" sz="1200" dirty="0"/>
              <a:t> </a:t>
            </a:r>
            <a:r>
              <a:rPr lang="en-US" sz="1200" dirty="0" err="1"/>
              <a:t>ako</a:t>
            </a:r>
            <a:r>
              <a:rPr lang="en-US" sz="1200" dirty="0"/>
              <a:t> se </a:t>
            </a:r>
            <a:r>
              <a:rPr lang="en-US" sz="1200" dirty="0" err="1"/>
              <a:t>mikrofon</a:t>
            </a:r>
            <a:r>
              <a:rPr lang="en-US" sz="1200" dirty="0"/>
              <a:t> </a:t>
            </a:r>
            <a:r>
              <a:rPr lang="en-US" sz="1200" dirty="0" err="1"/>
              <a:t>približi</a:t>
            </a:r>
            <a:r>
              <a:rPr lang="en-US" sz="1200" dirty="0"/>
              <a:t> </a:t>
            </a:r>
            <a:r>
              <a:rPr lang="en-US" sz="1200" dirty="0" err="1"/>
              <a:t>subjektu</a:t>
            </a:r>
            <a:r>
              <a:rPr lang="en-US" sz="1200" dirty="0"/>
              <a:t>. </a:t>
            </a:r>
            <a:r>
              <a:rPr lang="en-US" sz="1200" dirty="0" err="1"/>
              <a:t>Ovo</a:t>
            </a:r>
            <a:r>
              <a:rPr lang="en-US" sz="1200" dirty="0"/>
              <a:t> je </a:t>
            </a:r>
            <a:r>
              <a:rPr lang="en-US" sz="1200" dirty="0" err="1"/>
              <a:t>veliki</a:t>
            </a:r>
            <a:r>
              <a:rPr lang="en-US" sz="1200" dirty="0"/>
              <a:t> problem </a:t>
            </a:r>
            <a:r>
              <a:rPr lang="en-US" sz="1200" dirty="0" err="1"/>
              <a:t>kada</a:t>
            </a:r>
            <a:r>
              <a:rPr lang="en-US" sz="1200" dirty="0"/>
              <a:t> su </a:t>
            </a:r>
            <a:r>
              <a:rPr lang="en-US" sz="1200" dirty="0" err="1"/>
              <a:t>mikrofoni</a:t>
            </a:r>
            <a:r>
              <a:rPr lang="en-US" sz="1200" dirty="0"/>
              <a:t> </a:t>
            </a:r>
            <a:r>
              <a:rPr lang="en-US" sz="1200" dirty="0" err="1"/>
              <a:t>fiksno</a:t>
            </a:r>
            <a:r>
              <a:rPr lang="en-US" sz="1200" dirty="0"/>
              <a:t> </a:t>
            </a:r>
            <a:r>
              <a:rPr lang="en-US" sz="1200" dirty="0" err="1"/>
              <a:t>postavljeni</a:t>
            </a:r>
            <a:r>
              <a:rPr lang="en-US" sz="1200" dirty="0"/>
              <a:t>.</a:t>
            </a:r>
          </a:p>
          <a:p>
            <a:pPr marL="109728" indent="0" algn="just">
              <a:buNone/>
            </a:pPr>
            <a:endParaRPr lang="en-US" sz="1200" b="1" dirty="0"/>
          </a:p>
          <a:p>
            <a:pPr algn="just"/>
            <a:endParaRPr lang="sr-Latn-RS" sz="1200" b="1" dirty="0"/>
          </a:p>
          <a:p>
            <a:pPr marL="109728" indent="0" algn="just">
              <a:buNone/>
            </a:pPr>
            <a:endParaRPr lang="sr-Latn-RS" sz="1200" dirty="0"/>
          </a:p>
        </p:txBody>
      </p:sp>
      <p:sp>
        <p:nvSpPr>
          <p:cNvPr id="2" name="Title 1"/>
          <p:cNvSpPr>
            <a:spLocks noGrp="1"/>
          </p:cNvSpPr>
          <p:nvPr>
            <p:ph type="title"/>
          </p:nvPr>
        </p:nvSpPr>
        <p:spPr>
          <a:xfrm>
            <a:off x="457200" y="274638"/>
            <a:ext cx="8229600" cy="796908"/>
          </a:xfrm>
        </p:spPr>
        <p:txBody>
          <a:bodyPr>
            <a:normAutofit/>
          </a:bodyPr>
          <a:lstStyle/>
          <a:p>
            <a:r>
              <a:rPr lang="en-US" sz="2800" dirty="0" smtClean="0">
                <a:solidFill>
                  <a:srgbClr val="FF0000"/>
                </a:solidFill>
                <a:effectLst/>
              </a:rPr>
              <a:t>UVOD U OSNOVNE PRINCIPE SNIMANJA ZVUKA</a:t>
            </a:r>
            <a:endParaRPr lang="en-US" sz="2800" dirty="0">
              <a:solidFill>
                <a:srgbClr val="FF0000"/>
              </a:solidFill>
              <a:effectLst/>
            </a:endParaRPr>
          </a:p>
        </p:txBody>
      </p:sp>
    </p:spTree>
    <p:extLst>
      <p:ext uri="{BB962C8B-B14F-4D97-AF65-F5344CB8AC3E}">
        <p14:creationId xmlns:p14="http://schemas.microsoft.com/office/powerpoint/2010/main" val="524391136"/>
      </p:ext>
    </p:extLst>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165195"/>
          </a:xfrm>
        </p:spPr>
        <p:txBody>
          <a:bodyPr>
            <a:normAutofit/>
          </a:bodyPr>
          <a:lstStyle/>
          <a:p>
            <a:r>
              <a:rPr lang="sr-Latn-RS" sz="1200" b="1" dirty="0"/>
              <a:t>STEREO MIKROFONSKE </a:t>
            </a:r>
            <a:r>
              <a:rPr lang="sr-Latn-RS" sz="1200" b="1" dirty="0" smtClean="0"/>
              <a:t>POSTAVKE</a:t>
            </a:r>
          </a:p>
          <a:p>
            <a:endParaRPr lang="vi-VN" sz="1400" dirty="0"/>
          </a:p>
          <a:p>
            <a:pPr marL="109728" indent="0">
              <a:buNone/>
            </a:pPr>
            <a:r>
              <a:rPr lang="sr-Latn-RS" sz="1200" dirty="0"/>
              <a:t>S obzirom na različite </a:t>
            </a:r>
            <a:r>
              <a:rPr lang="sr-Latn-RS" sz="1200" dirty="0" err="1"/>
              <a:t>usmerne</a:t>
            </a:r>
            <a:r>
              <a:rPr lang="sr-Latn-RS" sz="1200" dirty="0"/>
              <a:t> karakteristike, za implementaciju tipičnih stereo mikrofonskih postavki koriste se različiti mikrofoni koji mogu snimiti prostorni razmeštaj zvučnih izvora, uz poznata ograničenja stereo </a:t>
            </a:r>
            <a:r>
              <a:rPr lang="sr-Latn-RS" sz="1200" dirty="0" err="1"/>
              <a:t>saistema</a:t>
            </a:r>
            <a:r>
              <a:rPr lang="sr-Latn-RS" sz="1200" dirty="0"/>
              <a:t> (zvučnici razmaknuti 60°, što je ujedno i maksimalna širina zvučne slike koja se može stabilno reprodukovati</a:t>
            </a:r>
            <a:r>
              <a:rPr lang="sr-Latn-RS" sz="1200" dirty="0" smtClean="0"/>
              <a:t>).</a:t>
            </a:r>
          </a:p>
          <a:p>
            <a:pPr marL="109728" indent="0">
              <a:buNone/>
            </a:pPr>
            <a:endParaRPr lang="sr-Latn-RS" sz="1200" b="1" dirty="0" smtClean="0"/>
          </a:p>
          <a:p>
            <a:pPr marL="349250" indent="0">
              <a:buNone/>
              <a:tabLst>
                <a:tab pos="568325" algn="l"/>
              </a:tabLst>
            </a:pPr>
            <a:r>
              <a:rPr lang="sr-Latn-RS" sz="1200" dirty="0" smtClean="0"/>
              <a:t>stereo </a:t>
            </a:r>
            <a:r>
              <a:rPr lang="sr-Latn-RS" sz="1200" dirty="0"/>
              <a:t>snimanje u odnosu na </a:t>
            </a:r>
            <a:r>
              <a:rPr lang="sr-Latn-RS" sz="1200" dirty="0" err="1"/>
              <a:t>mono</a:t>
            </a:r>
            <a:r>
              <a:rPr lang="sr-Latn-RS" sz="1200" dirty="0"/>
              <a:t> snimanje ima niz prednosti:</a:t>
            </a:r>
          </a:p>
          <a:p>
            <a:pPr marL="520700" indent="-171450">
              <a:buFontTx/>
              <a:buChar char="-"/>
            </a:pPr>
            <a:r>
              <a:rPr lang="sr-Latn-RS" sz="1200" dirty="0" smtClean="0"/>
              <a:t>utisak </a:t>
            </a:r>
            <a:r>
              <a:rPr lang="sr-Latn-RS" sz="1200" dirty="0"/>
              <a:t>širine i dubine zvučne </a:t>
            </a:r>
            <a:r>
              <a:rPr lang="sr-Latn-RS" sz="1200" dirty="0" smtClean="0"/>
              <a:t>slike</a:t>
            </a:r>
          </a:p>
          <a:p>
            <a:pPr marL="520700" indent="-171450">
              <a:buFontTx/>
              <a:buChar char="-"/>
            </a:pPr>
            <a:r>
              <a:rPr lang="sr-Latn-RS" sz="1200" dirty="0" smtClean="0"/>
              <a:t>utisak udaljenosti od izvora zvuka (npr. orkestra) do slušaoca</a:t>
            </a:r>
          </a:p>
          <a:p>
            <a:pPr marL="520700" indent="-171450">
              <a:buFontTx/>
              <a:buChar char="-"/>
            </a:pPr>
            <a:r>
              <a:rPr lang="sr-Latn-RS" sz="1200" dirty="0" smtClean="0"/>
              <a:t>utisak </a:t>
            </a:r>
            <a:r>
              <a:rPr lang="sr-Latn-RS" sz="1200" dirty="0"/>
              <a:t>prostornosti</a:t>
            </a:r>
          </a:p>
          <a:p>
            <a:pPr marL="349250" indent="0">
              <a:buNone/>
              <a:tabLst>
                <a:tab pos="568325" algn="l"/>
              </a:tabLst>
            </a:pPr>
            <a:endParaRPr lang="sr-Latn-RS" sz="1200" dirty="0"/>
          </a:p>
          <a:p>
            <a:pPr marL="349250" indent="0">
              <a:buNone/>
              <a:tabLst>
                <a:tab pos="568325" algn="l"/>
              </a:tabLst>
            </a:pPr>
            <a:r>
              <a:rPr lang="sr-Latn-RS" sz="1200" dirty="0" smtClean="0"/>
              <a:t>tehnike </a:t>
            </a:r>
            <a:r>
              <a:rPr lang="sr-Latn-RS" sz="1200" dirty="0"/>
              <a:t>stereo snimanja po skupovima:</a:t>
            </a:r>
          </a:p>
          <a:p>
            <a:pPr marL="520700" indent="-171450">
              <a:buFontTx/>
              <a:buChar char="-"/>
            </a:pPr>
            <a:r>
              <a:rPr lang="sr-Latn-RS" sz="1200" dirty="0" smtClean="0"/>
              <a:t>podudarni </a:t>
            </a:r>
            <a:r>
              <a:rPr lang="sr-Latn-RS" sz="1200" dirty="0"/>
              <a:t>par (XY, MS, </a:t>
            </a:r>
            <a:r>
              <a:rPr lang="sr-Latn-RS" sz="1200" dirty="0" err="1"/>
              <a:t>Blumlein</a:t>
            </a:r>
            <a:r>
              <a:rPr lang="sr-Latn-RS" sz="1200" dirty="0"/>
              <a:t> </a:t>
            </a:r>
            <a:r>
              <a:rPr lang="sr-Latn-RS" sz="1200" dirty="0" smtClean="0"/>
              <a:t>par)</a:t>
            </a:r>
          </a:p>
          <a:p>
            <a:pPr marL="520700" indent="-171450">
              <a:buFontTx/>
              <a:buChar char="-"/>
            </a:pPr>
            <a:r>
              <a:rPr lang="sr-Latn-RS" sz="1200" dirty="0" smtClean="0"/>
              <a:t>gotovo </a:t>
            </a:r>
            <a:r>
              <a:rPr lang="sr-Latn-RS" sz="1200" dirty="0"/>
              <a:t>podudarni par (ORTF, NOS</a:t>
            </a:r>
            <a:r>
              <a:rPr lang="sr-Latn-RS" sz="1200" dirty="0" smtClean="0"/>
              <a:t>,…)</a:t>
            </a:r>
          </a:p>
          <a:p>
            <a:pPr marL="520700" indent="-171450">
              <a:buFontTx/>
              <a:buChar char="-"/>
            </a:pPr>
            <a:r>
              <a:rPr lang="sr-Latn-RS" sz="1200" dirty="0" smtClean="0"/>
              <a:t>razmaknuti </a:t>
            </a:r>
            <a:r>
              <a:rPr lang="sr-Latn-RS" sz="1200" dirty="0"/>
              <a:t>par (AB, </a:t>
            </a:r>
            <a:r>
              <a:rPr lang="sr-Latn-RS" sz="1200" dirty="0" err="1"/>
              <a:t>Decca</a:t>
            </a:r>
            <a:r>
              <a:rPr lang="sr-Latn-RS" sz="1200" dirty="0"/>
              <a:t> </a:t>
            </a:r>
            <a:r>
              <a:rPr lang="sr-Latn-RS" sz="1200" dirty="0" smtClean="0"/>
              <a:t>stablo)</a:t>
            </a:r>
          </a:p>
          <a:p>
            <a:pPr marL="520700" indent="-171450">
              <a:buFontTx/>
              <a:buChar char="-"/>
            </a:pPr>
            <a:r>
              <a:rPr lang="sr-Latn-RS" sz="1200" dirty="0" smtClean="0"/>
              <a:t>par </a:t>
            </a:r>
            <a:r>
              <a:rPr lang="sr-Latn-RS" sz="1200" dirty="0"/>
              <a:t>s pregradom (</a:t>
            </a:r>
            <a:r>
              <a:rPr lang="sr-Latn-RS" sz="1200" dirty="0" err="1"/>
              <a:t>Jecklin</a:t>
            </a:r>
            <a:r>
              <a:rPr lang="sr-Latn-RS" sz="1200" dirty="0"/>
              <a:t> disk, </a:t>
            </a:r>
            <a:r>
              <a:rPr lang="sr-Latn-RS" sz="1200" dirty="0" err="1"/>
              <a:t>binauralno</a:t>
            </a:r>
            <a:r>
              <a:rPr lang="sr-Latn-RS" sz="1200" dirty="0"/>
              <a:t> snimanje)</a:t>
            </a:r>
          </a:p>
          <a:p>
            <a:pPr marL="109728" indent="0">
              <a:buNone/>
            </a:pPr>
            <a:endParaRPr lang="sr-Latn-RS" sz="1200" b="1" dirty="0" smtClean="0"/>
          </a:p>
        </p:txBody>
      </p:sp>
      <p:sp>
        <p:nvSpPr>
          <p:cNvPr id="2" name="Title 1"/>
          <p:cNvSpPr>
            <a:spLocks noGrp="1"/>
          </p:cNvSpPr>
          <p:nvPr>
            <p:ph type="title"/>
          </p:nvPr>
        </p:nvSpPr>
        <p:spPr>
          <a:xfrm>
            <a:off x="457200" y="274638"/>
            <a:ext cx="8229600" cy="796908"/>
          </a:xfrm>
        </p:spPr>
        <p:txBody>
          <a:bodyPr>
            <a:normAutofit/>
          </a:bodyPr>
          <a:lstStyle/>
          <a:p>
            <a:r>
              <a:rPr lang="en-US" sz="2800" dirty="0">
                <a:solidFill>
                  <a:srgbClr val="FF0000"/>
                </a:solidFill>
                <a:effectLst/>
              </a:rPr>
              <a:t>STEREO MIKROFONSKE TEHNIKE</a:t>
            </a:r>
          </a:p>
        </p:txBody>
      </p:sp>
    </p:spTree>
    <p:extLst>
      <p:ext uri="{BB962C8B-B14F-4D97-AF65-F5344CB8AC3E}">
        <p14:creationId xmlns:p14="http://schemas.microsoft.com/office/powerpoint/2010/main" val="2747709199"/>
      </p:ext>
    </p:extLst>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165195"/>
          </a:xfrm>
        </p:spPr>
        <p:txBody>
          <a:bodyPr>
            <a:normAutofit/>
          </a:bodyPr>
          <a:lstStyle/>
          <a:p>
            <a:pPr marL="109728" indent="0">
              <a:buNone/>
            </a:pPr>
            <a:r>
              <a:rPr lang="sr-Latn-RS" sz="1200" b="1" dirty="0"/>
              <a:t>Podudarni kondicioni </a:t>
            </a:r>
            <a:r>
              <a:rPr lang="sr-Latn-RS" sz="1200" b="1" dirty="0" smtClean="0"/>
              <a:t>par</a:t>
            </a:r>
            <a:endParaRPr lang="sr-Latn-RS" sz="1200" dirty="0"/>
          </a:p>
          <a:p>
            <a:pPr marL="109728" indent="0">
              <a:buNone/>
            </a:pPr>
            <a:endParaRPr lang="sr-Latn-RS" sz="1200" b="1" dirty="0" smtClean="0"/>
          </a:p>
          <a:p>
            <a:pPr marL="520700" indent="-171450">
              <a:buFontTx/>
              <a:buChar char="-"/>
            </a:pPr>
            <a:r>
              <a:rPr lang="en-US" sz="1200" dirty="0" err="1" smtClean="0"/>
              <a:t>mikrofoni</a:t>
            </a:r>
            <a:r>
              <a:rPr lang="en-US" sz="1200" dirty="0" smtClean="0"/>
              <a:t> </a:t>
            </a:r>
            <a:r>
              <a:rPr lang="en-US" sz="1200" dirty="0"/>
              <a:t>se </a:t>
            </a:r>
            <a:r>
              <a:rPr lang="en-US" sz="1200" dirty="0" err="1"/>
              <a:t>idealno</a:t>
            </a:r>
            <a:r>
              <a:rPr lang="en-US" sz="1200" dirty="0"/>
              <a:t> </a:t>
            </a:r>
            <a:r>
              <a:rPr lang="en-US" sz="1200" dirty="0" err="1"/>
              <a:t>nalaze</a:t>
            </a:r>
            <a:r>
              <a:rPr lang="en-US" sz="1200" dirty="0"/>
              <a:t> </a:t>
            </a:r>
            <a:r>
              <a:rPr lang="en-US" sz="1200" dirty="0" err="1"/>
              <a:t>na</a:t>
            </a:r>
            <a:r>
              <a:rPr lang="en-US" sz="1200" dirty="0"/>
              <a:t> </a:t>
            </a:r>
            <a:r>
              <a:rPr lang="en-US" sz="1200" dirty="0" err="1"/>
              <a:t>istom</a:t>
            </a:r>
            <a:r>
              <a:rPr lang="en-US" sz="1200" dirty="0"/>
              <a:t> </a:t>
            </a:r>
            <a:r>
              <a:rPr lang="en-US" sz="1200" dirty="0" err="1" smtClean="0"/>
              <a:t>mestu</a:t>
            </a:r>
            <a:endParaRPr lang="sr-Latn-RS" sz="1200" dirty="0"/>
          </a:p>
          <a:p>
            <a:pPr marL="520700" indent="-171450">
              <a:buFontTx/>
              <a:buChar char="-"/>
            </a:pPr>
            <a:r>
              <a:rPr lang="en-US" sz="1200" dirty="0" smtClean="0"/>
              <a:t>u </a:t>
            </a:r>
            <a:r>
              <a:rPr lang="en-US" sz="1200" dirty="0" err="1"/>
              <a:t>stvarnosti</a:t>
            </a:r>
            <a:r>
              <a:rPr lang="en-US" sz="1200" dirty="0"/>
              <a:t> </a:t>
            </a:r>
            <a:r>
              <a:rPr lang="en-US" sz="1200" dirty="0" err="1"/>
              <a:t>što</a:t>
            </a:r>
            <a:r>
              <a:rPr lang="en-US" sz="1200" dirty="0"/>
              <a:t> </a:t>
            </a:r>
            <a:r>
              <a:rPr lang="en-US" sz="1200" dirty="0" err="1"/>
              <a:t>bliže</a:t>
            </a:r>
            <a:r>
              <a:rPr lang="en-US" sz="1200" dirty="0"/>
              <a:t> </a:t>
            </a:r>
            <a:r>
              <a:rPr lang="en-US" sz="1200" dirty="0" err="1"/>
              <a:t>jedan</a:t>
            </a:r>
            <a:r>
              <a:rPr lang="en-US" sz="1200" dirty="0"/>
              <a:t> </a:t>
            </a:r>
            <a:r>
              <a:rPr lang="en-US" sz="1200" dirty="0" err="1" smtClean="0"/>
              <a:t>drugom</a:t>
            </a:r>
            <a:endParaRPr lang="sr-Latn-RS" sz="1200" dirty="0"/>
          </a:p>
          <a:p>
            <a:pPr marL="520700" indent="-171450">
              <a:buFontTx/>
              <a:buChar char="-"/>
            </a:pPr>
            <a:r>
              <a:rPr lang="en-US" sz="1200" dirty="0" smtClean="0"/>
              <a:t>ne </a:t>
            </a:r>
            <a:r>
              <a:rPr lang="en-US" sz="1200" dirty="0" err="1"/>
              <a:t>smeju</a:t>
            </a:r>
            <a:r>
              <a:rPr lang="en-US" sz="1200" dirty="0"/>
              <a:t> se </a:t>
            </a:r>
            <a:r>
              <a:rPr lang="en-US" sz="1200" dirty="0" err="1"/>
              <a:t>dodirivati</a:t>
            </a:r>
            <a:r>
              <a:rPr lang="en-US" sz="1200" dirty="0"/>
              <a:t> - </a:t>
            </a:r>
            <a:r>
              <a:rPr lang="en-US" sz="1200" dirty="0" err="1"/>
              <a:t>moguća</a:t>
            </a:r>
            <a:r>
              <a:rPr lang="en-US" sz="1200" dirty="0"/>
              <a:t> </a:t>
            </a:r>
            <a:r>
              <a:rPr lang="en-US" sz="1200" dirty="0" err="1"/>
              <a:t>pojava</a:t>
            </a:r>
            <a:r>
              <a:rPr lang="en-US" sz="1200" dirty="0"/>
              <a:t> </a:t>
            </a:r>
            <a:r>
              <a:rPr lang="en-US" sz="1200" dirty="0" err="1"/>
              <a:t>mehanički</a:t>
            </a:r>
            <a:r>
              <a:rPr lang="en-US" sz="1200" dirty="0"/>
              <a:t> </a:t>
            </a:r>
            <a:r>
              <a:rPr lang="en-US" sz="1200" dirty="0" err="1"/>
              <a:t>uzrokovanog</a:t>
            </a:r>
            <a:r>
              <a:rPr lang="en-US" sz="1200" dirty="0"/>
              <a:t> </a:t>
            </a:r>
            <a:r>
              <a:rPr lang="en-US" sz="1200" dirty="0" err="1" smtClean="0"/>
              <a:t>šuma</a:t>
            </a:r>
            <a:endParaRPr lang="sr-Latn-RS" sz="1200" dirty="0"/>
          </a:p>
          <a:p>
            <a:pPr marL="520700" indent="-171450">
              <a:buFontTx/>
              <a:buChar char="-"/>
            </a:pPr>
            <a:r>
              <a:rPr lang="en-US" sz="1200" dirty="0" err="1" smtClean="0"/>
              <a:t>mikrofoni</a:t>
            </a:r>
            <a:r>
              <a:rPr lang="en-US" sz="1200" dirty="0" smtClean="0"/>
              <a:t> </a:t>
            </a:r>
            <a:r>
              <a:rPr lang="en-US" sz="1200" dirty="0" err="1"/>
              <a:t>na</a:t>
            </a:r>
            <a:r>
              <a:rPr lang="en-US" sz="1200" dirty="0"/>
              <a:t> </a:t>
            </a:r>
            <a:r>
              <a:rPr lang="en-US" sz="1200" dirty="0" err="1"/>
              <a:t>istom</a:t>
            </a:r>
            <a:r>
              <a:rPr lang="en-US" sz="1200" dirty="0"/>
              <a:t> </a:t>
            </a:r>
            <a:r>
              <a:rPr lang="en-US" sz="1200" dirty="0" err="1"/>
              <a:t>mestu</a:t>
            </a:r>
            <a:r>
              <a:rPr lang="en-US" sz="1200" dirty="0"/>
              <a:t> → </a:t>
            </a:r>
            <a:r>
              <a:rPr lang="en-US" sz="1200" u="sng" dirty="0" err="1"/>
              <a:t>intenzitetna</a:t>
            </a:r>
            <a:r>
              <a:rPr lang="en-US" sz="1200" u="sng" dirty="0"/>
              <a:t> </a:t>
            </a:r>
            <a:r>
              <a:rPr lang="en-US" sz="1200" u="sng" dirty="0" err="1" smtClean="0"/>
              <a:t>stereofonija</a:t>
            </a:r>
            <a:endParaRPr lang="sr-Latn-RS" sz="1200" dirty="0"/>
          </a:p>
          <a:p>
            <a:pPr marL="681038" indent="-171450">
              <a:buFontTx/>
              <a:buChar char="-"/>
            </a:pPr>
            <a:r>
              <a:rPr lang="en-US" sz="1200" dirty="0" err="1" smtClean="0"/>
              <a:t>nema</a:t>
            </a:r>
            <a:r>
              <a:rPr lang="en-US" sz="1200" dirty="0" smtClean="0"/>
              <a:t> </a:t>
            </a:r>
            <a:r>
              <a:rPr lang="en-US" sz="1200" dirty="0" err="1"/>
              <a:t>razlike</a:t>
            </a:r>
            <a:r>
              <a:rPr lang="en-US" sz="1200" dirty="0"/>
              <a:t> u </a:t>
            </a:r>
            <a:r>
              <a:rPr lang="en-US" sz="1200" dirty="0" err="1"/>
              <a:t>vremenu</a:t>
            </a:r>
            <a:r>
              <a:rPr lang="en-US" sz="1200" dirty="0"/>
              <a:t> </a:t>
            </a:r>
            <a:r>
              <a:rPr lang="en-US" sz="1200" dirty="0" err="1"/>
              <a:t>dolaska</a:t>
            </a:r>
            <a:r>
              <a:rPr lang="en-US" sz="1200" dirty="0"/>
              <a:t> </a:t>
            </a:r>
            <a:r>
              <a:rPr lang="en-US" sz="1200" dirty="0" err="1" smtClean="0"/>
              <a:t>zvuka</a:t>
            </a:r>
            <a:r>
              <a:rPr lang="en-US" sz="1200" dirty="0" smtClean="0"/>
              <a:t>!</a:t>
            </a:r>
            <a:endParaRPr lang="sr-Latn-RS" sz="1200" dirty="0" smtClean="0"/>
          </a:p>
          <a:p>
            <a:pPr marL="681038" indent="-171450">
              <a:buFontTx/>
              <a:buChar char="-"/>
            </a:pPr>
            <a:r>
              <a:rPr lang="en-US" sz="1200" dirty="0" err="1" smtClean="0"/>
              <a:t>postoji</a:t>
            </a:r>
            <a:r>
              <a:rPr lang="en-US" sz="1200" dirty="0" smtClean="0"/>
              <a:t> </a:t>
            </a:r>
            <a:r>
              <a:rPr lang="en-US" sz="1200" dirty="0" err="1"/>
              <a:t>samo</a:t>
            </a:r>
            <a:r>
              <a:rPr lang="en-US" sz="1200" dirty="0"/>
              <a:t> </a:t>
            </a:r>
            <a:r>
              <a:rPr lang="en-US" sz="1200" dirty="0" err="1"/>
              <a:t>razlika</a:t>
            </a:r>
            <a:r>
              <a:rPr lang="en-US" sz="1200" dirty="0"/>
              <a:t> u </a:t>
            </a:r>
            <a:r>
              <a:rPr lang="en-US" sz="1200" dirty="0" err="1"/>
              <a:t>visini</a:t>
            </a:r>
            <a:r>
              <a:rPr lang="en-US" sz="1200" dirty="0"/>
              <a:t> </a:t>
            </a:r>
            <a:r>
              <a:rPr lang="en-US" sz="1200" dirty="0" err="1"/>
              <a:t>zvuka</a:t>
            </a:r>
            <a:r>
              <a:rPr lang="en-US" sz="1200" dirty="0"/>
              <a:t> </a:t>
            </a:r>
            <a:r>
              <a:rPr lang="en-US" sz="1200" dirty="0" err="1"/>
              <a:t>na</a:t>
            </a:r>
            <a:r>
              <a:rPr lang="en-US" sz="1200" dirty="0"/>
              <a:t> </a:t>
            </a:r>
            <a:r>
              <a:rPr lang="en-US" sz="1200" dirty="0" err="1"/>
              <a:t>dva</a:t>
            </a:r>
            <a:r>
              <a:rPr lang="en-US" sz="1200" dirty="0"/>
              <a:t> </a:t>
            </a:r>
            <a:r>
              <a:rPr lang="en-US" sz="1200" dirty="0" err="1" smtClean="0"/>
              <a:t>mikrofona</a:t>
            </a:r>
            <a:r>
              <a:rPr lang="en-US" sz="1200" dirty="0" smtClean="0"/>
              <a:t>!</a:t>
            </a:r>
            <a:endParaRPr lang="sr-Latn-RS" sz="1200" dirty="0" smtClean="0"/>
          </a:p>
          <a:p>
            <a:pPr marL="681038" indent="-171450">
              <a:buFontTx/>
              <a:buChar char="-"/>
            </a:pPr>
            <a:r>
              <a:rPr lang="en-US" sz="1200" dirty="0" smtClean="0"/>
              <a:t>ne </a:t>
            </a:r>
            <a:r>
              <a:rPr lang="en-US" sz="1200" dirty="0" err="1"/>
              <a:t>postoji</a:t>
            </a:r>
            <a:r>
              <a:rPr lang="en-US" sz="1200" dirty="0"/>
              <a:t> </a:t>
            </a:r>
            <a:r>
              <a:rPr lang="en-US" sz="1200" dirty="0" err="1"/>
              <a:t>opasnost</a:t>
            </a:r>
            <a:r>
              <a:rPr lang="en-US" sz="1200" dirty="0"/>
              <a:t> od </a:t>
            </a:r>
            <a:r>
              <a:rPr lang="en-US" sz="1200" dirty="0" err="1"/>
              <a:t>faznog</a:t>
            </a:r>
            <a:r>
              <a:rPr lang="en-US" sz="1200" dirty="0"/>
              <a:t> </a:t>
            </a:r>
            <a:r>
              <a:rPr lang="en-US" sz="1200" dirty="0" err="1"/>
              <a:t>poništavanja</a:t>
            </a:r>
            <a:r>
              <a:rPr lang="en-US" sz="1200" dirty="0"/>
              <a:t> </a:t>
            </a:r>
            <a:r>
              <a:rPr lang="en-US" sz="1200" dirty="0" err="1"/>
              <a:t>pri</a:t>
            </a:r>
            <a:r>
              <a:rPr lang="en-US" sz="1200" dirty="0"/>
              <a:t> </a:t>
            </a:r>
            <a:r>
              <a:rPr lang="en-US" sz="1200" dirty="0" err="1"/>
              <a:t>pretvaranju</a:t>
            </a:r>
            <a:r>
              <a:rPr lang="en-US" sz="1200" dirty="0"/>
              <a:t> u mono signal – </a:t>
            </a:r>
            <a:r>
              <a:rPr lang="en-US" sz="1200" dirty="0" err="1" smtClean="0"/>
              <a:t>monokompatibilnost</a:t>
            </a:r>
            <a:endParaRPr lang="sr-Latn-RS" sz="1200" dirty="0"/>
          </a:p>
          <a:p>
            <a:pPr marL="681038" indent="-171450">
              <a:buFontTx/>
              <a:buChar char="-"/>
            </a:pPr>
            <a:r>
              <a:rPr lang="en-US" sz="1200" dirty="0" smtClean="0"/>
              <a:t>stereo </a:t>
            </a:r>
            <a:r>
              <a:rPr lang="en-US" sz="1200" dirty="0" err="1"/>
              <a:t>slika</a:t>
            </a:r>
            <a:r>
              <a:rPr lang="en-US" sz="1200" dirty="0"/>
              <a:t> je </a:t>
            </a:r>
            <a:r>
              <a:rPr lang="en-US" sz="1200" dirty="0" err="1"/>
              <a:t>obično</a:t>
            </a:r>
            <a:r>
              <a:rPr lang="en-US" sz="1200" dirty="0"/>
              <a:t> </a:t>
            </a:r>
            <a:r>
              <a:rPr lang="en-US" sz="1200" dirty="0" err="1"/>
              <a:t>uska</a:t>
            </a:r>
            <a:r>
              <a:rPr lang="en-US" sz="1200" dirty="0"/>
              <a:t> </a:t>
            </a:r>
            <a:r>
              <a:rPr lang="en-US" sz="1200" dirty="0" err="1"/>
              <a:t>jer</a:t>
            </a:r>
            <a:r>
              <a:rPr lang="en-US" sz="1200" dirty="0"/>
              <a:t> </a:t>
            </a:r>
            <a:r>
              <a:rPr lang="en-US" sz="1200" dirty="0" err="1"/>
              <a:t>zavisi</a:t>
            </a:r>
            <a:r>
              <a:rPr lang="en-US" sz="1200" dirty="0"/>
              <a:t> </a:t>
            </a:r>
            <a:r>
              <a:rPr lang="en-US" sz="1200" dirty="0" err="1"/>
              <a:t>samo</a:t>
            </a:r>
            <a:r>
              <a:rPr lang="en-US" sz="1200" dirty="0"/>
              <a:t> od </a:t>
            </a:r>
            <a:r>
              <a:rPr lang="en-US" sz="1200" dirty="0" err="1"/>
              <a:t>razlike</a:t>
            </a:r>
            <a:r>
              <a:rPr lang="en-US" sz="1200" dirty="0"/>
              <a:t> </a:t>
            </a:r>
            <a:r>
              <a:rPr lang="en-US" sz="1200" dirty="0" err="1"/>
              <a:t>nivoa</a:t>
            </a:r>
            <a:endParaRPr lang="en-US" sz="1200" dirty="0"/>
          </a:p>
          <a:p>
            <a:pPr marL="109728" indent="0">
              <a:buNone/>
            </a:pPr>
            <a:endParaRPr lang="sr-Latn-RS" sz="1200" b="1" dirty="0" smtClean="0"/>
          </a:p>
          <a:p>
            <a:pPr marL="109728" indent="0">
              <a:buNone/>
            </a:pPr>
            <a:r>
              <a:rPr lang="sr-Latn-RS" sz="1200" b="1" dirty="0"/>
              <a:t>X-Y </a:t>
            </a:r>
            <a:r>
              <a:rPr lang="sr-Latn-RS" sz="1200" b="1" dirty="0" smtClean="0"/>
              <a:t>tehnika</a:t>
            </a:r>
          </a:p>
          <a:p>
            <a:pPr marL="109728" indent="0">
              <a:buNone/>
            </a:pPr>
            <a:endParaRPr lang="sr-Latn-RS" sz="1200" b="1" dirty="0"/>
          </a:p>
          <a:p>
            <a:pPr marL="520700" indent="-171450">
              <a:buFontTx/>
              <a:buChar char="-"/>
            </a:pPr>
            <a:r>
              <a:rPr lang="vi-VN" sz="1200" dirty="0" smtClean="0"/>
              <a:t>koristi </a:t>
            </a:r>
            <a:r>
              <a:rPr lang="vi-VN" sz="1200" dirty="0"/>
              <a:t>se par uparenih kardioidnih mikrofona postavljenih međusobno pod uglom od </a:t>
            </a:r>
            <a:r>
              <a:rPr lang="vi-VN" sz="1200" dirty="0" smtClean="0"/>
              <a:t>90°</a:t>
            </a:r>
            <a:endParaRPr lang="sr-Latn-RS" sz="1200" dirty="0"/>
          </a:p>
          <a:p>
            <a:pPr marL="520700" indent="-171450">
              <a:buFontTx/>
              <a:buChar char="-"/>
            </a:pPr>
            <a:r>
              <a:rPr lang="en-US" sz="1200" dirty="0" err="1" smtClean="0"/>
              <a:t>uska</a:t>
            </a:r>
            <a:r>
              <a:rPr lang="en-US" sz="1200" dirty="0" smtClean="0"/>
              <a:t> </a:t>
            </a:r>
            <a:r>
              <a:rPr lang="en-US" sz="1200" dirty="0"/>
              <a:t>stereo </a:t>
            </a:r>
            <a:r>
              <a:rPr lang="en-US" sz="1200" dirty="0" err="1"/>
              <a:t>slika</a:t>
            </a:r>
            <a:r>
              <a:rPr lang="en-US" sz="1200" dirty="0"/>
              <a:t>, </a:t>
            </a:r>
            <a:r>
              <a:rPr lang="en-US" sz="1200" dirty="0" err="1"/>
              <a:t>šira</a:t>
            </a:r>
            <a:r>
              <a:rPr lang="en-US" sz="1200" dirty="0"/>
              <a:t> </a:t>
            </a:r>
            <a:r>
              <a:rPr lang="en-US" sz="1200" dirty="0" err="1"/>
              <a:t>uz</a:t>
            </a:r>
            <a:r>
              <a:rPr lang="en-US" sz="1200" dirty="0"/>
              <a:t> </a:t>
            </a:r>
            <a:r>
              <a:rPr lang="en-US" sz="1200" dirty="0" err="1"/>
              <a:t>veći</a:t>
            </a:r>
            <a:r>
              <a:rPr lang="en-US" sz="1200" dirty="0"/>
              <a:t> </a:t>
            </a:r>
            <a:r>
              <a:rPr lang="en-US" sz="1200" dirty="0" err="1"/>
              <a:t>ugao</a:t>
            </a:r>
            <a:r>
              <a:rPr lang="en-US" sz="1200" dirty="0"/>
              <a:t> </a:t>
            </a:r>
            <a:r>
              <a:rPr lang="en-US" sz="1200" dirty="0" err="1"/>
              <a:t>između</a:t>
            </a:r>
            <a:r>
              <a:rPr lang="en-US" sz="1200" dirty="0"/>
              <a:t> </a:t>
            </a:r>
            <a:r>
              <a:rPr lang="en-US" sz="1200" dirty="0" err="1" smtClean="0"/>
              <a:t>mikrofona</a:t>
            </a:r>
            <a:endParaRPr lang="sr-Latn-RS" sz="1200" dirty="0"/>
          </a:p>
          <a:p>
            <a:pPr marL="520700" indent="-171450">
              <a:buFontTx/>
              <a:buChar char="-"/>
            </a:pPr>
            <a:r>
              <a:rPr lang="en-US" sz="1200" dirty="0" err="1" smtClean="0"/>
              <a:t>monokompatibilnost</a:t>
            </a:r>
            <a:endParaRPr lang="en-US" sz="1200" dirty="0" smtClean="0"/>
          </a:p>
          <a:p>
            <a:pPr marL="109728" indent="0">
              <a:buNone/>
            </a:pPr>
            <a:endParaRPr lang="sr-Latn-RS" sz="1200" b="1" dirty="0"/>
          </a:p>
        </p:txBody>
      </p:sp>
      <p:sp>
        <p:nvSpPr>
          <p:cNvPr id="2" name="Title 1"/>
          <p:cNvSpPr>
            <a:spLocks noGrp="1"/>
          </p:cNvSpPr>
          <p:nvPr>
            <p:ph type="title"/>
          </p:nvPr>
        </p:nvSpPr>
        <p:spPr>
          <a:xfrm>
            <a:off x="457200" y="274638"/>
            <a:ext cx="8229600" cy="796908"/>
          </a:xfrm>
        </p:spPr>
        <p:txBody>
          <a:bodyPr>
            <a:normAutofit/>
          </a:bodyPr>
          <a:lstStyle/>
          <a:p>
            <a:r>
              <a:rPr lang="en-US" sz="2800" dirty="0">
                <a:solidFill>
                  <a:srgbClr val="FF0000"/>
                </a:solidFill>
                <a:effectLst/>
              </a:rPr>
              <a:t>STEREO MIKROFONSKE TEHNIKE</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498193"/>
            <a:ext cx="4824536" cy="204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217512"/>
      </p:ext>
    </p:extLst>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165195"/>
          </a:xfrm>
        </p:spPr>
        <p:txBody>
          <a:bodyPr>
            <a:normAutofit/>
          </a:bodyPr>
          <a:lstStyle/>
          <a:p>
            <a:pPr marL="109728" indent="0">
              <a:buNone/>
            </a:pPr>
            <a:r>
              <a:rPr lang="sr-Latn-RS" sz="1200" b="1" i="1" dirty="0" err="1"/>
              <a:t>Blumlein</a:t>
            </a:r>
            <a:r>
              <a:rPr lang="sr-Latn-RS" sz="1200" b="1" dirty="0"/>
              <a:t> </a:t>
            </a:r>
            <a:r>
              <a:rPr lang="sr-Latn-RS" sz="1200" b="1" dirty="0" smtClean="0"/>
              <a:t>tehnika</a:t>
            </a:r>
          </a:p>
          <a:p>
            <a:pPr marL="109728" indent="0">
              <a:buNone/>
            </a:pPr>
            <a:endParaRPr lang="sr-Latn-RS" sz="1200" b="1" dirty="0" smtClean="0"/>
          </a:p>
          <a:p>
            <a:pPr marL="520700" indent="-171450">
              <a:buFontTx/>
              <a:buChar char="-"/>
            </a:pPr>
            <a:r>
              <a:rPr lang="en-US" sz="1200" dirty="0" err="1" smtClean="0"/>
              <a:t>varijacija</a:t>
            </a:r>
            <a:r>
              <a:rPr lang="en-US" sz="1200" dirty="0" smtClean="0"/>
              <a:t> </a:t>
            </a:r>
            <a:r>
              <a:rPr lang="en-US" sz="1200" dirty="0"/>
              <a:t>XY </a:t>
            </a:r>
            <a:r>
              <a:rPr lang="en-US" sz="1200" dirty="0" err="1"/>
              <a:t>tehnike</a:t>
            </a:r>
            <a:r>
              <a:rPr lang="en-US" sz="1200" dirty="0"/>
              <a:t> </a:t>
            </a:r>
            <a:r>
              <a:rPr lang="en-US" sz="1200" dirty="0" err="1"/>
              <a:t>pomoću</a:t>
            </a:r>
            <a:r>
              <a:rPr lang="en-US" sz="1200" dirty="0"/>
              <a:t> </a:t>
            </a:r>
            <a:r>
              <a:rPr lang="en-US" sz="1200" dirty="0" err="1"/>
              <a:t>dvosmernih</a:t>
            </a:r>
            <a:r>
              <a:rPr lang="en-US" sz="1200" dirty="0"/>
              <a:t> </a:t>
            </a:r>
            <a:r>
              <a:rPr lang="en-US" sz="1200" dirty="0" err="1" smtClean="0"/>
              <a:t>mikrofona</a:t>
            </a:r>
            <a:endParaRPr lang="sr-Latn-RS" sz="1200" dirty="0"/>
          </a:p>
          <a:p>
            <a:pPr marL="520700" indent="-171450">
              <a:buFontTx/>
              <a:buChar char="-"/>
            </a:pPr>
            <a:r>
              <a:rPr lang="en-US" sz="1200" dirty="0" err="1" smtClean="0"/>
              <a:t>ugao</a:t>
            </a:r>
            <a:r>
              <a:rPr lang="en-US" sz="1200" dirty="0" smtClean="0"/>
              <a:t> </a:t>
            </a:r>
            <a:r>
              <a:rPr lang="en-US" sz="1200" dirty="0" err="1"/>
              <a:t>između</a:t>
            </a:r>
            <a:r>
              <a:rPr lang="en-US" sz="1200" dirty="0"/>
              <a:t> </a:t>
            </a:r>
            <a:r>
              <a:rPr lang="en-US" sz="1200" dirty="0" err="1"/>
              <a:t>mikrofona</a:t>
            </a:r>
            <a:r>
              <a:rPr lang="en-US" sz="1200" dirty="0"/>
              <a:t> </a:t>
            </a:r>
            <a:r>
              <a:rPr lang="en-US" sz="1200" dirty="0" smtClean="0"/>
              <a:t>90°</a:t>
            </a:r>
            <a:endParaRPr lang="sr-Latn-RS" sz="1200" dirty="0" smtClean="0"/>
          </a:p>
          <a:p>
            <a:pPr marL="520700" indent="-171450">
              <a:buFontTx/>
              <a:buChar char="-"/>
            </a:pPr>
            <a:r>
              <a:rPr lang="en-US" sz="1200" dirty="0" err="1" smtClean="0"/>
              <a:t>prednosti</a:t>
            </a:r>
            <a:r>
              <a:rPr lang="en-US" sz="1200" dirty="0"/>
              <a:t>: dobra stereo </a:t>
            </a:r>
            <a:r>
              <a:rPr lang="en-US" sz="1200" dirty="0" err="1"/>
              <a:t>separacija</a:t>
            </a:r>
            <a:r>
              <a:rPr lang="en-US" sz="1200" dirty="0"/>
              <a:t>, </a:t>
            </a:r>
            <a:r>
              <a:rPr lang="en-US" sz="1200" dirty="0" err="1"/>
              <a:t>prirodna</a:t>
            </a:r>
            <a:r>
              <a:rPr lang="en-US" sz="1200" dirty="0"/>
              <a:t> stereo </a:t>
            </a:r>
            <a:r>
              <a:rPr lang="en-US" sz="1200" dirty="0" err="1"/>
              <a:t>slika</a:t>
            </a:r>
            <a:r>
              <a:rPr lang="en-US" sz="1200" dirty="0"/>
              <a:t>, </a:t>
            </a:r>
            <a:r>
              <a:rPr lang="en-US" sz="1200" dirty="0" err="1"/>
              <a:t>odlična</a:t>
            </a:r>
            <a:r>
              <a:rPr lang="en-US" sz="1200" dirty="0"/>
              <a:t> </a:t>
            </a:r>
            <a:r>
              <a:rPr lang="en-US" sz="1200" dirty="0" err="1" smtClean="0"/>
              <a:t>monokompatibilnost</a:t>
            </a:r>
            <a:endParaRPr lang="sr-Latn-RS" sz="1200" dirty="0"/>
          </a:p>
          <a:p>
            <a:pPr marL="520700" indent="-171450">
              <a:buFontTx/>
              <a:buChar char="-"/>
            </a:pPr>
            <a:r>
              <a:rPr lang="en-US" sz="1200" dirty="0" err="1" smtClean="0"/>
              <a:t>nedostaci</a:t>
            </a:r>
            <a:r>
              <a:rPr lang="en-US" sz="1200" dirty="0"/>
              <a:t>: </a:t>
            </a:r>
            <a:r>
              <a:rPr lang="en-US" sz="1200" dirty="0" err="1"/>
              <a:t>hvata</a:t>
            </a:r>
            <a:r>
              <a:rPr lang="en-US" sz="1200" dirty="0"/>
              <a:t> </a:t>
            </a:r>
            <a:r>
              <a:rPr lang="en-US" sz="1200" dirty="0" err="1"/>
              <a:t>mnogo</a:t>
            </a:r>
            <a:r>
              <a:rPr lang="en-US" sz="1200" dirty="0"/>
              <a:t> </a:t>
            </a:r>
            <a:r>
              <a:rPr lang="en-US" sz="1200" dirty="0" err="1"/>
              <a:t>pozadinskog</a:t>
            </a:r>
            <a:r>
              <a:rPr lang="en-US" sz="1200" dirty="0"/>
              <a:t> </a:t>
            </a:r>
            <a:r>
              <a:rPr lang="en-US" sz="1200" dirty="0" err="1"/>
              <a:t>zvuka</a:t>
            </a:r>
            <a:r>
              <a:rPr lang="en-US" sz="1200" dirty="0"/>
              <a:t> </a:t>
            </a:r>
            <a:r>
              <a:rPr lang="en-US" sz="1200" dirty="0" err="1"/>
              <a:t>iz</a:t>
            </a:r>
            <a:r>
              <a:rPr lang="en-US" sz="1200" dirty="0"/>
              <a:t> </a:t>
            </a:r>
            <a:r>
              <a:rPr lang="en-US" sz="1200" dirty="0" err="1"/>
              <a:t>pozadine</a:t>
            </a:r>
            <a:r>
              <a:rPr lang="en-US" sz="1200" dirty="0"/>
              <a:t>, </a:t>
            </a:r>
            <a:r>
              <a:rPr lang="en-US" sz="1200" dirty="0" err="1"/>
              <a:t>na</a:t>
            </a:r>
            <a:r>
              <a:rPr lang="en-US" sz="1200" dirty="0"/>
              <a:t> </a:t>
            </a:r>
            <a:r>
              <a:rPr lang="en-US" sz="1200" dirty="0" err="1"/>
              <a:t>kvalitet</a:t>
            </a:r>
            <a:r>
              <a:rPr lang="en-US" sz="1200" dirty="0"/>
              <a:t> </a:t>
            </a:r>
            <a:r>
              <a:rPr lang="en-US" sz="1200" dirty="0" err="1"/>
              <a:t>snimka</a:t>
            </a:r>
            <a:r>
              <a:rPr lang="en-US" sz="1200" dirty="0"/>
              <a:t> </a:t>
            </a:r>
            <a:r>
              <a:rPr lang="en-US" sz="1200" dirty="0" err="1"/>
              <a:t>veoma</a:t>
            </a:r>
            <a:r>
              <a:rPr lang="en-US" sz="1200" dirty="0"/>
              <a:t> </a:t>
            </a:r>
            <a:r>
              <a:rPr lang="en-US" sz="1200" dirty="0" err="1"/>
              <a:t>utiče</a:t>
            </a:r>
            <a:r>
              <a:rPr lang="en-US" sz="1200" dirty="0"/>
              <a:t> </a:t>
            </a:r>
            <a:r>
              <a:rPr lang="en-US" sz="1200" dirty="0" err="1"/>
              <a:t>akustika</a:t>
            </a:r>
            <a:r>
              <a:rPr lang="en-US" sz="1200" dirty="0"/>
              <a:t> </a:t>
            </a:r>
            <a:r>
              <a:rPr lang="en-US" sz="1200" dirty="0" err="1"/>
              <a:t>prostora</a:t>
            </a:r>
            <a:r>
              <a:rPr lang="en-US" sz="1200" dirty="0"/>
              <a:t> i </a:t>
            </a:r>
            <a:r>
              <a:rPr lang="en-US" sz="1200" dirty="0" err="1"/>
              <a:t>veličina</a:t>
            </a:r>
            <a:r>
              <a:rPr lang="en-US" sz="1200" dirty="0"/>
              <a:t> </a:t>
            </a:r>
            <a:r>
              <a:rPr lang="en-US" sz="1200" dirty="0" err="1"/>
              <a:t>zvučnog</a:t>
            </a:r>
            <a:r>
              <a:rPr lang="en-US" sz="1200" dirty="0"/>
              <a:t> </a:t>
            </a:r>
            <a:r>
              <a:rPr lang="en-US" sz="1200" dirty="0" err="1"/>
              <a:t>izvora</a:t>
            </a:r>
            <a:endParaRPr lang="en-US" sz="1200" dirty="0"/>
          </a:p>
          <a:p>
            <a:pPr marL="109728" indent="0">
              <a:buNone/>
            </a:pPr>
            <a:endParaRPr lang="sr-Latn-RS" sz="1200" b="1" dirty="0" smtClean="0"/>
          </a:p>
        </p:txBody>
      </p:sp>
      <p:sp>
        <p:nvSpPr>
          <p:cNvPr id="2" name="Title 1"/>
          <p:cNvSpPr>
            <a:spLocks noGrp="1"/>
          </p:cNvSpPr>
          <p:nvPr>
            <p:ph type="title"/>
          </p:nvPr>
        </p:nvSpPr>
        <p:spPr>
          <a:xfrm>
            <a:off x="457200" y="274638"/>
            <a:ext cx="8229600" cy="796908"/>
          </a:xfrm>
        </p:spPr>
        <p:txBody>
          <a:bodyPr>
            <a:normAutofit/>
          </a:bodyPr>
          <a:lstStyle/>
          <a:p>
            <a:r>
              <a:rPr lang="en-US" sz="2800" dirty="0">
                <a:solidFill>
                  <a:srgbClr val="FF0000"/>
                </a:solidFill>
                <a:effectLst/>
              </a:rPr>
              <a:t>STEREO MIKROFONSKE TEHNIKE</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915" y="2708920"/>
            <a:ext cx="408622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486915"/>
      </p:ext>
    </p:extLst>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165195"/>
          </a:xfrm>
        </p:spPr>
        <p:txBody>
          <a:bodyPr>
            <a:normAutofit/>
          </a:bodyPr>
          <a:lstStyle/>
          <a:p>
            <a:pPr marL="109728" indent="0">
              <a:buNone/>
            </a:pPr>
            <a:r>
              <a:rPr lang="sr-Latn-RS" sz="1200" b="1" dirty="0"/>
              <a:t>MS </a:t>
            </a:r>
            <a:r>
              <a:rPr lang="sr-Latn-RS" sz="1200" b="1" dirty="0" smtClean="0"/>
              <a:t>tehnika</a:t>
            </a:r>
          </a:p>
          <a:p>
            <a:pPr marL="109728" indent="0">
              <a:buNone/>
            </a:pPr>
            <a:endParaRPr lang="sr-Latn-RS" sz="1200" b="1" dirty="0" smtClean="0"/>
          </a:p>
          <a:p>
            <a:pPr marL="520700" indent="-171450" algn="just">
              <a:buFontTx/>
              <a:buChar char="-"/>
            </a:pPr>
            <a:r>
              <a:rPr lang="vi-VN" sz="1200" dirty="0" smtClean="0"/>
              <a:t>koristi </a:t>
            </a:r>
            <a:r>
              <a:rPr lang="vi-VN" sz="1200" dirty="0"/>
              <a:t>se jedan neusmereni mikrofon (ponekad i kardioidni) i jedan dvosmerni mikrofon, pod međusobnim uglom od 90</a:t>
            </a:r>
            <a:r>
              <a:rPr lang="vi-VN" sz="1200" dirty="0" smtClean="0"/>
              <a:t>°</a:t>
            </a:r>
            <a:endParaRPr lang="sr-Latn-RS" sz="1200" dirty="0" smtClean="0"/>
          </a:p>
          <a:p>
            <a:pPr marL="520700" indent="-171450">
              <a:buFontTx/>
              <a:buChar char="-"/>
            </a:pPr>
            <a:r>
              <a:rPr lang="en-US" sz="1200" dirty="0" smtClean="0"/>
              <a:t>ne </a:t>
            </a:r>
            <a:r>
              <a:rPr lang="en-US" sz="1200" dirty="0" err="1"/>
              <a:t>dobijaju</a:t>
            </a:r>
            <a:r>
              <a:rPr lang="en-US" sz="1200" dirty="0"/>
              <a:t> se </a:t>
            </a:r>
            <a:r>
              <a:rPr lang="en-US" sz="1200" dirty="0" err="1"/>
              <a:t>ravni</a:t>
            </a:r>
            <a:r>
              <a:rPr lang="en-US" sz="1200" dirty="0"/>
              <a:t> </a:t>
            </a:r>
            <a:r>
              <a:rPr lang="en-US" sz="1200" dirty="0" err="1"/>
              <a:t>levi</a:t>
            </a:r>
            <a:r>
              <a:rPr lang="en-US" sz="1200" dirty="0"/>
              <a:t> i </a:t>
            </a:r>
            <a:r>
              <a:rPr lang="en-US" sz="1200" dirty="0" err="1"/>
              <a:t>desni</a:t>
            </a:r>
            <a:r>
              <a:rPr lang="en-US" sz="1200" dirty="0"/>
              <a:t> </a:t>
            </a:r>
            <a:r>
              <a:rPr lang="en-US" sz="1200" dirty="0" err="1"/>
              <a:t>kanal</a:t>
            </a:r>
            <a:r>
              <a:rPr lang="en-US" sz="1200" dirty="0"/>
              <a:t> stereo </a:t>
            </a:r>
            <a:r>
              <a:rPr lang="en-US" sz="1200" dirty="0" err="1" smtClean="0"/>
              <a:t>snimka</a:t>
            </a:r>
            <a:endParaRPr lang="en-US" sz="1200" dirty="0"/>
          </a:p>
          <a:p>
            <a:pPr marL="520700" indent="-171450">
              <a:buFontTx/>
              <a:buChar char="-"/>
            </a:pPr>
            <a:r>
              <a:rPr lang="en-US" sz="1200" dirty="0" smtClean="0"/>
              <a:t>Mid </a:t>
            </a:r>
            <a:r>
              <a:rPr lang="en-US" sz="1200" dirty="0" err="1"/>
              <a:t>mikrofon</a:t>
            </a:r>
            <a:r>
              <a:rPr lang="en-US" sz="1200" dirty="0"/>
              <a:t> </a:t>
            </a:r>
            <a:r>
              <a:rPr lang="en-US" sz="1200" dirty="0" err="1"/>
              <a:t>snima</a:t>
            </a:r>
            <a:r>
              <a:rPr lang="en-US" sz="1200" dirty="0"/>
              <a:t> mono signal M - </a:t>
            </a:r>
            <a:r>
              <a:rPr lang="en-US" sz="1200" dirty="0" err="1"/>
              <a:t>monokompatibilnost</a:t>
            </a:r>
            <a:r>
              <a:rPr lang="en-US" sz="1200" dirty="0"/>
              <a:t> </a:t>
            </a:r>
            <a:r>
              <a:rPr lang="en-US" sz="1200" dirty="0" err="1"/>
              <a:t>bez</a:t>
            </a:r>
            <a:r>
              <a:rPr lang="en-US" sz="1200" dirty="0"/>
              <a:t> </a:t>
            </a:r>
            <a:r>
              <a:rPr lang="en-US" sz="1200" dirty="0" err="1"/>
              <a:t>sabiranja</a:t>
            </a:r>
            <a:r>
              <a:rPr lang="en-US" sz="1200" dirty="0"/>
              <a:t> </a:t>
            </a:r>
            <a:r>
              <a:rPr lang="en-US" sz="1200" dirty="0" err="1"/>
              <a:t>kanala</a:t>
            </a:r>
            <a:r>
              <a:rPr lang="en-US" sz="1200" dirty="0" smtClean="0"/>
              <a:t>!</a:t>
            </a:r>
            <a:endParaRPr lang="en-US" sz="1200" dirty="0"/>
          </a:p>
          <a:p>
            <a:pPr marL="520700" indent="-171450">
              <a:buFontTx/>
              <a:buChar char="-"/>
            </a:pPr>
            <a:r>
              <a:rPr lang="sr-Latn-RS" sz="1200" dirty="0" smtClean="0"/>
              <a:t>S</a:t>
            </a:r>
            <a:r>
              <a:rPr lang="en-US" sz="1200" dirty="0" smtClean="0"/>
              <a:t>ide </a:t>
            </a:r>
            <a:r>
              <a:rPr lang="en-US" sz="1200" dirty="0" err="1"/>
              <a:t>mikrofon</a:t>
            </a:r>
            <a:r>
              <a:rPr lang="en-US" sz="1200" dirty="0"/>
              <a:t> </a:t>
            </a:r>
            <a:r>
              <a:rPr lang="en-US" sz="1200" dirty="0" err="1"/>
              <a:t>snima</a:t>
            </a:r>
            <a:r>
              <a:rPr lang="en-US" sz="1200" dirty="0"/>
              <a:t> </a:t>
            </a:r>
            <a:r>
              <a:rPr lang="en-US" sz="1200" dirty="0" err="1"/>
              <a:t>bočni</a:t>
            </a:r>
            <a:r>
              <a:rPr lang="en-US" sz="1200" dirty="0"/>
              <a:t> signal S – </a:t>
            </a:r>
            <a:r>
              <a:rPr lang="en-US" sz="1200" dirty="0" err="1"/>
              <a:t>dve</a:t>
            </a:r>
            <a:r>
              <a:rPr lang="en-US" sz="1200" dirty="0"/>
              <a:t> </a:t>
            </a:r>
            <a:r>
              <a:rPr lang="en-US" sz="1200" dirty="0" err="1"/>
              <a:t>strane</a:t>
            </a:r>
            <a:r>
              <a:rPr lang="en-US" sz="1200" dirty="0"/>
              <a:t> su u </a:t>
            </a:r>
            <a:r>
              <a:rPr lang="en-US" sz="1200" dirty="0" err="1"/>
              <a:t>suprotnim</a:t>
            </a:r>
            <a:r>
              <a:rPr lang="en-US" sz="1200" dirty="0"/>
              <a:t> </a:t>
            </a:r>
            <a:r>
              <a:rPr lang="en-US" sz="1200" dirty="0" err="1"/>
              <a:t>fazama</a:t>
            </a:r>
            <a:r>
              <a:rPr lang="en-US" sz="1200" dirty="0" smtClean="0"/>
              <a:t>!</a:t>
            </a:r>
            <a:endParaRPr lang="en-US" sz="1200" dirty="0"/>
          </a:p>
          <a:p>
            <a:pPr marL="520700" indent="-171450">
              <a:buFontTx/>
              <a:buChar char="-"/>
            </a:pPr>
            <a:r>
              <a:rPr lang="en-US" sz="1200" dirty="0" smtClean="0"/>
              <a:t>signal </a:t>
            </a:r>
            <a:r>
              <a:rPr lang="en-US" sz="1200" dirty="0" err="1"/>
              <a:t>levog</a:t>
            </a:r>
            <a:r>
              <a:rPr lang="en-US" sz="1200" dirty="0"/>
              <a:t> </a:t>
            </a:r>
            <a:r>
              <a:rPr lang="en-US" sz="1200" dirty="0" err="1"/>
              <a:t>kanala</a:t>
            </a:r>
            <a:r>
              <a:rPr lang="en-US" sz="1200" dirty="0"/>
              <a:t> L i </a:t>
            </a:r>
            <a:r>
              <a:rPr lang="en-US" sz="1200" dirty="0" err="1"/>
              <a:t>desnog</a:t>
            </a:r>
            <a:r>
              <a:rPr lang="en-US" sz="1200" dirty="0"/>
              <a:t> </a:t>
            </a:r>
            <a:r>
              <a:rPr lang="en-US" sz="1200" dirty="0" err="1"/>
              <a:t>kanala</a:t>
            </a:r>
            <a:r>
              <a:rPr lang="en-US" sz="1200" dirty="0"/>
              <a:t> D </a:t>
            </a:r>
            <a:r>
              <a:rPr lang="en-US" sz="1200" dirty="0" err="1"/>
              <a:t>dobija</a:t>
            </a:r>
            <a:r>
              <a:rPr lang="en-US" sz="1200" dirty="0"/>
              <a:t> se </a:t>
            </a:r>
            <a:r>
              <a:rPr lang="en-US" sz="1200" dirty="0" err="1"/>
              <a:t>kao</a:t>
            </a:r>
            <a:r>
              <a:rPr lang="en-US" sz="1200" dirty="0"/>
              <a:t>:</a:t>
            </a:r>
          </a:p>
          <a:p>
            <a:pPr marL="349250" indent="0">
              <a:buNone/>
            </a:pPr>
            <a:r>
              <a:rPr lang="sr-Latn-RS" sz="1200" dirty="0" smtClean="0"/>
              <a:t>	</a:t>
            </a:r>
            <a:r>
              <a:rPr lang="en-US" sz="1200" dirty="0" smtClean="0"/>
              <a:t>L </a:t>
            </a:r>
            <a:r>
              <a:rPr lang="en-US" sz="1200" dirty="0"/>
              <a:t>= M + S</a:t>
            </a:r>
          </a:p>
          <a:p>
            <a:pPr marL="349250" indent="0">
              <a:buNone/>
            </a:pPr>
            <a:r>
              <a:rPr lang="sr-Latn-RS" sz="1200" dirty="0" smtClean="0"/>
              <a:t>	</a:t>
            </a:r>
            <a:r>
              <a:rPr lang="en-US" sz="1200" dirty="0" smtClean="0"/>
              <a:t>D </a:t>
            </a:r>
            <a:r>
              <a:rPr lang="en-US" sz="1200" dirty="0"/>
              <a:t>= M – </a:t>
            </a:r>
            <a:r>
              <a:rPr lang="en-US" sz="1200" dirty="0" smtClean="0"/>
              <a:t>S</a:t>
            </a:r>
            <a:endParaRPr lang="en-US" sz="1200" dirty="0"/>
          </a:p>
          <a:p>
            <a:pPr marL="520700" indent="-171450">
              <a:buFontTx/>
              <a:buChar char="-"/>
            </a:pPr>
            <a:r>
              <a:rPr lang="en-US" sz="1200" dirty="0" err="1" smtClean="0"/>
              <a:t>mešanje</a:t>
            </a:r>
            <a:r>
              <a:rPr lang="en-US" sz="1200" dirty="0" smtClean="0"/>
              <a:t> </a:t>
            </a:r>
            <a:r>
              <a:rPr lang="en-US" sz="1200" dirty="0"/>
              <a:t>M i S </a:t>
            </a:r>
            <a:r>
              <a:rPr lang="en-US" sz="1200" dirty="0" err="1"/>
              <a:t>za</a:t>
            </a:r>
            <a:r>
              <a:rPr lang="en-US" sz="1200" dirty="0"/>
              <a:t> </a:t>
            </a:r>
            <a:r>
              <a:rPr lang="en-US" sz="1200" dirty="0" err="1"/>
              <a:t>dobijanje</a:t>
            </a:r>
            <a:r>
              <a:rPr lang="en-US" sz="1200" dirty="0"/>
              <a:t> </a:t>
            </a:r>
            <a:r>
              <a:rPr lang="en-US" sz="1200" dirty="0" err="1"/>
              <a:t>levog</a:t>
            </a:r>
            <a:r>
              <a:rPr lang="en-US" sz="1200" dirty="0"/>
              <a:t> </a:t>
            </a:r>
            <a:r>
              <a:rPr lang="en-US" sz="1200" dirty="0" err="1"/>
              <a:t>kanala</a:t>
            </a:r>
            <a:r>
              <a:rPr lang="en-US" sz="1200" dirty="0"/>
              <a:t> </a:t>
            </a:r>
            <a:r>
              <a:rPr lang="en-US" sz="1200" dirty="0" smtClean="0"/>
              <a:t>L</a:t>
            </a:r>
            <a:endParaRPr lang="en-US" sz="1200" dirty="0"/>
          </a:p>
          <a:p>
            <a:pPr marL="520700" indent="-171450">
              <a:buFontTx/>
              <a:buChar char="-"/>
            </a:pPr>
            <a:r>
              <a:rPr lang="en-US" sz="1200" dirty="0" err="1" smtClean="0"/>
              <a:t>mešanje</a:t>
            </a:r>
            <a:r>
              <a:rPr lang="en-US" sz="1200" dirty="0" smtClean="0"/>
              <a:t> </a:t>
            </a:r>
            <a:r>
              <a:rPr lang="en-US" sz="1200" dirty="0"/>
              <a:t>M i S </a:t>
            </a:r>
            <a:r>
              <a:rPr lang="en-US" sz="1200" dirty="0" err="1"/>
              <a:t>okrenutog</a:t>
            </a:r>
            <a:r>
              <a:rPr lang="en-US" sz="1200" dirty="0"/>
              <a:t> u </a:t>
            </a:r>
            <a:r>
              <a:rPr lang="en-US" sz="1200" dirty="0" err="1"/>
              <a:t>fazi</a:t>
            </a:r>
            <a:r>
              <a:rPr lang="en-US" sz="1200" dirty="0"/>
              <a:t> </a:t>
            </a:r>
            <a:r>
              <a:rPr lang="en-US" sz="1200" dirty="0" err="1"/>
              <a:t>za</a:t>
            </a:r>
            <a:r>
              <a:rPr lang="en-US" sz="1200" dirty="0"/>
              <a:t> </a:t>
            </a:r>
            <a:r>
              <a:rPr lang="en-US" sz="1200" dirty="0" err="1"/>
              <a:t>dobijanje</a:t>
            </a:r>
            <a:r>
              <a:rPr lang="en-US" sz="1200" dirty="0"/>
              <a:t> </a:t>
            </a:r>
            <a:r>
              <a:rPr lang="en-US" sz="1200" dirty="0" err="1"/>
              <a:t>desnog</a:t>
            </a:r>
            <a:r>
              <a:rPr lang="en-US" sz="1200" dirty="0"/>
              <a:t> </a:t>
            </a:r>
            <a:r>
              <a:rPr lang="en-US" sz="1200" dirty="0" err="1"/>
              <a:t>kanala</a:t>
            </a:r>
            <a:r>
              <a:rPr lang="en-US" sz="1200" dirty="0"/>
              <a:t> </a:t>
            </a:r>
            <a:r>
              <a:rPr lang="en-US" sz="1200" dirty="0" smtClean="0"/>
              <a:t>D</a:t>
            </a:r>
            <a:endParaRPr lang="en-US" sz="1200" dirty="0"/>
          </a:p>
          <a:p>
            <a:pPr marL="520700" indent="-171450">
              <a:buFontTx/>
              <a:buChar char="-"/>
            </a:pPr>
            <a:r>
              <a:rPr lang="en-US" sz="1200" dirty="0" smtClean="0"/>
              <a:t>dobra </a:t>
            </a:r>
            <a:r>
              <a:rPr lang="en-US" sz="1200" dirty="0"/>
              <a:t>stereo </a:t>
            </a:r>
            <a:r>
              <a:rPr lang="en-US" sz="1200" dirty="0" err="1"/>
              <a:t>lokalizacija</a:t>
            </a:r>
            <a:r>
              <a:rPr lang="en-US" sz="1200" dirty="0"/>
              <a:t>, </a:t>
            </a:r>
            <a:r>
              <a:rPr lang="en-US" sz="1200" dirty="0" err="1"/>
              <a:t>dobro</a:t>
            </a:r>
            <a:r>
              <a:rPr lang="en-US" sz="1200" dirty="0"/>
              <a:t> </a:t>
            </a:r>
            <a:r>
              <a:rPr lang="en-US" sz="1200" dirty="0" err="1"/>
              <a:t>definisan</a:t>
            </a:r>
            <a:r>
              <a:rPr lang="en-US" sz="1200" dirty="0"/>
              <a:t> </a:t>
            </a:r>
            <a:r>
              <a:rPr lang="en-US" sz="1200" dirty="0" err="1"/>
              <a:t>centar</a:t>
            </a:r>
            <a:r>
              <a:rPr lang="en-US" sz="1200" dirty="0"/>
              <a:t> stereo </a:t>
            </a:r>
            <a:r>
              <a:rPr lang="en-US" sz="1200" dirty="0" err="1"/>
              <a:t>slike</a:t>
            </a:r>
            <a:r>
              <a:rPr lang="en-US" sz="1200" dirty="0"/>
              <a:t>, </a:t>
            </a:r>
            <a:r>
              <a:rPr lang="en-US" sz="1200" dirty="0" err="1"/>
              <a:t>odlična</a:t>
            </a:r>
            <a:r>
              <a:rPr lang="en-US" sz="1200" dirty="0"/>
              <a:t> </a:t>
            </a:r>
            <a:r>
              <a:rPr lang="en-US" sz="1200" dirty="0" err="1" smtClean="0"/>
              <a:t>monokompatibilnost</a:t>
            </a:r>
            <a:endParaRPr lang="en-US" sz="1200" dirty="0"/>
          </a:p>
          <a:p>
            <a:pPr marL="520700" indent="-171450">
              <a:buFontTx/>
              <a:buChar char="-"/>
            </a:pPr>
            <a:r>
              <a:rPr lang="en-US" sz="1200" dirty="0" err="1" smtClean="0"/>
              <a:t>najveća</a:t>
            </a:r>
            <a:r>
              <a:rPr lang="en-US" sz="1200" dirty="0" smtClean="0"/>
              <a:t> </a:t>
            </a:r>
            <a:r>
              <a:rPr lang="en-US" sz="1200" dirty="0" err="1"/>
              <a:t>prednost</a:t>
            </a:r>
            <a:r>
              <a:rPr lang="en-US" sz="1200" dirty="0"/>
              <a:t>: </a:t>
            </a:r>
            <a:r>
              <a:rPr lang="en-US" sz="1200" dirty="0" err="1"/>
              <a:t>prostornost</a:t>
            </a:r>
            <a:r>
              <a:rPr lang="en-US" sz="1200" dirty="0"/>
              <a:t> i </a:t>
            </a:r>
            <a:r>
              <a:rPr lang="en-US" sz="1200" dirty="0" err="1"/>
              <a:t>širina</a:t>
            </a:r>
            <a:r>
              <a:rPr lang="en-US" sz="1200" dirty="0"/>
              <a:t> </a:t>
            </a:r>
            <a:r>
              <a:rPr lang="en-US" sz="1200" dirty="0" err="1"/>
              <a:t>snimka</a:t>
            </a:r>
            <a:r>
              <a:rPr lang="en-US" sz="1200" dirty="0"/>
              <a:t> </a:t>
            </a:r>
            <a:r>
              <a:rPr lang="en-US" sz="1200" dirty="0" err="1"/>
              <a:t>mogu</a:t>
            </a:r>
            <a:r>
              <a:rPr lang="en-US" sz="1200" dirty="0"/>
              <a:t> se </a:t>
            </a:r>
            <a:r>
              <a:rPr lang="en-US" sz="1200" dirty="0" err="1"/>
              <a:t>namestiti</a:t>
            </a:r>
            <a:r>
              <a:rPr lang="en-US" sz="1200" dirty="0"/>
              <a:t> </a:t>
            </a:r>
            <a:r>
              <a:rPr lang="en-US" sz="1200" dirty="0" err="1"/>
              <a:t>nakon</a:t>
            </a:r>
            <a:r>
              <a:rPr lang="en-US" sz="1200" dirty="0"/>
              <a:t> </a:t>
            </a:r>
            <a:r>
              <a:rPr lang="en-US" sz="1200" dirty="0" err="1"/>
              <a:t>snimanja</a:t>
            </a:r>
            <a:r>
              <a:rPr lang="en-US" sz="1200" dirty="0"/>
              <a:t>!</a:t>
            </a:r>
          </a:p>
        </p:txBody>
      </p:sp>
      <p:sp>
        <p:nvSpPr>
          <p:cNvPr id="2" name="Title 1"/>
          <p:cNvSpPr>
            <a:spLocks noGrp="1"/>
          </p:cNvSpPr>
          <p:nvPr>
            <p:ph type="title"/>
          </p:nvPr>
        </p:nvSpPr>
        <p:spPr>
          <a:xfrm>
            <a:off x="457200" y="274638"/>
            <a:ext cx="8229600" cy="796908"/>
          </a:xfrm>
        </p:spPr>
        <p:txBody>
          <a:bodyPr>
            <a:normAutofit/>
          </a:bodyPr>
          <a:lstStyle/>
          <a:p>
            <a:r>
              <a:rPr lang="en-US" sz="2800" dirty="0">
                <a:solidFill>
                  <a:srgbClr val="FF0000"/>
                </a:solidFill>
                <a:effectLst/>
              </a:rPr>
              <a:t>STEREO MIKROFONSKE TEHNIKE</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4293096"/>
            <a:ext cx="410527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729178"/>
      </p:ext>
    </p:extLst>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165195"/>
          </a:xfrm>
        </p:spPr>
        <p:txBody>
          <a:bodyPr>
            <a:normAutofit/>
          </a:bodyPr>
          <a:lstStyle/>
          <a:p>
            <a:pPr marL="109728" indent="0">
              <a:buNone/>
            </a:pPr>
            <a:r>
              <a:rPr lang="sr-Latn-RS" sz="1200" b="1" dirty="0"/>
              <a:t>MS </a:t>
            </a:r>
            <a:r>
              <a:rPr lang="sr-Latn-RS" sz="1200" b="1" dirty="0" smtClean="0"/>
              <a:t>tehnika</a:t>
            </a:r>
          </a:p>
          <a:p>
            <a:pPr marL="109728" indent="0">
              <a:buNone/>
            </a:pPr>
            <a:endParaRPr lang="sr-Latn-RS" sz="1200" b="1" dirty="0" smtClean="0"/>
          </a:p>
          <a:p>
            <a:pPr marL="520700" indent="-171450">
              <a:buFontTx/>
              <a:buChar char="-"/>
            </a:pPr>
            <a:r>
              <a:rPr lang="en-US" sz="1200" dirty="0" err="1" smtClean="0"/>
              <a:t>Opšte</a:t>
            </a:r>
            <a:r>
              <a:rPr lang="en-US" sz="1200" dirty="0"/>
              <a:t>:</a:t>
            </a:r>
          </a:p>
          <a:p>
            <a:pPr marL="349250" indent="0">
              <a:buNone/>
            </a:pPr>
            <a:r>
              <a:rPr lang="sr-Latn-RS" sz="1200" dirty="0" smtClean="0"/>
              <a:t>	</a:t>
            </a:r>
            <a:r>
              <a:rPr lang="en-US" sz="1200" dirty="0" smtClean="0"/>
              <a:t>L </a:t>
            </a:r>
            <a:r>
              <a:rPr lang="en-US" sz="1200" dirty="0"/>
              <a:t>= M + </a:t>
            </a:r>
            <a:r>
              <a:rPr lang="en-US" sz="1200" dirty="0" err="1"/>
              <a:t>aS</a:t>
            </a:r>
            <a:endParaRPr lang="en-US" sz="1200" dirty="0"/>
          </a:p>
          <a:p>
            <a:pPr marL="349250" indent="0">
              <a:buNone/>
            </a:pPr>
            <a:r>
              <a:rPr lang="sr-Latn-RS" sz="1200" dirty="0" smtClean="0"/>
              <a:t>	</a:t>
            </a:r>
            <a:r>
              <a:rPr lang="en-US" sz="1200" dirty="0" smtClean="0"/>
              <a:t>D </a:t>
            </a:r>
            <a:r>
              <a:rPr lang="en-US" sz="1200" dirty="0"/>
              <a:t>= M – </a:t>
            </a:r>
            <a:r>
              <a:rPr lang="en-US" sz="1200" dirty="0" err="1"/>
              <a:t>aS</a:t>
            </a:r>
            <a:r>
              <a:rPr lang="en-US" sz="1200" dirty="0"/>
              <a:t>, 	0 ≤ a ≤ </a:t>
            </a:r>
            <a:r>
              <a:rPr lang="en-US" sz="1200" dirty="0" smtClean="0"/>
              <a:t>1</a:t>
            </a:r>
            <a:endParaRPr lang="en-US" sz="1200" dirty="0"/>
          </a:p>
          <a:p>
            <a:pPr marL="520700" indent="-171450">
              <a:buFontTx/>
              <a:buChar char="-"/>
            </a:pPr>
            <a:r>
              <a:rPr lang="en-US" sz="1200" dirty="0" err="1" smtClean="0"/>
              <a:t>bočni</a:t>
            </a:r>
            <a:r>
              <a:rPr lang="en-US" sz="1200" dirty="0" smtClean="0"/>
              <a:t> </a:t>
            </a:r>
            <a:r>
              <a:rPr lang="en-US" sz="1200" dirty="0"/>
              <a:t>signal S </a:t>
            </a:r>
            <a:r>
              <a:rPr lang="en-US" sz="1200" dirty="0" err="1"/>
              <a:t>može</a:t>
            </a:r>
            <a:r>
              <a:rPr lang="en-US" sz="1200" dirty="0"/>
              <a:t> se </a:t>
            </a:r>
            <a:r>
              <a:rPr lang="en-US" sz="1200" dirty="0" err="1"/>
              <a:t>dodavati</a:t>
            </a:r>
            <a:r>
              <a:rPr lang="en-US" sz="1200" dirty="0"/>
              <a:t> i </a:t>
            </a:r>
            <a:r>
              <a:rPr lang="en-US" sz="1200" dirty="0" err="1"/>
              <a:t>oduzimati</a:t>
            </a:r>
            <a:r>
              <a:rPr lang="en-US" sz="1200" dirty="0"/>
              <a:t> od mono </a:t>
            </a:r>
            <a:r>
              <a:rPr lang="en-US" sz="1200" dirty="0" err="1"/>
              <a:t>signala</a:t>
            </a:r>
            <a:r>
              <a:rPr lang="en-US" sz="1200" dirty="0"/>
              <a:t> M u </a:t>
            </a:r>
            <a:r>
              <a:rPr lang="en-US" sz="1200" dirty="0" err="1"/>
              <a:t>širokom</a:t>
            </a:r>
            <a:r>
              <a:rPr lang="en-US" sz="1200" dirty="0"/>
              <a:t> </a:t>
            </a:r>
            <a:r>
              <a:rPr lang="en-US" sz="1200" dirty="0" err="1"/>
              <a:t>rasponu</a:t>
            </a:r>
            <a:r>
              <a:rPr lang="en-US" sz="1200" dirty="0" smtClean="0"/>
              <a:t>!</a:t>
            </a:r>
            <a:endParaRPr lang="en-US" sz="1200" dirty="0"/>
          </a:p>
          <a:p>
            <a:pPr marL="520700" indent="-171450">
              <a:buFontTx/>
              <a:buChar char="-"/>
            </a:pPr>
            <a:r>
              <a:rPr lang="en-US" sz="1200" dirty="0" smtClean="0"/>
              <a:t>a </a:t>
            </a:r>
            <a:r>
              <a:rPr lang="en-US" sz="1200" dirty="0"/>
              <a:t>= 0 - </a:t>
            </a:r>
            <a:r>
              <a:rPr lang="en-US" sz="1200" dirty="0" err="1"/>
              <a:t>čisti</a:t>
            </a:r>
            <a:r>
              <a:rPr lang="en-US" sz="1200" dirty="0"/>
              <a:t> mono; a = 0,3 - </a:t>
            </a:r>
            <a:r>
              <a:rPr lang="en-US" sz="1200" dirty="0" err="1"/>
              <a:t>uska</a:t>
            </a:r>
            <a:r>
              <a:rPr lang="en-US" sz="1200" dirty="0"/>
              <a:t> stereo </a:t>
            </a:r>
            <a:r>
              <a:rPr lang="en-US" sz="1200" dirty="0" err="1"/>
              <a:t>slika</a:t>
            </a:r>
            <a:r>
              <a:rPr lang="en-US" sz="1200" dirty="0"/>
              <a:t>; a = 0,7 - </a:t>
            </a:r>
            <a:r>
              <a:rPr lang="en-US" sz="1200" dirty="0" err="1"/>
              <a:t>šira</a:t>
            </a:r>
            <a:r>
              <a:rPr lang="en-US" sz="1200" dirty="0"/>
              <a:t> stereo </a:t>
            </a:r>
            <a:r>
              <a:rPr lang="en-US" sz="1200" dirty="0" err="1"/>
              <a:t>slika</a:t>
            </a:r>
            <a:r>
              <a:rPr lang="en-US" sz="1200" dirty="0"/>
              <a:t>; a = 1 - </a:t>
            </a:r>
            <a:r>
              <a:rPr lang="en-US" sz="1200" dirty="0" err="1"/>
              <a:t>maksimalno</a:t>
            </a:r>
            <a:r>
              <a:rPr lang="en-US" sz="1200" dirty="0"/>
              <a:t> </a:t>
            </a:r>
            <a:r>
              <a:rPr lang="en-US" sz="1200" dirty="0" err="1"/>
              <a:t>široka</a:t>
            </a:r>
            <a:r>
              <a:rPr lang="en-US" sz="1200" dirty="0"/>
              <a:t> stereo </a:t>
            </a:r>
            <a:r>
              <a:rPr lang="en-US" sz="1200" dirty="0" err="1"/>
              <a:t>slika</a:t>
            </a:r>
            <a:r>
              <a:rPr lang="en-US" sz="1200" dirty="0"/>
              <a:t> ; a &gt; 1 - </a:t>
            </a:r>
            <a:r>
              <a:rPr lang="en-US" sz="1200" dirty="0" err="1"/>
              <a:t>raspad</a:t>
            </a:r>
            <a:r>
              <a:rPr lang="en-US" sz="1200" dirty="0"/>
              <a:t> stereo </a:t>
            </a:r>
            <a:r>
              <a:rPr lang="en-US" sz="1200" dirty="0" err="1" smtClean="0"/>
              <a:t>slike</a:t>
            </a:r>
            <a:endParaRPr lang="en-US" sz="1200" dirty="0"/>
          </a:p>
          <a:p>
            <a:pPr marL="520700" indent="-171450">
              <a:buFontTx/>
              <a:buChar char="-"/>
            </a:pPr>
            <a:r>
              <a:rPr lang="en-US" sz="1200" dirty="0" err="1" smtClean="0"/>
              <a:t>matematički</a:t>
            </a:r>
            <a:r>
              <a:rPr lang="en-US" sz="1200" dirty="0" smtClean="0"/>
              <a:t> </a:t>
            </a:r>
            <a:r>
              <a:rPr lang="en-US" sz="1200" dirty="0"/>
              <a:t>je MS = XY (</a:t>
            </a:r>
            <a:r>
              <a:rPr lang="en-US" sz="1200" dirty="0" err="1"/>
              <a:t>uz</a:t>
            </a:r>
            <a:r>
              <a:rPr lang="en-US" sz="1200" dirty="0"/>
              <a:t> a = 1 i </a:t>
            </a:r>
            <a:r>
              <a:rPr lang="en-US" sz="1200" dirty="0" err="1"/>
              <a:t>neusmereni</a:t>
            </a:r>
            <a:r>
              <a:rPr lang="en-US" sz="1200" dirty="0"/>
              <a:t> M </a:t>
            </a:r>
            <a:r>
              <a:rPr lang="en-US" sz="1200" dirty="0" err="1"/>
              <a:t>mikrofon</a:t>
            </a:r>
            <a:r>
              <a:rPr lang="en-US" sz="1200" dirty="0"/>
              <a:t>) </a:t>
            </a:r>
            <a:r>
              <a:rPr lang="en-US" sz="1200" dirty="0" smtClean="0"/>
              <a:t>!!!</a:t>
            </a:r>
            <a:endParaRPr lang="en-US" sz="1200" dirty="0"/>
          </a:p>
          <a:p>
            <a:pPr marL="520700" indent="-171450">
              <a:buFontTx/>
              <a:buChar char="-"/>
            </a:pPr>
            <a:r>
              <a:rPr lang="en-US" sz="1200" dirty="0" smtClean="0"/>
              <a:t>! </a:t>
            </a:r>
            <a:r>
              <a:rPr lang="en-US" sz="1200" dirty="0" err="1"/>
              <a:t>kod</a:t>
            </a:r>
            <a:r>
              <a:rPr lang="en-US" sz="1200" dirty="0"/>
              <a:t> XY </a:t>
            </a:r>
            <a:r>
              <a:rPr lang="en-US" sz="1200" dirty="0" err="1"/>
              <a:t>nema</a:t>
            </a:r>
            <a:r>
              <a:rPr lang="en-US" sz="1200" dirty="0"/>
              <a:t> </a:t>
            </a:r>
            <a:r>
              <a:rPr lang="en-US" sz="1200" dirty="0" err="1"/>
              <a:t>mogućnosti</a:t>
            </a:r>
            <a:r>
              <a:rPr lang="en-US" sz="1200" dirty="0"/>
              <a:t> </a:t>
            </a:r>
            <a:r>
              <a:rPr lang="en-US" sz="1200" dirty="0" err="1"/>
              <a:t>nameštanja</a:t>
            </a:r>
            <a:r>
              <a:rPr lang="en-US" sz="1200" dirty="0"/>
              <a:t> </a:t>
            </a:r>
            <a:r>
              <a:rPr lang="en-US" sz="1200" dirty="0" err="1"/>
              <a:t>prostornosti</a:t>
            </a:r>
            <a:r>
              <a:rPr lang="en-US" sz="1200" dirty="0"/>
              <a:t> </a:t>
            </a:r>
            <a:r>
              <a:rPr lang="en-US" sz="1200" dirty="0" err="1"/>
              <a:t>snimka</a:t>
            </a:r>
            <a:r>
              <a:rPr lang="en-US" sz="1200" dirty="0"/>
              <a:t>, a </a:t>
            </a:r>
            <a:r>
              <a:rPr lang="en-US" sz="1200" dirty="0" err="1"/>
              <a:t>kod</a:t>
            </a:r>
            <a:r>
              <a:rPr lang="en-US" sz="1200" dirty="0"/>
              <a:t> MS </a:t>
            </a:r>
            <a:r>
              <a:rPr lang="en-US" sz="1200" dirty="0" err="1"/>
              <a:t>ima</a:t>
            </a:r>
            <a:r>
              <a:rPr lang="en-US" sz="1200" dirty="0"/>
              <a:t>!</a:t>
            </a:r>
          </a:p>
        </p:txBody>
      </p:sp>
      <p:sp>
        <p:nvSpPr>
          <p:cNvPr id="2" name="Title 1"/>
          <p:cNvSpPr>
            <a:spLocks noGrp="1"/>
          </p:cNvSpPr>
          <p:nvPr>
            <p:ph type="title"/>
          </p:nvPr>
        </p:nvSpPr>
        <p:spPr>
          <a:xfrm>
            <a:off x="457200" y="274638"/>
            <a:ext cx="8229600" cy="796908"/>
          </a:xfrm>
        </p:spPr>
        <p:txBody>
          <a:bodyPr>
            <a:normAutofit/>
          </a:bodyPr>
          <a:lstStyle/>
          <a:p>
            <a:r>
              <a:rPr lang="en-US" sz="2800" dirty="0">
                <a:solidFill>
                  <a:srgbClr val="FF0000"/>
                </a:solidFill>
                <a:effectLst/>
              </a:rPr>
              <a:t>STEREO MIKROFONSKE TEHNIKE</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3284984"/>
            <a:ext cx="1724025"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3222722"/>
      </p:ext>
    </p:extLst>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165195"/>
          </a:xfrm>
        </p:spPr>
        <p:txBody>
          <a:bodyPr>
            <a:normAutofit lnSpcReduction="10000"/>
          </a:bodyPr>
          <a:lstStyle/>
          <a:p>
            <a:pPr marL="109728" indent="0">
              <a:buNone/>
            </a:pPr>
            <a:r>
              <a:rPr lang="sr-Latn-RS" sz="1200" b="1" dirty="0"/>
              <a:t>Razmaknuti </a:t>
            </a:r>
            <a:r>
              <a:rPr lang="sr-Latn-RS" sz="1200" b="1" dirty="0" smtClean="0"/>
              <a:t>par</a:t>
            </a:r>
          </a:p>
          <a:p>
            <a:pPr marL="109728" indent="0">
              <a:buNone/>
            </a:pPr>
            <a:endParaRPr lang="sr-Latn-RS" sz="1200" b="1" dirty="0" smtClean="0"/>
          </a:p>
          <a:p>
            <a:pPr marL="520700" indent="-171450">
              <a:buFontTx/>
              <a:buChar char="-"/>
            </a:pPr>
            <a:r>
              <a:rPr lang="vi-VN" sz="1200" dirty="0" smtClean="0"/>
              <a:t>mikrofoni </a:t>
            </a:r>
            <a:r>
              <a:rPr lang="vi-VN" sz="1200" dirty="0"/>
              <a:t>se ne nalaze na istom mestu, već su razmaknuti na nekoj udaljenosti → razlika putanje zvuka od zvučnog izvora do mikrofona → vremenska stereofonija </a:t>
            </a:r>
          </a:p>
          <a:p>
            <a:pPr marL="520700" indent="-171450">
              <a:buFontTx/>
              <a:buChar char="-"/>
            </a:pPr>
            <a:endParaRPr lang="vi-VN" sz="1200" dirty="0"/>
          </a:p>
          <a:p>
            <a:pPr marL="520700" indent="-171450">
              <a:buFontTx/>
              <a:buChar char="-"/>
            </a:pPr>
            <a:r>
              <a:rPr lang="vi-VN" sz="1200" dirty="0" smtClean="0"/>
              <a:t>mikrofoni </a:t>
            </a:r>
            <a:r>
              <a:rPr lang="vi-VN" sz="1200" dirty="0"/>
              <a:t>nisu na istom mestu → </a:t>
            </a:r>
          </a:p>
          <a:p>
            <a:pPr marL="517525" indent="0" algn="just">
              <a:buNone/>
            </a:pPr>
            <a:r>
              <a:rPr lang="vi-VN" sz="1200" dirty="0" smtClean="0"/>
              <a:t>razlike </a:t>
            </a:r>
            <a:r>
              <a:rPr lang="vi-VN" sz="1200" dirty="0"/>
              <a:t>u vremenu dolaska zvuka do pojedinih mikrofona</a:t>
            </a:r>
          </a:p>
          <a:p>
            <a:pPr marL="517525" indent="0" algn="just">
              <a:buNone/>
            </a:pPr>
            <a:r>
              <a:rPr lang="vi-VN" sz="1200" dirty="0" smtClean="0"/>
              <a:t>razlika </a:t>
            </a:r>
            <a:r>
              <a:rPr lang="vi-VN" sz="1200" dirty="0"/>
              <a:t>u nivou zvuka na dva mikrofona je mala!</a:t>
            </a:r>
          </a:p>
          <a:p>
            <a:pPr marL="517525" indent="0" algn="just">
              <a:buNone/>
            </a:pPr>
            <a:r>
              <a:rPr lang="vi-VN" sz="1200" dirty="0" smtClean="0"/>
              <a:t>fazno </a:t>
            </a:r>
            <a:r>
              <a:rPr lang="vi-VN" sz="1200" dirty="0"/>
              <a:t>poništavanje na određenim frekvencijama (u zavisnosti od razmaka mikrofona i uglu dolaska zvuka) pri pretvaranju u mono signal - nema monokompatibilnosti sabiranjem</a:t>
            </a:r>
          </a:p>
          <a:p>
            <a:pPr marL="517525" indent="0" algn="just">
              <a:buNone/>
            </a:pPr>
            <a:r>
              <a:rPr lang="vi-VN" sz="1200" dirty="0" smtClean="0"/>
              <a:t>monokompatibilnost </a:t>
            </a:r>
            <a:r>
              <a:rPr lang="vi-VN" sz="1200" dirty="0"/>
              <a:t>se može ostvariti uzimanjem signala samo jednog kanala! razlika u nivou zvuka na dva mikrofona je </a:t>
            </a:r>
            <a:r>
              <a:rPr lang="vi-VN" sz="1200" dirty="0" smtClean="0"/>
              <a:t>mala!</a:t>
            </a:r>
            <a:endParaRPr lang="sr-Latn-RS" sz="1200" dirty="0" smtClean="0"/>
          </a:p>
          <a:p>
            <a:pPr marL="349250" indent="0">
              <a:buNone/>
            </a:pPr>
            <a:endParaRPr lang="sr-Latn-RS" sz="1200" dirty="0" smtClean="0"/>
          </a:p>
          <a:p>
            <a:pPr marL="520700" indent="-171450">
              <a:buFontTx/>
              <a:buChar char="-"/>
            </a:pPr>
            <a:r>
              <a:rPr lang="vi-VN" sz="1200" dirty="0" smtClean="0"/>
              <a:t>razmak </a:t>
            </a:r>
            <a:r>
              <a:rPr lang="vi-VN" sz="1200" dirty="0"/>
              <a:t>mikrofona između 0,3 i 4 </a:t>
            </a:r>
            <a:r>
              <a:rPr lang="vi-VN" sz="1200" dirty="0" smtClean="0"/>
              <a:t>m</a:t>
            </a:r>
            <a:endParaRPr lang="sr-Latn-RS" sz="1200" dirty="0" smtClean="0"/>
          </a:p>
          <a:p>
            <a:pPr marL="349250" indent="0">
              <a:buNone/>
            </a:pPr>
            <a:endParaRPr lang="sr-Latn-RS" sz="1200" dirty="0" smtClean="0"/>
          </a:p>
          <a:p>
            <a:pPr marL="520700" indent="-171450">
              <a:buFontTx/>
              <a:buChar char="-"/>
            </a:pPr>
            <a:r>
              <a:rPr lang="vi-VN" sz="1200" dirty="0" smtClean="0"/>
              <a:t>što </a:t>
            </a:r>
            <a:r>
              <a:rPr lang="vi-VN" sz="1200" dirty="0"/>
              <a:t>je veći izvor zvuka, to veći mora da bude i razmak mikrofona (razmak je veći pri snimanju velikog orkestra, mali pri snimanju malog </a:t>
            </a:r>
            <a:r>
              <a:rPr lang="vi-VN" sz="1200" dirty="0" smtClean="0"/>
              <a:t>sastava)</a:t>
            </a:r>
            <a:endParaRPr lang="sr-Latn-RS" sz="1200" dirty="0" smtClean="0"/>
          </a:p>
          <a:p>
            <a:pPr marL="349250" indent="0">
              <a:buNone/>
            </a:pPr>
            <a:endParaRPr lang="sr-Latn-RS" sz="1200" dirty="0" smtClean="0"/>
          </a:p>
          <a:p>
            <a:pPr marL="520700" indent="-171450">
              <a:buFontTx/>
              <a:buChar char="-"/>
            </a:pPr>
            <a:r>
              <a:rPr lang="vi-VN" sz="1200" dirty="0" smtClean="0"/>
              <a:t>preveliki </a:t>
            </a:r>
            <a:r>
              <a:rPr lang="vi-VN" sz="1200" dirty="0"/>
              <a:t>razmak uzrokuje preteranu separaciju levog i desnog kanala u snimku, a u sredini ostaje </a:t>
            </a:r>
            <a:r>
              <a:rPr lang="vi-VN" sz="1200" dirty="0" smtClean="0"/>
              <a:t>rupa</a:t>
            </a:r>
            <a:endParaRPr lang="sr-Latn-RS" sz="1200" dirty="0" smtClean="0"/>
          </a:p>
          <a:p>
            <a:pPr marL="349250" indent="0">
              <a:buNone/>
            </a:pPr>
            <a:endParaRPr lang="sr-Latn-RS" sz="1200" dirty="0" smtClean="0"/>
          </a:p>
          <a:p>
            <a:pPr marL="520700" indent="-171450">
              <a:buFontTx/>
              <a:buChar char="-"/>
            </a:pPr>
            <a:r>
              <a:rPr lang="vi-VN" sz="1200" dirty="0" smtClean="0"/>
              <a:t>stereo </a:t>
            </a:r>
            <a:r>
              <a:rPr lang="vi-VN" sz="1200" dirty="0"/>
              <a:t>slika:</a:t>
            </a:r>
          </a:p>
          <a:p>
            <a:pPr marL="349250" indent="0">
              <a:buNone/>
            </a:pPr>
            <a:r>
              <a:rPr lang="sr-Latn-RS" sz="1200" dirty="0"/>
              <a:t>	</a:t>
            </a:r>
            <a:r>
              <a:rPr lang="vi-VN" sz="1200" dirty="0" smtClean="0"/>
              <a:t>uopšteno</a:t>
            </a:r>
            <a:r>
              <a:rPr lang="vi-VN" sz="1200" dirty="0"/>
              <a:t>: difuzna i neoštra, osim u centru</a:t>
            </a:r>
          </a:p>
          <a:p>
            <a:pPr marL="349250" indent="0">
              <a:buNone/>
            </a:pPr>
            <a:r>
              <a:rPr lang="sr-Latn-RS" sz="1200" dirty="0"/>
              <a:t>	</a:t>
            </a:r>
            <a:r>
              <a:rPr lang="vi-VN" sz="1200" dirty="0" smtClean="0"/>
              <a:t>izvori </a:t>
            </a:r>
            <a:r>
              <a:rPr lang="vi-VN" sz="1200" dirty="0"/>
              <a:t>izvan centra stereo slike mutni i nije ih lako precizno lokalizovati</a:t>
            </a:r>
          </a:p>
          <a:p>
            <a:pPr marL="349250" indent="0">
              <a:buNone/>
            </a:pPr>
            <a:endParaRPr lang="en-US" sz="1200" dirty="0"/>
          </a:p>
        </p:txBody>
      </p:sp>
      <p:sp>
        <p:nvSpPr>
          <p:cNvPr id="2" name="Title 1"/>
          <p:cNvSpPr>
            <a:spLocks noGrp="1"/>
          </p:cNvSpPr>
          <p:nvPr>
            <p:ph type="title"/>
          </p:nvPr>
        </p:nvSpPr>
        <p:spPr>
          <a:xfrm>
            <a:off x="457200" y="274638"/>
            <a:ext cx="8229600" cy="796908"/>
          </a:xfrm>
        </p:spPr>
        <p:txBody>
          <a:bodyPr>
            <a:normAutofit/>
          </a:bodyPr>
          <a:lstStyle/>
          <a:p>
            <a:r>
              <a:rPr lang="en-US" sz="2800" dirty="0" smtClean="0">
                <a:solidFill>
                  <a:srgbClr val="FF0000"/>
                </a:solidFill>
                <a:effectLst/>
              </a:rPr>
              <a:t>STEREO MIKROFONSKE TEHNIKE</a:t>
            </a:r>
            <a:endParaRPr lang="en-US" sz="2800" dirty="0">
              <a:solidFill>
                <a:srgbClr val="FF0000"/>
              </a:solidFill>
              <a:effectLst/>
            </a:endParaRPr>
          </a:p>
        </p:txBody>
      </p:sp>
    </p:spTree>
    <p:extLst>
      <p:ext uri="{BB962C8B-B14F-4D97-AF65-F5344CB8AC3E}">
        <p14:creationId xmlns:p14="http://schemas.microsoft.com/office/powerpoint/2010/main" val="2680271383"/>
      </p:ext>
    </p:extLst>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165195"/>
          </a:xfrm>
        </p:spPr>
        <p:txBody>
          <a:bodyPr>
            <a:normAutofit/>
          </a:bodyPr>
          <a:lstStyle/>
          <a:p>
            <a:pPr marL="109728" indent="0">
              <a:buNone/>
            </a:pPr>
            <a:r>
              <a:rPr lang="sr-Latn-RS" sz="1200" b="1" dirty="0"/>
              <a:t>AB </a:t>
            </a:r>
            <a:r>
              <a:rPr lang="sr-Latn-RS" sz="1200" b="1" dirty="0" smtClean="0"/>
              <a:t>tehnika</a:t>
            </a:r>
          </a:p>
          <a:p>
            <a:pPr marL="109728" indent="0">
              <a:buNone/>
            </a:pPr>
            <a:endParaRPr lang="sr-Latn-RS" sz="1200" b="1" dirty="0" smtClean="0"/>
          </a:p>
          <a:p>
            <a:pPr marL="520700" indent="-171450" algn="just">
              <a:buFontTx/>
              <a:buChar char="-"/>
            </a:pPr>
            <a:r>
              <a:rPr lang="vi-VN" sz="1200" dirty="0" smtClean="0"/>
              <a:t>par </a:t>
            </a:r>
            <a:r>
              <a:rPr lang="vi-VN" sz="1200" dirty="0"/>
              <a:t>mikrofona s kuglastom karakteristikom</a:t>
            </a:r>
          </a:p>
          <a:p>
            <a:pPr marL="520700" indent="-171450" algn="just">
              <a:buFontTx/>
              <a:buChar char="-"/>
            </a:pPr>
            <a:endParaRPr lang="vi-VN" sz="1200" dirty="0"/>
          </a:p>
          <a:p>
            <a:pPr marL="520700" indent="-171450" algn="just">
              <a:buFontTx/>
              <a:buChar char="-"/>
            </a:pPr>
            <a:r>
              <a:rPr lang="vi-VN" sz="1200" dirty="0" smtClean="0"/>
              <a:t>smeštaju </a:t>
            </a:r>
            <a:r>
              <a:rPr lang="vi-VN" sz="1200" dirty="0"/>
              <a:t>se blizu izvoru kako ne bi pokupili previše pozadinske buke</a:t>
            </a:r>
          </a:p>
          <a:p>
            <a:pPr marL="520700" indent="-171450" algn="just">
              <a:buFontTx/>
              <a:buChar char="-"/>
            </a:pPr>
            <a:endParaRPr lang="vi-VN" sz="1200" dirty="0"/>
          </a:p>
          <a:p>
            <a:pPr marL="520700" indent="-171450" algn="just">
              <a:buFontTx/>
              <a:buChar char="-"/>
            </a:pPr>
            <a:r>
              <a:rPr lang="vi-VN" sz="1200" dirty="0" smtClean="0"/>
              <a:t>prednosti</a:t>
            </a:r>
            <a:r>
              <a:rPr lang="vi-VN" sz="1200" dirty="0"/>
              <a:t>: dobro izbalansirana stereo slika, ne tako dobra separacija (neoštro)</a:t>
            </a:r>
          </a:p>
          <a:p>
            <a:pPr marL="520700" indent="-171450" algn="just">
              <a:buFontTx/>
              <a:buChar char="-"/>
            </a:pPr>
            <a:endParaRPr lang="vi-VN" sz="1200" dirty="0"/>
          </a:p>
          <a:p>
            <a:pPr marL="520700" indent="-171450" algn="just">
              <a:buFontTx/>
              <a:buChar char="-"/>
            </a:pPr>
            <a:r>
              <a:rPr lang="vi-VN" sz="1200" dirty="0" smtClean="0"/>
              <a:t>odličan </a:t>
            </a:r>
            <a:r>
              <a:rPr lang="vi-VN" sz="1200" dirty="0"/>
              <a:t>odziv na niskim frekvencijama (posebno sa kondenzatorskim mikrofonima sa velikom membranom)</a:t>
            </a:r>
          </a:p>
          <a:p>
            <a:pPr marL="520700" indent="-171450" algn="just">
              <a:buFontTx/>
              <a:buChar char="-"/>
            </a:pPr>
            <a:endParaRPr lang="vi-VN" sz="1200" dirty="0"/>
          </a:p>
          <a:p>
            <a:pPr marL="520700" indent="-171450" algn="just">
              <a:buFontTx/>
              <a:buChar char="-"/>
            </a:pPr>
            <a:r>
              <a:rPr lang="vi-VN" sz="1200" dirty="0" smtClean="0"/>
              <a:t>nedostaci</a:t>
            </a:r>
            <a:r>
              <a:rPr lang="vi-VN" sz="1200" dirty="0"/>
              <a:t>: hvataju mnogo pozadinskog zvuka, na kvalitetu snimka jako utiče akustika prostora</a:t>
            </a:r>
          </a:p>
          <a:p>
            <a:pPr marL="349250" indent="0">
              <a:buNone/>
            </a:pPr>
            <a:endParaRPr lang="en-US" sz="1200" dirty="0"/>
          </a:p>
        </p:txBody>
      </p:sp>
      <p:sp>
        <p:nvSpPr>
          <p:cNvPr id="2" name="Title 1"/>
          <p:cNvSpPr>
            <a:spLocks noGrp="1"/>
          </p:cNvSpPr>
          <p:nvPr>
            <p:ph type="title"/>
          </p:nvPr>
        </p:nvSpPr>
        <p:spPr>
          <a:xfrm>
            <a:off x="457200" y="274638"/>
            <a:ext cx="8229600" cy="796908"/>
          </a:xfrm>
        </p:spPr>
        <p:txBody>
          <a:bodyPr>
            <a:normAutofit/>
          </a:bodyPr>
          <a:lstStyle/>
          <a:p>
            <a:r>
              <a:rPr lang="en-US" sz="2800" dirty="0" smtClean="0">
                <a:solidFill>
                  <a:srgbClr val="FF0000"/>
                </a:solidFill>
                <a:effectLst/>
              </a:rPr>
              <a:t>STEREO MIKROFONSKE TEHNIKE</a:t>
            </a:r>
            <a:endParaRPr lang="en-US" sz="2800" dirty="0">
              <a:solidFill>
                <a:srgbClr val="FF0000"/>
              </a:solidFill>
              <a:effectLst/>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742" y="4005064"/>
            <a:ext cx="238125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520483"/>
      </p:ext>
    </p:extLst>
  </p:cSld>
  <p:clrMapOvr>
    <a:masterClrMapping/>
  </p:clrMapOvr>
  <p:transition>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165195"/>
          </a:xfrm>
        </p:spPr>
        <p:txBody>
          <a:bodyPr>
            <a:normAutofit/>
          </a:bodyPr>
          <a:lstStyle/>
          <a:p>
            <a:pPr marL="109728" indent="0">
              <a:buNone/>
            </a:pPr>
            <a:r>
              <a:rPr lang="sr-Latn-RS" sz="1200" b="1" i="1" dirty="0" err="1"/>
              <a:t>Decca</a:t>
            </a:r>
            <a:r>
              <a:rPr lang="sr-Latn-RS" sz="1200" b="1" dirty="0"/>
              <a:t> </a:t>
            </a:r>
            <a:r>
              <a:rPr lang="sr-Latn-RS" sz="1200" b="1" dirty="0" smtClean="0"/>
              <a:t>stablo</a:t>
            </a:r>
          </a:p>
          <a:p>
            <a:pPr marL="109728" indent="0">
              <a:buNone/>
            </a:pPr>
            <a:endParaRPr lang="sr-Latn-RS" sz="1200" b="1" dirty="0" smtClean="0"/>
          </a:p>
          <a:p>
            <a:pPr marL="520700" indent="-171450" algn="just">
              <a:buFontTx/>
              <a:buChar char="-"/>
            </a:pPr>
            <a:r>
              <a:rPr lang="vi-VN" sz="1200" dirty="0" smtClean="0"/>
              <a:t>na </a:t>
            </a:r>
            <a:r>
              <a:rPr lang="vi-VN" sz="1200" dirty="0"/>
              <a:t>razmaknuti par mikrofona dodaje se treći, srednji  mikrofon ispred njih - trouglasta </a:t>
            </a:r>
            <a:r>
              <a:rPr lang="vi-VN" sz="1200" dirty="0" smtClean="0"/>
              <a:t>konfiguracija</a:t>
            </a:r>
            <a:endParaRPr lang="vi-VN" sz="1200" dirty="0"/>
          </a:p>
          <a:p>
            <a:pPr marL="520700" indent="-171450" algn="just">
              <a:buFontTx/>
              <a:buChar char="-"/>
            </a:pPr>
            <a:r>
              <a:rPr lang="vi-VN" sz="1200" dirty="0" smtClean="0"/>
              <a:t>udaljenosti </a:t>
            </a:r>
            <a:r>
              <a:rPr lang="vi-VN" sz="1200" dirty="0"/>
              <a:t>mikrofona nisu fiksno određene - uobičajeno je par razmaknut 2 m, a srednji se mikrofon nalazi 1 - 1,5 m </a:t>
            </a:r>
            <a:r>
              <a:rPr lang="vi-VN" sz="1200" dirty="0" smtClean="0"/>
              <a:t>ispred</a:t>
            </a:r>
            <a:endParaRPr lang="vi-VN" sz="1200" dirty="0"/>
          </a:p>
          <a:p>
            <a:pPr marL="520700" indent="-171450" algn="just">
              <a:buFontTx/>
              <a:buChar char="-"/>
            </a:pPr>
            <a:r>
              <a:rPr lang="vi-VN" sz="1200" dirty="0" smtClean="0"/>
              <a:t>sva </a:t>
            </a:r>
            <a:r>
              <a:rPr lang="vi-VN" sz="1200" dirty="0"/>
              <a:t>tri mikrofona </a:t>
            </a:r>
            <a:r>
              <a:rPr lang="vi-VN" sz="1200" dirty="0" smtClean="0"/>
              <a:t>neusmerena</a:t>
            </a:r>
            <a:endParaRPr lang="vi-VN" sz="1200" dirty="0"/>
          </a:p>
          <a:p>
            <a:pPr marL="520700" indent="-171450" algn="just">
              <a:buFontTx/>
              <a:buChar char="-"/>
            </a:pPr>
            <a:r>
              <a:rPr lang="vi-VN" sz="1200" dirty="0" smtClean="0"/>
              <a:t>u </a:t>
            </a:r>
            <a:r>
              <a:rPr lang="vi-VN" sz="1200" dirty="0"/>
              <a:t>bučnoj okolini mogu se koristiti i kardioidni </a:t>
            </a:r>
            <a:r>
              <a:rPr lang="vi-VN" sz="1200" dirty="0" smtClean="0"/>
              <a:t>mikrofoni</a:t>
            </a:r>
            <a:endParaRPr lang="vi-VN" sz="1200" dirty="0"/>
          </a:p>
          <a:p>
            <a:pPr marL="520700" indent="-171450" algn="just">
              <a:buFontTx/>
              <a:buChar char="-"/>
            </a:pPr>
            <a:r>
              <a:rPr lang="vi-VN" sz="1200" dirty="0" smtClean="0"/>
              <a:t>ako </a:t>
            </a:r>
            <a:r>
              <a:rPr lang="vi-VN" sz="1200" dirty="0"/>
              <a:t>se snima veliki izvor (npr. veliki orkestar), bočni mikrofoni mogu se zaokrenuti prema </a:t>
            </a:r>
            <a:r>
              <a:rPr lang="vi-VN" sz="1200" dirty="0" smtClean="0"/>
              <a:t>spolja</a:t>
            </a:r>
            <a:endParaRPr lang="sr-Latn-RS" sz="1200" dirty="0" smtClean="0"/>
          </a:p>
          <a:p>
            <a:pPr marL="520700" indent="-171450" algn="just">
              <a:buFontTx/>
              <a:buChar char="-"/>
            </a:pPr>
            <a:endParaRPr lang="sr-Latn-RS" sz="1200" dirty="0"/>
          </a:p>
          <a:p>
            <a:pPr marL="520700" indent="-171450" algn="just">
              <a:buFontTx/>
              <a:buChar char="-"/>
            </a:pPr>
            <a:endParaRPr lang="sr-Latn-RS" sz="1200" dirty="0" smtClean="0"/>
          </a:p>
          <a:p>
            <a:pPr marL="520700" indent="-171450" algn="just">
              <a:buFontTx/>
              <a:buChar char="-"/>
            </a:pPr>
            <a:endParaRPr lang="sr-Latn-RS" sz="1200" dirty="0"/>
          </a:p>
          <a:p>
            <a:pPr marL="520700" indent="-171450" algn="just">
              <a:buFontTx/>
              <a:buChar char="-"/>
            </a:pPr>
            <a:endParaRPr lang="sr-Latn-RS" sz="1200" dirty="0" smtClean="0"/>
          </a:p>
          <a:p>
            <a:pPr marL="520700" indent="-171450" algn="just">
              <a:buFontTx/>
              <a:buChar char="-"/>
            </a:pPr>
            <a:endParaRPr lang="sr-Latn-RS" sz="1200" dirty="0"/>
          </a:p>
          <a:p>
            <a:pPr marL="520700" indent="-171450" algn="just">
              <a:buFontTx/>
              <a:buChar char="-"/>
            </a:pPr>
            <a:endParaRPr lang="sr-Latn-RS" sz="1200" dirty="0" smtClean="0"/>
          </a:p>
        </p:txBody>
      </p:sp>
      <p:sp>
        <p:nvSpPr>
          <p:cNvPr id="2" name="Title 1"/>
          <p:cNvSpPr>
            <a:spLocks noGrp="1"/>
          </p:cNvSpPr>
          <p:nvPr>
            <p:ph type="title"/>
          </p:nvPr>
        </p:nvSpPr>
        <p:spPr>
          <a:xfrm>
            <a:off x="457200" y="274638"/>
            <a:ext cx="8229600" cy="796908"/>
          </a:xfrm>
        </p:spPr>
        <p:txBody>
          <a:bodyPr>
            <a:normAutofit/>
          </a:bodyPr>
          <a:lstStyle/>
          <a:p>
            <a:r>
              <a:rPr lang="en-US" sz="2800" dirty="0" smtClean="0">
                <a:solidFill>
                  <a:srgbClr val="FF0000"/>
                </a:solidFill>
                <a:effectLst/>
              </a:rPr>
              <a:t>STEREO MIKROFONSKE TEHNIKE</a:t>
            </a:r>
            <a:endParaRPr lang="en-US" sz="2800" dirty="0">
              <a:solidFill>
                <a:srgbClr val="FF0000"/>
              </a:solidFill>
              <a:effectLst/>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140968"/>
            <a:ext cx="31051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8660008"/>
      </p:ext>
    </p:extLst>
  </p:cSld>
  <p:clrMapOvr>
    <a:masterClrMapping/>
  </p:clrMapOvr>
  <p:transition>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165195"/>
          </a:xfrm>
        </p:spPr>
        <p:txBody>
          <a:bodyPr>
            <a:normAutofit/>
          </a:bodyPr>
          <a:lstStyle/>
          <a:p>
            <a:pPr marL="109728" indent="0">
              <a:buNone/>
            </a:pPr>
            <a:r>
              <a:rPr lang="sr-Latn-RS" sz="1200" b="1" i="1" dirty="0" err="1"/>
              <a:t>Decca</a:t>
            </a:r>
            <a:r>
              <a:rPr lang="sr-Latn-RS" sz="1200" b="1" dirty="0"/>
              <a:t> </a:t>
            </a:r>
            <a:r>
              <a:rPr lang="sr-Latn-RS" sz="1200" b="1" dirty="0" smtClean="0"/>
              <a:t>stablo</a:t>
            </a:r>
          </a:p>
          <a:p>
            <a:pPr marL="349250" indent="0" algn="just">
              <a:buNone/>
            </a:pPr>
            <a:endParaRPr lang="sr-Latn-RS" sz="1200" dirty="0" smtClean="0"/>
          </a:p>
          <a:p>
            <a:pPr marL="520700" indent="-171450" algn="just">
              <a:buFontTx/>
              <a:buChar char="-"/>
            </a:pPr>
            <a:r>
              <a:rPr lang="en-US" sz="1200" dirty="0" err="1" smtClean="0"/>
              <a:t>signali</a:t>
            </a:r>
            <a:r>
              <a:rPr lang="en-US" sz="1200" dirty="0" smtClean="0"/>
              <a:t> </a:t>
            </a:r>
            <a:r>
              <a:rPr lang="en-US" sz="1200" dirty="0" err="1"/>
              <a:t>razmaknutog</a:t>
            </a:r>
            <a:r>
              <a:rPr lang="en-US" sz="1200" dirty="0"/>
              <a:t> </a:t>
            </a:r>
            <a:r>
              <a:rPr lang="en-US" sz="1200" dirty="0" err="1"/>
              <a:t>para</a:t>
            </a:r>
            <a:r>
              <a:rPr lang="en-US" sz="1200" dirty="0"/>
              <a:t> = </a:t>
            </a:r>
            <a:r>
              <a:rPr lang="en-US" sz="1200" dirty="0" err="1"/>
              <a:t>klasični</a:t>
            </a:r>
            <a:r>
              <a:rPr lang="en-US" sz="1200" dirty="0"/>
              <a:t> stereo </a:t>
            </a:r>
            <a:r>
              <a:rPr lang="en-US" sz="1200" dirty="0" smtClean="0"/>
              <a:t>signal</a:t>
            </a:r>
            <a:endParaRPr lang="sr-Latn-RS" sz="1200" dirty="0" smtClean="0"/>
          </a:p>
          <a:p>
            <a:pPr marL="520700" indent="-171450" algn="just">
              <a:buFontTx/>
              <a:buChar char="-"/>
            </a:pPr>
            <a:r>
              <a:rPr lang="en-US" sz="1200" dirty="0" smtClean="0"/>
              <a:t>signal </a:t>
            </a:r>
            <a:r>
              <a:rPr lang="en-US" sz="1200" dirty="0" err="1"/>
              <a:t>srednjeg</a:t>
            </a:r>
            <a:r>
              <a:rPr lang="en-US" sz="1200" dirty="0"/>
              <a:t> </a:t>
            </a:r>
            <a:r>
              <a:rPr lang="en-US" sz="1200" dirty="0" err="1"/>
              <a:t>mikrofona</a:t>
            </a:r>
            <a:r>
              <a:rPr lang="en-US" sz="1200" dirty="0"/>
              <a:t> </a:t>
            </a:r>
            <a:r>
              <a:rPr lang="en-US" sz="1200" dirty="0" err="1"/>
              <a:t>dodaje</a:t>
            </a:r>
            <a:r>
              <a:rPr lang="en-US" sz="1200" dirty="0"/>
              <a:t> se u </a:t>
            </a:r>
            <a:r>
              <a:rPr lang="en-US" sz="1200" dirty="0" err="1"/>
              <a:t>oba</a:t>
            </a:r>
            <a:r>
              <a:rPr lang="en-US" sz="1200" dirty="0"/>
              <a:t> </a:t>
            </a:r>
            <a:r>
              <a:rPr lang="en-US" sz="1200" dirty="0" err="1"/>
              <a:t>kanala</a:t>
            </a:r>
            <a:r>
              <a:rPr lang="en-US" sz="1200" dirty="0"/>
              <a:t> stereo </a:t>
            </a:r>
            <a:r>
              <a:rPr lang="en-US" sz="1200" dirty="0" err="1"/>
              <a:t>signala</a:t>
            </a:r>
            <a:r>
              <a:rPr lang="en-US" sz="1200" dirty="0"/>
              <a:t>, </a:t>
            </a:r>
            <a:r>
              <a:rPr lang="en-US" sz="1200" dirty="0" err="1"/>
              <a:t>toliko</a:t>
            </a:r>
            <a:r>
              <a:rPr lang="en-US" sz="1200" dirty="0"/>
              <a:t> da </a:t>
            </a:r>
            <a:r>
              <a:rPr lang="en-US" sz="1200" dirty="0" err="1"/>
              <a:t>popuni</a:t>
            </a:r>
            <a:r>
              <a:rPr lang="en-US" sz="1200" dirty="0"/>
              <a:t> </a:t>
            </a:r>
            <a:r>
              <a:rPr lang="en-US" sz="1200" dirty="0" err="1"/>
              <a:t>rupu</a:t>
            </a:r>
            <a:r>
              <a:rPr lang="en-US" sz="1200" dirty="0"/>
              <a:t> u </a:t>
            </a:r>
            <a:r>
              <a:rPr lang="en-US" sz="1200" dirty="0" err="1"/>
              <a:t>sredini</a:t>
            </a:r>
            <a:r>
              <a:rPr lang="en-US" sz="1200" dirty="0"/>
              <a:t>, </a:t>
            </a:r>
            <a:r>
              <a:rPr lang="en-US" sz="1200" dirty="0" err="1"/>
              <a:t>ako</a:t>
            </a:r>
            <a:r>
              <a:rPr lang="en-US" sz="1200" dirty="0"/>
              <a:t> </a:t>
            </a:r>
            <a:r>
              <a:rPr lang="en-US" sz="1200" dirty="0" err="1"/>
              <a:t>ga</a:t>
            </a:r>
            <a:r>
              <a:rPr lang="en-US" sz="1200" dirty="0"/>
              <a:t> </a:t>
            </a:r>
            <a:r>
              <a:rPr lang="en-US" sz="1200" dirty="0" err="1"/>
              <a:t>dodamo</a:t>
            </a:r>
            <a:r>
              <a:rPr lang="en-US" sz="1200" dirty="0"/>
              <a:t> </a:t>
            </a:r>
            <a:r>
              <a:rPr lang="en-US" sz="1200" dirty="0" err="1"/>
              <a:t>previše</a:t>
            </a:r>
            <a:r>
              <a:rPr lang="en-US" sz="1200" dirty="0"/>
              <a:t>, </a:t>
            </a:r>
            <a:r>
              <a:rPr lang="en-US" sz="1200" dirty="0" err="1"/>
              <a:t>ukupna</a:t>
            </a:r>
            <a:r>
              <a:rPr lang="en-US" sz="1200" dirty="0"/>
              <a:t> </a:t>
            </a:r>
            <a:r>
              <a:rPr lang="en-US" sz="1200" dirty="0" err="1"/>
              <a:t>slika</a:t>
            </a:r>
            <a:r>
              <a:rPr lang="en-US" sz="1200" dirty="0"/>
              <a:t> se </a:t>
            </a:r>
            <a:r>
              <a:rPr lang="en-US" sz="1200" dirty="0" err="1"/>
              <a:t>pretvara</a:t>
            </a:r>
            <a:r>
              <a:rPr lang="en-US" sz="1200" dirty="0"/>
              <a:t> u </a:t>
            </a:r>
            <a:r>
              <a:rPr lang="en-US" sz="1200" dirty="0" smtClean="0"/>
              <a:t>mono</a:t>
            </a:r>
            <a:endParaRPr lang="sr-Latn-RS" sz="1200" dirty="0" smtClean="0"/>
          </a:p>
          <a:p>
            <a:pPr marL="520700" indent="-171450" algn="just">
              <a:buFontTx/>
              <a:buChar char="-"/>
            </a:pPr>
            <a:r>
              <a:rPr lang="en-US" sz="1200" dirty="0" err="1" smtClean="0"/>
              <a:t>zvuk</a:t>
            </a:r>
            <a:r>
              <a:rPr lang="en-US" sz="1200" dirty="0" smtClean="0"/>
              <a:t> </a:t>
            </a:r>
            <a:r>
              <a:rPr lang="en-US" sz="1200" dirty="0" err="1"/>
              <a:t>prvo</a:t>
            </a:r>
            <a:r>
              <a:rPr lang="en-US" sz="1200" dirty="0"/>
              <a:t> </a:t>
            </a:r>
            <a:r>
              <a:rPr lang="en-US" sz="1200" dirty="0" err="1"/>
              <a:t>dolazi</a:t>
            </a:r>
            <a:r>
              <a:rPr lang="en-US" sz="1200" dirty="0"/>
              <a:t> do </a:t>
            </a:r>
            <a:r>
              <a:rPr lang="en-US" sz="1200" dirty="0" err="1"/>
              <a:t>srednjeg</a:t>
            </a:r>
            <a:r>
              <a:rPr lang="en-US" sz="1200" dirty="0"/>
              <a:t> </a:t>
            </a:r>
            <a:r>
              <a:rPr lang="en-US" sz="1200" dirty="0" err="1"/>
              <a:t>mikrofona</a:t>
            </a:r>
            <a:r>
              <a:rPr lang="en-US" sz="1200" dirty="0"/>
              <a:t> - </a:t>
            </a:r>
            <a:r>
              <a:rPr lang="en-US" sz="1200" dirty="0" err="1"/>
              <a:t>zvučna</a:t>
            </a:r>
            <a:r>
              <a:rPr lang="en-US" sz="1200" dirty="0"/>
              <a:t> </a:t>
            </a:r>
            <a:r>
              <a:rPr lang="en-US" sz="1200" dirty="0" err="1"/>
              <a:t>slika</a:t>
            </a:r>
            <a:r>
              <a:rPr lang="en-US" sz="1200" dirty="0"/>
              <a:t> se “</a:t>
            </a:r>
            <a:r>
              <a:rPr lang="en-US" sz="1200" dirty="0" err="1"/>
              <a:t>razvija</a:t>
            </a:r>
            <a:r>
              <a:rPr lang="en-US" sz="1200" dirty="0"/>
              <a:t>” od </a:t>
            </a:r>
            <a:r>
              <a:rPr lang="en-US" sz="1200" dirty="0" err="1"/>
              <a:t>sredine</a:t>
            </a:r>
            <a:r>
              <a:rPr lang="en-US" sz="1200" dirty="0"/>
              <a:t> </a:t>
            </a:r>
            <a:r>
              <a:rPr lang="en-US" sz="1200" dirty="0" err="1"/>
              <a:t>prema</a:t>
            </a:r>
            <a:r>
              <a:rPr lang="en-US" sz="1200" dirty="0"/>
              <a:t> </a:t>
            </a:r>
            <a:r>
              <a:rPr lang="en-US" sz="1200" dirty="0" err="1" smtClean="0"/>
              <a:t>stranama</a:t>
            </a:r>
            <a:endParaRPr lang="sr-Latn-RS" sz="1200" dirty="0" smtClean="0"/>
          </a:p>
          <a:p>
            <a:pPr marL="520700" indent="-171450" algn="just">
              <a:buFontTx/>
              <a:buChar char="-"/>
            </a:pPr>
            <a:r>
              <a:rPr lang="en-US" sz="1200" dirty="0" err="1" smtClean="0"/>
              <a:t>najbolja</a:t>
            </a:r>
            <a:r>
              <a:rPr lang="en-US" sz="1200" dirty="0" smtClean="0"/>
              <a:t> </a:t>
            </a:r>
            <a:r>
              <a:rPr lang="en-US" sz="1200" dirty="0" err="1"/>
              <a:t>tehnika</a:t>
            </a:r>
            <a:r>
              <a:rPr lang="en-US" sz="1200" dirty="0"/>
              <a:t> </a:t>
            </a:r>
            <a:r>
              <a:rPr lang="en-US" sz="1200" dirty="0" err="1"/>
              <a:t>za</a:t>
            </a:r>
            <a:r>
              <a:rPr lang="en-US" sz="1200" dirty="0"/>
              <a:t> </a:t>
            </a:r>
            <a:r>
              <a:rPr lang="en-US" sz="1200" dirty="0" err="1"/>
              <a:t>velike</a:t>
            </a:r>
            <a:r>
              <a:rPr lang="en-US" sz="1200" dirty="0"/>
              <a:t> </a:t>
            </a:r>
            <a:r>
              <a:rPr lang="en-US" sz="1200" dirty="0" err="1"/>
              <a:t>sastave</a:t>
            </a:r>
            <a:r>
              <a:rPr lang="en-US" sz="1200" dirty="0"/>
              <a:t> (</a:t>
            </a:r>
            <a:r>
              <a:rPr lang="en-US" sz="1200" dirty="0" err="1"/>
              <a:t>orkestre</a:t>
            </a:r>
            <a:r>
              <a:rPr lang="en-US" sz="1200" dirty="0"/>
              <a:t>, </a:t>
            </a:r>
            <a:r>
              <a:rPr lang="en-US" sz="1200" dirty="0" err="1" smtClean="0"/>
              <a:t>horove</a:t>
            </a:r>
            <a:r>
              <a:rPr lang="en-US" sz="1200" dirty="0" smtClean="0"/>
              <a:t>)</a:t>
            </a:r>
            <a:endParaRPr lang="sr-Latn-RS" sz="1200" dirty="0" smtClean="0"/>
          </a:p>
          <a:p>
            <a:pPr marL="520700" indent="-171450" algn="just">
              <a:buFontTx/>
              <a:buChar char="-"/>
            </a:pPr>
            <a:r>
              <a:rPr lang="en-US" sz="1200" dirty="0" smtClean="0"/>
              <a:t>u </a:t>
            </a:r>
            <a:r>
              <a:rPr lang="en-US" sz="1200" dirty="0" err="1"/>
              <a:t>malim</a:t>
            </a:r>
            <a:r>
              <a:rPr lang="en-US" sz="1200" dirty="0"/>
              <a:t> </a:t>
            </a:r>
            <a:r>
              <a:rPr lang="en-US" sz="1200" dirty="0" err="1"/>
              <a:t>prostorijama</a:t>
            </a:r>
            <a:r>
              <a:rPr lang="en-US" sz="1200" dirty="0"/>
              <a:t> ne </a:t>
            </a:r>
            <a:r>
              <a:rPr lang="en-US" sz="1200" dirty="0" err="1" smtClean="0"/>
              <a:t>funkcioniše</a:t>
            </a:r>
            <a:endParaRPr lang="sr-Latn-RS" sz="1200" dirty="0" smtClean="0"/>
          </a:p>
          <a:p>
            <a:pPr marL="520700" indent="-171450" algn="just">
              <a:buFontTx/>
              <a:buChar char="-"/>
            </a:pPr>
            <a:r>
              <a:rPr lang="en-US" sz="1200" dirty="0" err="1" smtClean="0"/>
              <a:t>često</a:t>
            </a:r>
            <a:r>
              <a:rPr lang="en-US" sz="1200" dirty="0" smtClean="0"/>
              <a:t> </a:t>
            </a:r>
            <a:r>
              <a:rPr lang="en-US" sz="1200" dirty="0"/>
              <a:t>se </a:t>
            </a:r>
            <a:r>
              <a:rPr lang="en-US" sz="1200" dirty="0" err="1"/>
              <a:t>na</a:t>
            </a:r>
            <a:r>
              <a:rPr lang="en-US" sz="1200" dirty="0"/>
              <a:t> </a:t>
            </a:r>
            <a:r>
              <a:rPr lang="en-US" sz="1200" dirty="0" err="1"/>
              <a:t>krajnjoj</a:t>
            </a:r>
            <a:r>
              <a:rPr lang="en-US" sz="1200" dirty="0"/>
              <a:t> </a:t>
            </a:r>
            <a:r>
              <a:rPr lang="en-US" sz="1200" dirty="0" err="1" smtClean="0"/>
              <a:t>levoj</a:t>
            </a:r>
            <a:r>
              <a:rPr lang="en-US" sz="1200" dirty="0" smtClean="0"/>
              <a:t> </a:t>
            </a:r>
            <a:r>
              <a:rPr lang="en-US" sz="1200" dirty="0"/>
              <a:t>i </a:t>
            </a:r>
            <a:r>
              <a:rPr lang="en-US" sz="1200" dirty="0" err="1"/>
              <a:t>desnoj</a:t>
            </a:r>
            <a:r>
              <a:rPr lang="en-US" sz="1200" dirty="0"/>
              <a:t> </a:t>
            </a:r>
            <a:r>
              <a:rPr lang="en-US" sz="1200" dirty="0" err="1"/>
              <a:t>strani</a:t>
            </a:r>
            <a:r>
              <a:rPr lang="en-US" sz="1200" dirty="0"/>
              <a:t> </a:t>
            </a:r>
            <a:r>
              <a:rPr lang="en-US" sz="1200" dirty="0" err="1"/>
              <a:t>nalazi</a:t>
            </a:r>
            <a:r>
              <a:rPr lang="en-US" sz="1200" dirty="0"/>
              <a:t> </a:t>
            </a:r>
            <a:r>
              <a:rPr lang="en-US" sz="1200" dirty="0" err="1"/>
              <a:t>još</a:t>
            </a:r>
            <a:r>
              <a:rPr lang="en-US" sz="1200" dirty="0"/>
              <a:t> </a:t>
            </a:r>
            <a:r>
              <a:rPr lang="en-US" sz="1200" dirty="0" err="1"/>
              <a:t>po</a:t>
            </a:r>
            <a:r>
              <a:rPr lang="en-US" sz="1200" dirty="0"/>
              <a:t> </a:t>
            </a:r>
            <a:r>
              <a:rPr lang="en-US" sz="1200" dirty="0" err="1"/>
              <a:t>jedan</a:t>
            </a:r>
            <a:r>
              <a:rPr lang="en-US" sz="1200" dirty="0"/>
              <a:t> </a:t>
            </a:r>
            <a:r>
              <a:rPr lang="en-US" sz="1200" dirty="0" err="1"/>
              <a:t>neusmjereni</a:t>
            </a:r>
            <a:r>
              <a:rPr lang="en-US" sz="1200" dirty="0"/>
              <a:t> </a:t>
            </a:r>
            <a:r>
              <a:rPr lang="en-US" sz="1200" dirty="0" err="1" smtClean="0"/>
              <a:t>mikrofon</a:t>
            </a:r>
            <a:endParaRPr lang="sr-Latn-RS" sz="1200" dirty="0" smtClean="0"/>
          </a:p>
          <a:p>
            <a:pPr marL="349250" indent="0" algn="just">
              <a:buNone/>
            </a:pPr>
            <a:endParaRPr lang="sr-Latn-RS" sz="1200" dirty="0"/>
          </a:p>
          <a:p>
            <a:pPr marL="349250" indent="0" algn="just">
              <a:buNone/>
            </a:pPr>
            <a:endParaRPr lang="en-US" sz="1200" dirty="0"/>
          </a:p>
        </p:txBody>
      </p:sp>
      <p:sp>
        <p:nvSpPr>
          <p:cNvPr id="2" name="Title 1"/>
          <p:cNvSpPr>
            <a:spLocks noGrp="1"/>
          </p:cNvSpPr>
          <p:nvPr>
            <p:ph type="title"/>
          </p:nvPr>
        </p:nvSpPr>
        <p:spPr>
          <a:xfrm>
            <a:off x="457200" y="274638"/>
            <a:ext cx="8229600" cy="796908"/>
          </a:xfrm>
        </p:spPr>
        <p:txBody>
          <a:bodyPr>
            <a:normAutofit/>
          </a:bodyPr>
          <a:lstStyle/>
          <a:p>
            <a:r>
              <a:rPr lang="en-US" sz="2800" dirty="0" smtClean="0">
                <a:solidFill>
                  <a:srgbClr val="FF0000"/>
                </a:solidFill>
                <a:effectLst/>
              </a:rPr>
              <a:t>STEREO MIKROFONSKE TEHNIKE</a:t>
            </a:r>
            <a:endParaRPr lang="en-US" sz="2800" dirty="0">
              <a:solidFill>
                <a:srgbClr val="FF0000"/>
              </a:solidFill>
              <a:effectLst/>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140968"/>
            <a:ext cx="3629025"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8989743"/>
      </p:ext>
    </p:extLst>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165195"/>
          </a:xfrm>
        </p:spPr>
        <p:txBody>
          <a:bodyPr>
            <a:normAutofit/>
          </a:bodyPr>
          <a:lstStyle/>
          <a:p>
            <a:pPr marL="109728" indent="0">
              <a:buNone/>
            </a:pPr>
            <a:r>
              <a:rPr lang="sr-Latn-RS" sz="1200" b="1" dirty="0"/>
              <a:t>Gotovo koincidentni (</a:t>
            </a:r>
            <a:r>
              <a:rPr lang="sr-Latn-RS" sz="1200" b="1" dirty="0" err="1"/>
              <a:t>near</a:t>
            </a:r>
            <a:r>
              <a:rPr lang="sr-Latn-RS" sz="1200" b="1" dirty="0"/>
              <a:t>-</a:t>
            </a:r>
            <a:r>
              <a:rPr lang="sr-Latn-RS" sz="1200" b="1" dirty="0" err="1"/>
              <a:t>coincident</a:t>
            </a:r>
            <a:r>
              <a:rPr lang="sr-Latn-RS" sz="1200" b="1" dirty="0"/>
              <a:t>) </a:t>
            </a:r>
            <a:r>
              <a:rPr lang="sr-Latn-RS" sz="1200" b="1" dirty="0" smtClean="0"/>
              <a:t>par</a:t>
            </a:r>
          </a:p>
          <a:p>
            <a:pPr marL="109728" indent="0">
              <a:buNone/>
            </a:pPr>
            <a:endParaRPr lang="sr-Latn-RS" sz="1200" dirty="0" smtClean="0"/>
          </a:p>
          <a:p>
            <a:pPr marL="520700" indent="-171450" algn="just">
              <a:buFontTx/>
              <a:buChar char="-"/>
            </a:pPr>
            <a:r>
              <a:rPr lang="vi-VN" sz="1200" dirty="0" smtClean="0"/>
              <a:t>razmak </a:t>
            </a:r>
            <a:r>
              <a:rPr lang="vi-VN" sz="1200" dirty="0"/>
              <a:t>mikrofona do 0,3 </a:t>
            </a:r>
            <a:r>
              <a:rPr lang="vi-VN" sz="1200" dirty="0" smtClean="0"/>
              <a:t>m</a:t>
            </a:r>
            <a:endParaRPr lang="vi-VN" sz="1200" dirty="0"/>
          </a:p>
          <a:p>
            <a:pPr marL="520700" indent="-171450" algn="just">
              <a:buFontTx/>
              <a:buChar char="-"/>
            </a:pPr>
            <a:r>
              <a:rPr lang="vi-VN" sz="1200" dirty="0" smtClean="0"/>
              <a:t>izvorna </a:t>
            </a:r>
            <a:r>
              <a:rPr lang="vi-VN" sz="1200" dirty="0"/>
              <a:t>namera: oponašati razmak između ušiju i time probati da dobijete stereo sliku sličnu onoj koju čuje </a:t>
            </a:r>
            <a:r>
              <a:rPr lang="vi-VN" sz="1200" dirty="0" smtClean="0"/>
              <a:t>čovek</a:t>
            </a:r>
            <a:endParaRPr lang="vi-VN" sz="1200" dirty="0"/>
          </a:p>
          <a:p>
            <a:pPr marL="520700" indent="-171450" algn="just">
              <a:buFontTx/>
              <a:buChar char="-"/>
            </a:pPr>
            <a:r>
              <a:rPr lang="vi-VN" sz="1200" dirty="0" smtClean="0"/>
              <a:t>kombinacija </a:t>
            </a:r>
            <a:r>
              <a:rPr lang="vi-VN" sz="1200" dirty="0"/>
              <a:t>intenzitetne i vremenske stereofonije!!!</a:t>
            </a:r>
          </a:p>
          <a:p>
            <a:pPr marL="520700" indent="-171450" algn="just">
              <a:buFontTx/>
              <a:buChar char="-"/>
            </a:pPr>
            <a:r>
              <a:rPr lang="vi-VN" sz="1200" dirty="0" smtClean="0"/>
              <a:t>fazna </a:t>
            </a:r>
            <a:r>
              <a:rPr lang="vi-VN" sz="1200" dirty="0"/>
              <a:t>poništavanja pri downmix-u u mono signal mnogo manja nego kod razmaknutih parova - prihvatljiva </a:t>
            </a:r>
            <a:r>
              <a:rPr lang="vi-VN" sz="1200" dirty="0" smtClean="0"/>
              <a:t>monokompatibilnost</a:t>
            </a:r>
            <a:endParaRPr lang="vi-VN" sz="1200" dirty="0"/>
          </a:p>
          <a:p>
            <a:pPr marL="520700" indent="-171450" algn="just">
              <a:buFontTx/>
              <a:buChar char="-"/>
            </a:pPr>
            <a:r>
              <a:rPr lang="vi-VN" sz="1200" dirty="0" smtClean="0"/>
              <a:t>većina </a:t>
            </a:r>
            <a:r>
              <a:rPr lang="vi-VN" sz="1200" dirty="0"/>
              <a:t>tehnika razvijena od strane radiotelevizijskih </a:t>
            </a:r>
            <a:r>
              <a:rPr lang="vi-VN" sz="1200" dirty="0" smtClean="0"/>
              <a:t>kuća</a:t>
            </a:r>
            <a:endParaRPr lang="vi-VN" sz="1200" dirty="0"/>
          </a:p>
          <a:p>
            <a:pPr marL="520700" indent="-171450" algn="just">
              <a:buFontTx/>
              <a:buChar char="-"/>
            </a:pPr>
            <a:r>
              <a:rPr lang="vi-VN" sz="1200" dirty="0" smtClean="0"/>
              <a:t>pojedine </a:t>
            </a:r>
            <a:r>
              <a:rPr lang="vi-VN" sz="1200" dirty="0"/>
              <a:t>varijante međusobno se razlikuju po razmaku mikrofona i uglu između </a:t>
            </a:r>
            <a:r>
              <a:rPr lang="vi-VN" sz="1200" dirty="0" smtClean="0"/>
              <a:t>njih</a:t>
            </a:r>
            <a:endParaRPr lang="sr-Latn-RS" sz="1200" dirty="0" smtClean="0"/>
          </a:p>
          <a:p>
            <a:pPr marL="520700" indent="-171450" algn="just">
              <a:buFontTx/>
              <a:buChar char="-"/>
            </a:pPr>
            <a:r>
              <a:rPr lang="sr-Latn-RS" sz="1200" dirty="0" smtClean="0"/>
              <a:t>dva </a:t>
            </a:r>
            <a:r>
              <a:rPr lang="sr-Latn-RS" sz="1200" dirty="0" err="1"/>
              <a:t>kardioidna</a:t>
            </a:r>
            <a:r>
              <a:rPr lang="sr-Latn-RS" sz="1200" dirty="0"/>
              <a:t> mikrofona smeštena na definisanom razmaku pod zadatim uglom</a:t>
            </a:r>
          </a:p>
          <a:p>
            <a:pPr marL="349250" indent="0" algn="just">
              <a:buNone/>
            </a:pPr>
            <a:endParaRPr lang="en-US" sz="1200" dirty="0"/>
          </a:p>
        </p:txBody>
      </p:sp>
      <p:sp>
        <p:nvSpPr>
          <p:cNvPr id="2" name="Title 1"/>
          <p:cNvSpPr>
            <a:spLocks noGrp="1"/>
          </p:cNvSpPr>
          <p:nvPr>
            <p:ph type="title"/>
          </p:nvPr>
        </p:nvSpPr>
        <p:spPr>
          <a:xfrm>
            <a:off x="457200" y="274638"/>
            <a:ext cx="8229600" cy="796908"/>
          </a:xfrm>
        </p:spPr>
        <p:txBody>
          <a:bodyPr>
            <a:normAutofit/>
          </a:bodyPr>
          <a:lstStyle/>
          <a:p>
            <a:r>
              <a:rPr lang="en-US" sz="2800" dirty="0" smtClean="0">
                <a:solidFill>
                  <a:srgbClr val="FF0000"/>
                </a:solidFill>
                <a:effectLst/>
              </a:rPr>
              <a:t>STEREO MIKROFONSKE TEHNIKE</a:t>
            </a:r>
            <a:endParaRPr lang="en-US" sz="2800" dirty="0">
              <a:solidFill>
                <a:srgbClr val="FF0000"/>
              </a:solidFill>
              <a:effectLst/>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8870" y="3645024"/>
            <a:ext cx="3781425"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4574197"/>
      </p:ext>
    </p:extLst>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165195"/>
          </a:xfrm>
        </p:spPr>
        <p:txBody>
          <a:bodyPr>
            <a:normAutofit/>
          </a:bodyPr>
          <a:lstStyle/>
          <a:p>
            <a:pPr algn="just"/>
            <a:r>
              <a:rPr lang="en-US" sz="1200" b="1" dirty="0"/>
              <a:t>TIPOVI MIKROFONA</a:t>
            </a:r>
            <a:endParaRPr lang="sr-Latn-RS" sz="1200" b="1" dirty="0"/>
          </a:p>
          <a:p>
            <a:pPr marL="109728" indent="0" algn="just">
              <a:buNone/>
            </a:pPr>
            <a:endParaRPr lang="sr-Latn-RS" sz="1200" b="1" dirty="0"/>
          </a:p>
          <a:p>
            <a:pPr marL="109728" indent="0" algn="just">
              <a:buNone/>
            </a:pPr>
            <a:r>
              <a:rPr lang="en-US" sz="1200" b="1" dirty="0" err="1"/>
              <a:t>Lični</a:t>
            </a:r>
            <a:r>
              <a:rPr lang="en-US" sz="1200" b="1" dirty="0"/>
              <a:t> </a:t>
            </a:r>
            <a:r>
              <a:rPr lang="en-US" sz="1200" b="1" dirty="0" err="1" smtClean="0"/>
              <a:t>mikrofon</a:t>
            </a:r>
            <a:r>
              <a:rPr lang="sr-Latn-RS" sz="1200" dirty="0" smtClean="0"/>
              <a:t>		</a:t>
            </a:r>
            <a:r>
              <a:rPr lang="en-US" sz="1200" b="1" dirty="0" err="1" smtClean="0"/>
              <a:t>Ručni</a:t>
            </a:r>
            <a:r>
              <a:rPr lang="en-US" sz="1200" b="1" dirty="0" smtClean="0"/>
              <a:t> </a:t>
            </a:r>
            <a:r>
              <a:rPr lang="en-US" sz="1200" b="1" dirty="0" err="1" smtClean="0"/>
              <a:t>mikrofon</a:t>
            </a:r>
            <a:r>
              <a:rPr lang="sr-Latn-RS" sz="1200" b="1" dirty="0" smtClean="0"/>
              <a:t>i		</a:t>
            </a:r>
            <a:r>
              <a:rPr lang="en-US" sz="1200" b="1" dirty="0" err="1" smtClean="0"/>
              <a:t>Mikrofoni</a:t>
            </a:r>
            <a:r>
              <a:rPr lang="en-US" sz="1200" b="1" dirty="0" smtClean="0"/>
              <a:t> </a:t>
            </a:r>
            <a:r>
              <a:rPr lang="en-US" sz="1200" b="1" dirty="0" err="1"/>
              <a:t>sa</a:t>
            </a:r>
            <a:r>
              <a:rPr lang="en-US" sz="1200" b="1" dirty="0"/>
              <a:t> </a:t>
            </a:r>
            <a:r>
              <a:rPr lang="en-US" sz="1200" b="1" dirty="0" err="1"/>
              <a:t>slušalicama</a:t>
            </a:r>
            <a:endParaRPr lang="en-US" sz="1200" b="1" dirty="0" smtClean="0"/>
          </a:p>
          <a:p>
            <a:pPr marL="109728" indent="0" algn="just">
              <a:buNone/>
            </a:pPr>
            <a:endParaRPr lang="sr-Latn-RS" sz="1200" b="1" dirty="0" smtClean="0"/>
          </a:p>
          <a:p>
            <a:pPr marL="109728" indent="0" algn="just">
              <a:buNone/>
            </a:pPr>
            <a:endParaRPr lang="sr-Latn-RS" sz="1200" b="1" dirty="0"/>
          </a:p>
          <a:p>
            <a:pPr marL="109728" indent="0" algn="just">
              <a:buNone/>
            </a:pPr>
            <a:endParaRPr lang="sr-Latn-RS" sz="1200" b="1" dirty="0" smtClean="0"/>
          </a:p>
          <a:p>
            <a:pPr marL="109728" indent="0" algn="just">
              <a:buNone/>
            </a:pPr>
            <a:endParaRPr lang="sr-Latn-RS" sz="1200" b="1" dirty="0"/>
          </a:p>
          <a:p>
            <a:pPr marL="109728" indent="0" algn="just">
              <a:buNone/>
            </a:pPr>
            <a:endParaRPr lang="sr-Latn-RS" sz="1200" b="1" dirty="0" smtClean="0"/>
          </a:p>
          <a:p>
            <a:pPr marL="109728" indent="0" algn="just">
              <a:buNone/>
            </a:pPr>
            <a:endParaRPr lang="sr-Latn-RS" sz="1200" b="1" dirty="0"/>
          </a:p>
          <a:p>
            <a:pPr marL="109728" indent="0" algn="just">
              <a:buNone/>
            </a:pPr>
            <a:endParaRPr lang="sr-Latn-RS" sz="1200" b="1" dirty="0" smtClean="0"/>
          </a:p>
          <a:p>
            <a:pPr marL="109728" indent="0" algn="just">
              <a:buNone/>
            </a:pPr>
            <a:endParaRPr lang="sr-Latn-RS" sz="1200" b="1" dirty="0"/>
          </a:p>
          <a:p>
            <a:pPr marL="109728" indent="0" algn="just">
              <a:buNone/>
            </a:pPr>
            <a:endParaRPr lang="sr-Latn-RS" sz="1200" b="1" dirty="0" smtClean="0"/>
          </a:p>
          <a:p>
            <a:pPr marL="109728" indent="0" algn="just">
              <a:buNone/>
            </a:pPr>
            <a:endParaRPr lang="sr-Latn-RS" sz="1200" b="1" dirty="0"/>
          </a:p>
          <a:p>
            <a:pPr marL="109728" indent="0" algn="just">
              <a:buNone/>
            </a:pPr>
            <a:r>
              <a:rPr lang="en-US" sz="800" i="1" dirty="0"/>
              <a:t>Omnidirectional </a:t>
            </a:r>
            <a:r>
              <a:rPr lang="en-US" sz="800" i="1" dirty="0" err="1"/>
              <a:t>Lavalier</a:t>
            </a:r>
            <a:r>
              <a:rPr lang="en-US" sz="800" i="1" dirty="0"/>
              <a:t> </a:t>
            </a:r>
            <a:r>
              <a:rPr lang="en-US" sz="800" i="1" dirty="0" smtClean="0"/>
              <a:t>Microphone</a:t>
            </a:r>
            <a:r>
              <a:rPr lang="sr-Latn-RS" sz="800" i="1" dirty="0" smtClean="0"/>
              <a:t>	</a:t>
            </a:r>
            <a:r>
              <a:rPr lang="en-US" sz="800" i="1" dirty="0"/>
              <a:t>Super-Cardioid </a:t>
            </a:r>
            <a:r>
              <a:rPr lang="en-US" sz="800" i="1" dirty="0" smtClean="0"/>
              <a:t>Microphone</a:t>
            </a:r>
            <a:r>
              <a:rPr lang="sr-Latn-RS" sz="800" i="1" dirty="0" smtClean="0"/>
              <a:t>		</a:t>
            </a:r>
            <a:r>
              <a:rPr lang="en-US" sz="800" i="1" dirty="0"/>
              <a:t>Headset Microphone</a:t>
            </a:r>
          </a:p>
          <a:p>
            <a:pPr algn="just"/>
            <a:endParaRPr lang="sr-Latn-RS" sz="1200" b="1" dirty="0"/>
          </a:p>
          <a:p>
            <a:pPr marL="109728" indent="0" algn="just">
              <a:buNone/>
            </a:pPr>
            <a:endParaRPr lang="sr-Latn-RS" sz="1200" dirty="0"/>
          </a:p>
        </p:txBody>
      </p:sp>
      <p:sp>
        <p:nvSpPr>
          <p:cNvPr id="2" name="Title 1"/>
          <p:cNvSpPr>
            <a:spLocks noGrp="1"/>
          </p:cNvSpPr>
          <p:nvPr>
            <p:ph type="title"/>
          </p:nvPr>
        </p:nvSpPr>
        <p:spPr>
          <a:xfrm>
            <a:off x="457200" y="274638"/>
            <a:ext cx="8229600" cy="796908"/>
          </a:xfrm>
        </p:spPr>
        <p:txBody>
          <a:bodyPr>
            <a:normAutofit/>
          </a:bodyPr>
          <a:lstStyle/>
          <a:p>
            <a:r>
              <a:rPr lang="en-US" sz="2800" dirty="0" smtClean="0">
                <a:solidFill>
                  <a:srgbClr val="FF0000"/>
                </a:solidFill>
                <a:effectLst/>
              </a:rPr>
              <a:t>UVOD U OSNOVNE PRINCIPE SNIMANJA ZVUKA</a:t>
            </a:r>
            <a:endParaRPr lang="en-US" sz="2800" dirty="0">
              <a:solidFill>
                <a:srgbClr val="FF0000"/>
              </a:solidFill>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72816"/>
            <a:ext cx="151447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772816"/>
            <a:ext cx="210502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7" y="1772817"/>
            <a:ext cx="2105024" cy="210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132727"/>
      </p:ext>
    </p:extLst>
  </p:cSld>
  <p:clrMapOvr>
    <a:masterClrMapping/>
  </p:clrMapOvr>
  <p:transition>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165195"/>
          </a:xfrm>
        </p:spPr>
        <p:txBody>
          <a:bodyPr>
            <a:normAutofit/>
          </a:bodyPr>
          <a:lstStyle/>
          <a:p>
            <a:pPr marL="109728" indent="0">
              <a:buNone/>
            </a:pPr>
            <a:r>
              <a:rPr lang="sr-Latn-RS" sz="1200" b="1" dirty="0"/>
              <a:t>ORTF </a:t>
            </a:r>
            <a:r>
              <a:rPr lang="sr-Latn-RS" sz="1200" b="1" dirty="0" smtClean="0"/>
              <a:t>tehnika</a:t>
            </a:r>
          </a:p>
          <a:p>
            <a:pPr marL="109728" indent="0">
              <a:buNone/>
            </a:pPr>
            <a:endParaRPr lang="sr-Latn-RS" sz="1200" dirty="0" smtClean="0"/>
          </a:p>
          <a:p>
            <a:pPr marL="520700" indent="-171450" algn="just">
              <a:buFontTx/>
              <a:buChar char="-"/>
            </a:pPr>
            <a:r>
              <a:rPr lang="en-US" sz="1200" dirty="0" err="1" smtClean="0"/>
              <a:t>razmak</a:t>
            </a:r>
            <a:r>
              <a:rPr lang="en-US" sz="1200" dirty="0" smtClean="0"/>
              <a:t> </a:t>
            </a:r>
            <a:r>
              <a:rPr lang="en-US" sz="1200" dirty="0" err="1"/>
              <a:t>mikrofona</a:t>
            </a:r>
            <a:r>
              <a:rPr lang="en-US" sz="1200" dirty="0"/>
              <a:t> </a:t>
            </a:r>
            <a:r>
              <a:rPr lang="en-US" sz="1200" dirty="0" err="1"/>
              <a:t>na</a:t>
            </a:r>
            <a:r>
              <a:rPr lang="en-US" sz="1200" dirty="0"/>
              <a:t> </a:t>
            </a:r>
            <a:r>
              <a:rPr lang="en-US" sz="1200" dirty="0" err="1"/>
              <a:t>udaljenosti</a:t>
            </a:r>
            <a:r>
              <a:rPr lang="en-US" sz="1200" dirty="0"/>
              <a:t> </a:t>
            </a:r>
            <a:r>
              <a:rPr lang="en-US" sz="1200" dirty="0" err="1"/>
              <a:t>ljudskih</a:t>
            </a:r>
            <a:r>
              <a:rPr lang="en-US" sz="1200" dirty="0"/>
              <a:t> </a:t>
            </a:r>
            <a:r>
              <a:rPr lang="en-US" sz="1200" dirty="0" err="1"/>
              <a:t>ušiju</a:t>
            </a:r>
            <a:r>
              <a:rPr lang="en-US" sz="1200" dirty="0"/>
              <a:t> (17 cm), a </a:t>
            </a:r>
            <a:r>
              <a:rPr lang="en-US" sz="1200" dirty="0" err="1"/>
              <a:t>ugao</a:t>
            </a:r>
            <a:r>
              <a:rPr lang="en-US" sz="1200" dirty="0"/>
              <a:t> </a:t>
            </a:r>
            <a:r>
              <a:rPr lang="en-US" sz="1200" dirty="0" err="1"/>
              <a:t>između</a:t>
            </a:r>
            <a:r>
              <a:rPr lang="en-US" sz="1200" dirty="0"/>
              <a:t> </a:t>
            </a:r>
            <a:r>
              <a:rPr lang="en-US" sz="1200" dirty="0" err="1"/>
              <a:t>dva</a:t>
            </a:r>
            <a:r>
              <a:rPr lang="en-US" sz="1200" dirty="0"/>
              <a:t> </a:t>
            </a:r>
            <a:r>
              <a:rPr lang="en-US" sz="1200" dirty="0" err="1"/>
              <a:t>kardioidna</a:t>
            </a:r>
            <a:r>
              <a:rPr lang="en-US" sz="1200" dirty="0"/>
              <a:t> </a:t>
            </a:r>
            <a:r>
              <a:rPr lang="en-US" sz="1200" dirty="0" err="1"/>
              <a:t>mikrofona</a:t>
            </a:r>
            <a:r>
              <a:rPr lang="en-US" sz="1200" dirty="0"/>
              <a:t> </a:t>
            </a:r>
            <a:r>
              <a:rPr lang="en-US" sz="1200" dirty="0" err="1"/>
              <a:t>iznosi</a:t>
            </a:r>
            <a:r>
              <a:rPr lang="en-US" sz="1200" dirty="0"/>
              <a:t> 110</a:t>
            </a:r>
            <a:r>
              <a:rPr lang="en-US" sz="1200" dirty="0" smtClean="0"/>
              <a:t>°</a:t>
            </a:r>
            <a:r>
              <a:rPr lang="en-US" sz="1200" b="1" dirty="0"/>
              <a:t> </a:t>
            </a:r>
            <a:endParaRPr lang="sr-Latn-RS" sz="1200" dirty="0"/>
          </a:p>
          <a:p>
            <a:pPr marL="520700" indent="-171450" algn="just">
              <a:buFontTx/>
              <a:buChar char="-"/>
            </a:pPr>
            <a:r>
              <a:rPr lang="en-US" sz="1200" dirty="0" smtClean="0"/>
              <a:t>NOS </a:t>
            </a:r>
            <a:r>
              <a:rPr lang="en-US" sz="1200" dirty="0" err="1"/>
              <a:t>tehnika</a:t>
            </a:r>
            <a:r>
              <a:rPr lang="en-US" sz="1200" dirty="0"/>
              <a:t> </a:t>
            </a:r>
            <a:r>
              <a:rPr lang="en-US" sz="1200" dirty="0" err="1"/>
              <a:t>koristi</a:t>
            </a:r>
            <a:r>
              <a:rPr lang="en-US" sz="1200" dirty="0"/>
              <a:t> </a:t>
            </a:r>
            <a:r>
              <a:rPr lang="en-US" sz="1200" dirty="0" err="1"/>
              <a:t>razmak</a:t>
            </a:r>
            <a:r>
              <a:rPr lang="en-US" sz="1200" dirty="0"/>
              <a:t> 30 cm i </a:t>
            </a:r>
            <a:r>
              <a:rPr lang="en-US" sz="1200" dirty="0" err="1"/>
              <a:t>ugao</a:t>
            </a:r>
            <a:r>
              <a:rPr lang="en-US" sz="1200" dirty="0"/>
              <a:t> </a:t>
            </a:r>
            <a:r>
              <a:rPr lang="en-US" sz="1200" dirty="0" err="1"/>
              <a:t>između</a:t>
            </a:r>
            <a:r>
              <a:rPr lang="en-US" sz="1200" dirty="0"/>
              <a:t> </a:t>
            </a:r>
            <a:r>
              <a:rPr lang="en-US" sz="1200" dirty="0" err="1"/>
              <a:t>mikrofona</a:t>
            </a:r>
            <a:r>
              <a:rPr lang="en-US" sz="1200" dirty="0"/>
              <a:t> 90°</a:t>
            </a:r>
          </a:p>
          <a:p>
            <a:pPr marL="349250" indent="0" algn="just">
              <a:buNone/>
            </a:pPr>
            <a:endParaRPr lang="sr-Latn-RS" sz="1200" dirty="0" smtClean="0"/>
          </a:p>
          <a:p>
            <a:pPr marL="349250" indent="0" algn="just">
              <a:buNone/>
            </a:pPr>
            <a:endParaRPr lang="sr-Latn-RS" sz="1200" dirty="0"/>
          </a:p>
          <a:p>
            <a:pPr marL="349250" indent="0" algn="just">
              <a:buNone/>
            </a:pPr>
            <a:endParaRPr lang="sr-Latn-RS" sz="1200" dirty="0" smtClean="0"/>
          </a:p>
          <a:p>
            <a:pPr marL="349250" indent="0" algn="just">
              <a:buNone/>
            </a:pPr>
            <a:endParaRPr lang="sr-Latn-RS" sz="1200" dirty="0"/>
          </a:p>
          <a:p>
            <a:pPr marL="349250" indent="0" algn="just">
              <a:buNone/>
            </a:pPr>
            <a:endParaRPr lang="sr-Latn-RS" sz="1200" dirty="0" smtClean="0"/>
          </a:p>
          <a:p>
            <a:pPr marL="349250" indent="0" algn="just">
              <a:buNone/>
            </a:pPr>
            <a:endParaRPr lang="sr-Latn-RS" sz="1200" dirty="0"/>
          </a:p>
          <a:p>
            <a:pPr marL="349250" indent="0" algn="just">
              <a:buNone/>
            </a:pPr>
            <a:endParaRPr lang="sr-Latn-RS" sz="1200" dirty="0" smtClean="0"/>
          </a:p>
          <a:p>
            <a:pPr marL="349250" indent="0" algn="just">
              <a:buNone/>
            </a:pPr>
            <a:endParaRPr lang="sr-Latn-RS" sz="1200" dirty="0"/>
          </a:p>
          <a:p>
            <a:pPr marL="349250" indent="0" algn="just">
              <a:buNone/>
            </a:pPr>
            <a:endParaRPr lang="sr-Latn-RS" sz="1200" dirty="0"/>
          </a:p>
          <a:p>
            <a:pPr marL="349250" indent="0" algn="just">
              <a:buNone/>
            </a:pPr>
            <a:endParaRPr lang="sr-Latn-RS" sz="1200" dirty="0"/>
          </a:p>
          <a:p>
            <a:pPr marL="119063" indent="0" algn="just">
              <a:buNone/>
            </a:pPr>
            <a:r>
              <a:rPr lang="vi-VN" sz="1200" b="1" dirty="0" smtClean="0"/>
              <a:t>Par </a:t>
            </a:r>
            <a:r>
              <a:rPr lang="vi-VN" sz="1200" b="1" dirty="0"/>
              <a:t>s </a:t>
            </a:r>
            <a:r>
              <a:rPr lang="vi-VN" sz="1200" b="1" dirty="0" smtClean="0"/>
              <a:t>pregradom</a:t>
            </a:r>
            <a:endParaRPr lang="sr-Latn-RS" sz="1200" b="1" dirty="0" smtClean="0"/>
          </a:p>
          <a:p>
            <a:pPr marL="119063" indent="0" algn="just">
              <a:buNone/>
            </a:pPr>
            <a:endParaRPr lang="sr-Latn-RS" sz="1200" dirty="0"/>
          </a:p>
          <a:p>
            <a:pPr marL="520700" indent="-171450" algn="just">
              <a:buFontTx/>
              <a:buChar char="-"/>
            </a:pPr>
            <a:r>
              <a:rPr lang="vi-VN" sz="1200" dirty="0" smtClean="0"/>
              <a:t>između </a:t>
            </a:r>
            <a:r>
              <a:rPr lang="vi-VN" sz="1200" dirty="0"/>
              <a:t>mikrofona se stavlja prepreka koja simulira ljudsku </a:t>
            </a:r>
            <a:r>
              <a:rPr lang="vi-VN" sz="1200" dirty="0" smtClean="0"/>
              <a:t>glavu</a:t>
            </a:r>
            <a:endParaRPr lang="sr-Latn-RS" sz="1200" dirty="0" smtClean="0"/>
          </a:p>
          <a:p>
            <a:pPr marL="520700" indent="-171450" algn="just">
              <a:buFontTx/>
              <a:buChar char="-"/>
            </a:pPr>
            <a:r>
              <a:rPr lang="vi-VN" sz="1200" dirty="0" smtClean="0"/>
              <a:t>bolja </a:t>
            </a:r>
            <a:r>
              <a:rPr lang="vi-VN" sz="1200" dirty="0"/>
              <a:t>reprezentacija formiranja zvučne slike u ljudskom slušnom aparatu nego ona dobijena gotovo koincidentnim parom (tamo između mikrofona nema ničega</a:t>
            </a:r>
            <a:r>
              <a:rPr lang="vi-VN" sz="1200" dirty="0" smtClean="0"/>
              <a:t>!)</a:t>
            </a:r>
            <a:endParaRPr lang="sr-Latn-RS" sz="1200" dirty="0" smtClean="0"/>
          </a:p>
          <a:p>
            <a:pPr marL="520700" indent="-171450" algn="just">
              <a:buFontTx/>
              <a:buChar char="-"/>
            </a:pPr>
            <a:r>
              <a:rPr lang="vi-VN" sz="1200" dirty="0" smtClean="0"/>
              <a:t>kombinacija </a:t>
            </a:r>
            <a:r>
              <a:rPr lang="vi-VN" sz="1200" dirty="0"/>
              <a:t>intenzitetne i vremenske stereofonije!</a:t>
            </a:r>
          </a:p>
          <a:p>
            <a:pPr marL="349250" indent="0" algn="just">
              <a:buNone/>
            </a:pPr>
            <a:endParaRPr lang="en-US" sz="1200" dirty="0"/>
          </a:p>
        </p:txBody>
      </p:sp>
      <p:sp>
        <p:nvSpPr>
          <p:cNvPr id="2" name="Title 1"/>
          <p:cNvSpPr>
            <a:spLocks noGrp="1"/>
          </p:cNvSpPr>
          <p:nvPr>
            <p:ph type="title"/>
          </p:nvPr>
        </p:nvSpPr>
        <p:spPr>
          <a:xfrm>
            <a:off x="457200" y="274638"/>
            <a:ext cx="8229600" cy="796908"/>
          </a:xfrm>
        </p:spPr>
        <p:txBody>
          <a:bodyPr>
            <a:normAutofit/>
          </a:bodyPr>
          <a:lstStyle/>
          <a:p>
            <a:r>
              <a:rPr lang="en-US" sz="2800" dirty="0" smtClean="0">
                <a:solidFill>
                  <a:srgbClr val="FF0000"/>
                </a:solidFill>
                <a:effectLst/>
              </a:rPr>
              <a:t>STEREO MIKROFONSKE TEHNIKE</a:t>
            </a:r>
            <a:endParaRPr lang="en-US" sz="2800" dirty="0">
              <a:solidFill>
                <a:srgbClr val="FF0000"/>
              </a:solidFill>
              <a:effectLst/>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76872"/>
            <a:ext cx="609600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623889"/>
      </p:ext>
    </p:extLst>
  </p:cSld>
  <p:clrMapOvr>
    <a:masterClrMapping/>
  </p:clrMapOvr>
  <p:transition>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165195"/>
          </a:xfrm>
        </p:spPr>
        <p:txBody>
          <a:bodyPr>
            <a:normAutofit/>
          </a:bodyPr>
          <a:lstStyle/>
          <a:p>
            <a:pPr marL="109728" indent="0">
              <a:buNone/>
            </a:pPr>
            <a:r>
              <a:rPr lang="sr-Latn-RS" sz="1200" b="1" i="1" dirty="0" err="1"/>
              <a:t>Jecklin</a:t>
            </a:r>
            <a:r>
              <a:rPr lang="sr-Latn-RS" sz="1200" b="1" dirty="0"/>
              <a:t> </a:t>
            </a:r>
            <a:r>
              <a:rPr lang="sr-Latn-RS" sz="1200" b="1" dirty="0" smtClean="0"/>
              <a:t>disk</a:t>
            </a:r>
          </a:p>
          <a:p>
            <a:pPr marL="109728" indent="0">
              <a:buNone/>
            </a:pPr>
            <a:endParaRPr lang="sr-Latn-RS" sz="1200" dirty="0" smtClean="0"/>
          </a:p>
          <a:p>
            <a:pPr marL="520700" indent="-171450" algn="just">
              <a:buFontTx/>
              <a:buChar char="-"/>
            </a:pPr>
            <a:r>
              <a:rPr lang="en-US" sz="1200" dirty="0" smtClean="0"/>
              <a:t>par </a:t>
            </a:r>
            <a:r>
              <a:rPr lang="en-US" sz="1200" dirty="0" err="1"/>
              <a:t>neusmerenih</a:t>
            </a:r>
            <a:r>
              <a:rPr lang="en-US" sz="1200" dirty="0"/>
              <a:t> </a:t>
            </a:r>
            <a:r>
              <a:rPr lang="en-US" sz="1200" dirty="0" err="1"/>
              <a:t>mikrofona</a:t>
            </a:r>
            <a:r>
              <a:rPr lang="en-US" sz="1200" dirty="0"/>
              <a:t> </a:t>
            </a:r>
            <a:r>
              <a:rPr lang="en-US" sz="1200" dirty="0" err="1"/>
              <a:t>udaljenih</a:t>
            </a:r>
            <a:r>
              <a:rPr lang="en-US" sz="1200" dirty="0"/>
              <a:t> 17 cm i </a:t>
            </a:r>
            <a:r>
              <a:rPr lang="en-US" sz="1200" dirty="0" err="1"/>
              <a:t>odvojenih</a:t>
            </a:r>
            <a:r>
              <a:rPr lang="en-US" sz="1200" dirty="0"/>
              <a:t> </a:t>
            </a:r>
            <a:r>
              <a:rPr lang="en-US" sz="1200" dirty="0" err="1"/>
              <a:t>pregradom</a:t>
            </a:r>
            <a:r>
              <a:rPr lang="en-US" sz="1200" dirty="0"/>
              <a:t> od </a:t>
            </a:r>
            <a:r>
              <a:rPr lang="en-US" sz="1200" dirty="0" err="1"/>
              <a:t>apsorbujućeg</a:t>
            </a:r>
            <a:r>
              <a:rPr lang="en-US" sz="1200" dirty="0"/>
              <a:t> i </a:t>
            </a:r>
            <a:r>
              <a:rPr lang="en-US" sz="1200" dirty="0" err="1"/>
              <a:t>zvučno</a:t>
            </a:r>
            <a:r>
              <a:rPr lang="en-US" sz="1200" dirty="0"/>
              <a:t> </a:t>
            </a:r>
            <a:r>
              <a:rPr lang="en-US" sz="1200" dirty="0" err="1"/>
              <a:t>izolirajućeg</a:t>
            </a:r>
            <a:r>
              <a:rPr lang="en-US" sz="1200" dirty="0"/>
              <a:t> </a:t>
            </a:r>
            <a:r>
              <a:rPr lang="en-US" sz="1200" dirty="0" err="1"/>
              <a:t>materijala</a:t>
            </a:r>
            <a:r>
              <a:rPr lang="en-US" sz="1200" dirty="0"/>
              <a:t> </a:t>
            </a:r>
            <a:r>
              <a:rPr lang="en-US" sz="1200" dirty="0" err="1"/>
              <a:t>između</a:t>
            </a:r>
            <a:r>
              <a:rPr lang="en-US" sz="1200" dirty="0"/>
              <a:t> </a:t>
            </a:r>
            <a:r>
              <a:rPr lang="en-US" sz="1200" dirty="0" err="1" smtClean="0"/>
              <a:t>njih</a:t>
            </a:r>
            <a:endParaRPr lang="sr-Latn-RS" sz="1200" dirty="0"/>
          </a:p>
          <a:p>
            <a:pPr marL="520700" indent="-171450" algn="just">
              <a:buFontTx/>
              <a:buChar char="-"/>
            </a:pPr>
            <a:r>
              <a:rPr lang="en-US" sz="1200" dirty="0" err="1" smtClean="0"/>
              <a:t>simulacija</a:t>
            </a:r>
            <a:r>
              <a:rPr lang="en-US" sz="1200" dirty="0" smtClean="0"/>
              <a:t> </a:t>
            </a:r>
            <a:r>
              <a:rPr lang="en-US" sz="1200" dirty="0" err="1"/>
              <a:t>ušiju</a:t>
            </a:r>
            <a:r>
              <a:rPr lang="en-US" sz="1200" dirty="0"/>
              <a:t> </a:t>
            </a:r>
            <a:r>
              <a:rPr lang="en-US" sz="1200" dirty="0" err="1"/>
              <a:t>bez</a:t>
            </a:r>
            <a:r>
              <a:rPr lang="en-US" sz="1200" dirty="0"/>
              <a:t> </a:t>
            </a:r>
            <a:r>
              <a:rPr lang="en-US" sz="1200" dirty="0" err="1"/>
              <a:t>filtracije</a:t>
            </a:r>
            <a:r>
              <a:rPr lang="en-US" sz="1200" dirty="0"/>
              <a:t> </a:t>
            </a:r>
            <a:r>
              <a:rPr lang="en-US" sz="1200" dirty="0" err="1"/>
              <a:t>zbog</a:t>
            </a:r>
            <a:r>
              <a:rPr lang="en-US" sz="1200" dirty="0"/>
              <a:t> </a:t>
            </a:r>
            <a:r>
              <a:rPr lang="en-US" sz="1200" dirty="0" err="1"/>
              <a:t>ušnih</a:t>
            </a:r>
            <a:r>
              <a:rPr lang="en-US" sz="1200" dirty="0"/>
              <a:t> </a:t>
            </a:r>
            <a:r>
              <a:rPr lang="en-US" sz="1200" dirty="0" err="1"/>
              <a:t>školjki</a:t>
            </a:r>
            <a:r>
              <a:rPr lang="en-US" sz="1200" dirty="0"/>
              <a:t>, ali </a:t>
            </a:r>
            <a:r>
              <a:rPr lang="en-US" sz="1200" dirty="0" err="1"/>
              <a:t>uz</a:t>
            </a:r>
            <a:r>
              <a:rPr lang="en-US" sz="1200" dirty="0"/>
              <a:t> </a:t>
            </a:r>
            <a:r>
              <a:rPr lang="en-US" sz="1200" dirty="0" err="1"/>
              <a:t>onemogućeno</a:t>
            </a:r>
            <a:r>
              <a:rPr lang="en-US" sz="1200" dirty="0"/>
              <a:t> </a:t>
            </a:r>
            <a:r>
              <a:rPr lang="en-US" sz="1200" dirty="0" err="1"/>
              <a:t>preslušavanje</a:t>
            </a:r>
            <a:r>
              <a:rPr lang="en-US" sz="1200" dirty="0"/>
              <a:t> </a:t>
            </a:r>
            <a:r>
              <a:rPr lang="en-US" sz="1200" dirty="0" err="1"/>
              <a:t>levog</a:t>
            </a:r>
            <a:r>
              <a:rPr lang="en-US" sz="1200" dirty="0"/>
              <a:t> i </a:t>
            </a:r>
            <a:r>
              <a:rPr lang="en-US" sz="1200" dirty="0" err="1"/>
              <a:t>desnog</a:t>
            </a:r>
            <a:r>
              <a:rPr lang="en-US" sz="1200" dirty="0"/>
              <a:t> </a:t>
            </a:r>
            <a:r>
              <a:rPr lang="en-US" sz="1200" dirty="0" err="1" smtClean="0"/>
              <a:t>kanala</a:t>
            </a:r>
            <a:endParaRPr lang="sr-Latn-RS" sz="1200" dirty="0"/>
          </a:p>
          <a:p>
            <a:pPr marL="520700" indent="-171450" algn="just">
              <a:buFontTx/>
              <a:buChar char="-"/>
            </a:pPr>
            <a:r>
              <a:rPr lang="en-US" sz="1200" dirty="0" err="1" smtClean="0"/>
              <a:t>slično</a:t>
            </a:r>
            <a:r>
              <a:rPr lang="en-US" sz="1200" dirty="0" smtClean="0"/>
              <a:t> </a:t>
            </a:r>
            <a:r>
              <a:rPr lang="en-US" sz="1200" dirty="0" err="1"/>
              <a:t>veštačkoj</a:t>
            </a:r>
            <a:r>
              <a:rPr lang="en-US" sz="1200" dirty="0"/>
              <a:t> </a:t>
            </a:r>
            <a:r>
              <a:rPr lang="en-US" sz="1200" dirty="0" err="1"/>
              <a:t>glavi</a:t>
            </a:r>
            <a:r>
              <a:rPr lang="en-US" sz="1200" dirty="0"/>
              <a:t>, ali </a:t>
            </a:r>
            <a:r>
              <a:rPr lang="en-US" sz="1200" dirty="0" err="1"/>
              <a:t>snimci</a:t>
            </a:r>
            <a:r>
              <a:rPr lang="en-US" sz="1200" dirty="0"/>
              <a:t> se </a:t>
            </a:r>
            <a:r>
              <a:rPr lang="en-US" sz="1200" dirty="0" err="1"/>
              <a:t>mogu</a:t>
            </a:r>
            <a:r>
              <a:rPr lang="en-US" sz="1200" dirty="0"/>
              <a:t> </a:t>
            </a:r>
            <a:r>
              <a:rPr lang="en-US" sz="1200" dirty="0" err="1"/>
              <a:t>slušati</a:t>
            </a:r>
            <a:r>
              <a:rPr lang="en-US" sz="1200" dirty="0"/>
              <a:t> </a:t>
            </a:r>
            <a:r>
              <a:rPr lang="en-US" sz="1200" dirty="0" err="1"/>
              <a:t>na</a:t>
            </a:r>
            <a:r>
              <a:rPr lang="en-US" sz="1200" dirty="0"/>
              <a:t> </a:t>
            </a:r>
            <a:r>
              <a:rPr lang="en-US" sz="1200" dirty="0" err="1" smtClean="0"/>
              <a:t>zvučnicima</a:t>
            </a:r>
            <a:endParaRPr lang="sr-Latn-RS" sz="1200" dirty="0"/>
          </a:p>
          <a:p>
            <a:pPr marL="520700" indent="-171450" algn="just">
              <a:buFontTx/>
              <a:buChar char="-"/>
            </a:pPr>
            <a:r>
              <a:rPr lang="en-US" sz="1200" dirty="0" smtClean="0"/>
              <a:t>stereo </a:t>
            </a:r>
            <a:r>
              <a:rPr lang="en-US" sz="1200" dirty="0" err="1"/>
              <a:t>slika</a:t>
            </a:r>
            <a:r>
              <a:rPr lang="en-US" sz="1200" dirty="0"/>
              <a:t>: </a:t>
            </a:r>
            <a:r>
              <a:rPr lang="en-US" sz="1200" dirty="0" err="1"/>
              <a:t>vremenska</a:t>
            </a:r>
            <a:r>
              <a:rPr lang="en-US" sz="1200" dirty="0"/>
              <a:t> </a:t>
            </a:r>
            <a:r>
              <a:rPr lang="en-US" sz="1200" dirty="0" err="1"/>
              <a:t>stereofonija</a:t>
            </a:r>
            <a:r>
              <a:rPr lang="en-US" sz="1200" dirty="0"/>
              <a:t> </a:t>
            </a:r>
            <a:r>
              <a:rPr lang="en-US" sz="1200" dirty="0" err="1"/>
              <a:t>na</a:t>
            </a:r>
            <a:r>
              <a:rPr lang="en-US" sz="1200" dirty="0"/>
              <a:t> </a:t>
            </a:r>
            <a:r>
              <a:rPr lang="en-US" sz="1200" dirty="0" err="1"/>
              <a:t>nižim</a:t>
            </a:r>
            <a:r>
              <a:rPr lang="en-US" sz="1200" dirty="0"/>
              <a:t> </a:t>
            </a:r>
            <a:r>
              <a:rPr lang="en-US" sz="1200" dirty="0" err="1"/>
              <a:t>frekvencijama</a:t>
            </a:r>
            <a:r>
              <a:rPr lang="en-US" sz="1200" dirty="0"/>
              <a:t>, </a:t>
            </a:r>
            <a:r>
              <a:rPr lang="en-US" sz="1200" dirty="0" err="1"/>
              <a:t>intenzitetna</a:t>
            </a:r>
            <a:r>
              <a:rPr lang="en-US" sz="1200" dirty="0"/>
              <a:t> </a:t>
            </a:r>
            <a:r>
              <a:rPr lang="en-US" sz="1200" dirty="0" err="1"/>
              <a:t>na</a:t>
            </a:r>
            <a:r>
              <a:rPr lang="en-US" sz="1200" dirty="0"/>
              <a:t> </a:t>
            </a:r>
            <a:r>
              <a:rPr lang="en-US" sz="1200" dirty="0" err="1" smtClean="0"/>
              <a:t>višim</a:t>
            </a:r>
            <a:endParaRPr lang="sr-Latn-RS" sz="1200" dirty="0"/>
          </a:p>
          <a:p>
            <a:pPr marL="520700" indent="-171450" algn="just">
              <a:buFontTx/>
              <a:buChar char="-"/>
            </a:pPr>
            <a:r>
              <a:rPr lang="en-US" sz="1200" dirty="0" smtClean="0"/>
              <a:t>stereo </a:t>
            </a:r>
            <a:r>
              <a:rPr lang="en-US" sz="1200" dirty="0" err="1"/>
              <a:t>slika</a:t>
            </a:r>
            <a:r>
              <a:rPr lang="en-US" sz="1200" dirty="0"/>
              <a:t> </a:t>
            </a:r>
            <a:r>
              <a:rPr lang="en-US" sz="1200" dirty="0" err="1"/>
              <a:t>vrlo</a:t>
            </a:r>
            <a:r>
              <a:rPr lang="en-US" sz="1200" dirty="0"/>
              <a:t> </a:t>
            </a:r>
            <a:r>
              <a:rPr lang="en-US" sz="1200" dirty="0" err="1"/>
              <a:t>prirodnog</a:t>
            </a:r>
            <a:r>
              <a:rPr lang="en-US" sz="1200" dirty="0"/>
              <a:t> </a:t>
            </a:r>
            <a:r>
              <a:rPr lang="en-US" sz="1200" dirty="0" err="1"/>
              <a:t>zvuka</a:t>
            </a:r>
            <a:r>
              <a:rPr lang="en-US" sz="1200" dirty="0"/>
              <a:t> s </a:t>
            </a:r>
            <a:r>
              <a:rPr lang="en-US" sz="1200" dirty="0" err="1"/>
              <a:t>odličnom</a:t>
            </a:r>
            <a:r>
              <a:rPr lang="en-US" sz="1200" dirty="0"/>
              <a:t> </a:t>
            </a:r>
            <a:r>
              <a:rPr lang="en-US" sz="1200" dirty="0" err="1"/>
              <a:t>prostornom</a:t>
            </a:r>
            <a:r>
              <a:rPr lang="en-US" sz="1200" dirty="0"/>
              <a:t> </a:t>
            </a:r>
            <a:r>
              <a:rPr lang="en-US" sz="1200" dirty="0" err="1"/>
              <a:t>lokalizacijom</a:t>
            </a:r>
            <a:r>
              <a:rPr lang="en-US" sz="1200" dirty="0"/>
              <a:t> </a:t>
            </a:r>
            <a:r>
              <a:rPr lang="en-US" sz="1200" dirty="0" err="1"/>
              <a:t>zvučnih</a:t>
            </a:r>
            <a:r>
              <a:rPr lang="en-US" sz="1200" dirty="0"/>
              <a:t> </a:t>
            </a:r>
            <a:r>
              <a:rPr lang="en-US" sz="1200" dirty="0" err="1"/>
              <a:t>izvora</a:t>
            </a:r>
            <a:endParaRPr lang="en-US" sz="1200" dirty="0"/>
          </a:p>
          <a:p>
            <a:pPr marL="349250" indent="0" algn="just">
              <a:buNone/>
            </a:pPr>
            <a:endParaRPr lang="sr-Latn-RS" sz="1200" dirty="0" smtClean="0"/>
          </a:p>
          <a:p>
            <a:pPr marL="349250" indent="0" algn="just">
              <a:buNone/>
            </a:pPr>
            <a:endParaRPr lang="sr-Latn-RS" sz="1200" dirty="0"/>
          </a:p>
          <a:p>
            <a:pPr marL="349250" indent="0" algn="just">
              <a:buNone/>
            </a:pPr>
            <a:endParaRPr lang="sr-Latn-RS" sz="1200" dirty="0" smtClean="0"/>
          </a:p>
          <a:p>
            <a:pPr marL="349250" indent="0" algn="just">
              <a:buNone/>
            </a:pPr>
            <a:endParaRPr lang="sr-Latn-RS" sz="1200" dirty="0"/>
          </a:p>
          <a:p>
            <a:pPr marL="349250" indent="0" algn="just">
              <a:buNone/>
            </a:pPr>
            <a:endParaRPr lang="sr-Latn-RS" sz="1200" dirty="0" smtClean="0"/>
          </a:p>
          <a:p>
            <a:pPr marL="349250" indent="0" algn="just">
              <a:buNone/>
            </a:pPr>
            <a:endParaRPr lang="sr-Latn-RS" sz="1200" dirty="0"/>
          </a:p>
          <a:p>
            <a:pPr marL="349250" indent="0" algn="just">
              <a:buNone/>
            </a:pPr>
            <a:endParaRPr lang="sr-Latn-RS" sz="1200" dirty="0" smtClean="0"/>
          </a:p>
          <a:p>
            <a:pPr marL="349250" indent="0" algn="just">
              <a:buNone/>
            </a:pPr>
            <a:endParaRPr lang="sr-Latn-RS" sz="1200" dirty="0"/>
          </a:p>
          <a:p>
            <a:pPr marL="349250" indent="0" algn="just">
              <a:buNone/>
            </a:pPr>
            <a:endParaRPr lang="sr-Latn-RS" sz="1200" dirty="0"/>
          </a:p>
          <a:p>
            <a:pPr marL="349250" indent="0" algn="just">
              <a:buNone/>
            </a:pPr>
            <a:endParaRPr lang="sr-Latn-RS" sz="1200" dirty="0"/>
          </a:p>
        </p:txBody>
      </p:sp>
      <p:sp>
        <p:nvSpPr>
          <p:cNvPr id="2" name="Title 1"/>
          <p:cNvSpPr>
            <a:spLocks noGrp="1"/>
          </p:cNvSpPr>
          <p:nvPr>
            <p:ph type="title"/>
          </p:nvPr>
        </p:nvSpPr>
        <p:spPr>
          <a:xfrm>
            <a:off x="457200" y="274638"/>
            <a:ext cx="8229600" cy="796908"/>
          </a:xfrm>
        </p:spPr>
        <p:txBody>
          <a:bodyPr>
            <a:normAutofit/>
          </a:bodyPr>
          <a:lstStyle/>
          <a:p>
            <a:r>
              <a:rPr lang="en-US" sz="2800" dirty="0" smtClean="0">
                <a:solidFill>
                  <a:srgbClr val="FF0000"/>
                </a:solidFill>
                <a:effectLst/>
              </a:rPr>
              <a:t>STEREO MIKROFONSKE TEHNIKE</a:t>
            </a:r>
            <a:endParaRPr lang="en-US" sz="2800" dirty="0">
              <a:solidFill>
                <a:srgbClr val="FF0000"/>
              </a:solidFill>
              <a:effectLst/>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3846" y="3140968"/>
            <a:ext cx="25622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8162083"/>
      </p:ext>
    </p:extLst>
  </p:cSld>
  <p:clrMapOvr>
    <a:masterClrMapping/>
  </p:clrMapOvr>
  <p:transition>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165195"/>
          </a:xfrm>
        </p:spPr>
        <p:txBody>
          <a:bodyPr>
            <a:normAutofit/>
          </a:bodyPr>
          <a:lstStyle/>
          <a:p>
            <a:pPr marL="109728" indent="0">
              <a:buNone/>
            </a:pPr>
            <a:r>
              <a:rPr lang="en-US" sz="1200" b="1" dirty="0" err="1"/>
              <a:t>Binauralna</a:t>
            </a:r>
            <a:r>
              <a:rPr lang="en-US" sz="1200" b="1" dirty="0"/>
              <a:t> </a:t>
            </a:r>
            <a:r>
              <a:rPr lang="en-US" sz="1200" b="1" dirty="0" err="1"/>
              <a:t>tehnika</a:t>
            </a:r>
            <a:r>
              <a:rPr lang="en-US" sz="1200" b="1" dirty="0"/>
              <a:t> - </a:t>
            </a:r>
            <a:r>
              <a:rPr lang="en-US" sz="1200" b="1" dirty="0" err="1"/>
              <a:t>veštačka</a:t>
            </a:r>
            <a:r>
              <a:rPr lang="en-US" sz="1200" b="1" dirty="0"/>
              <a:t> </a:t>
            </a:r>
            <a:r>
              <a:rPr lang="en-US" sz="1200" b="1" dirty="0" err="1"/>
              <a:t>glava</a:t>
            </a:r>
            <a:endParaRPr lang="en-US" sz="1200" dirty="0"/>
          </a:p>
          <a:p>
            <a:pPr marL="109728" indent="0">
              <a:buNone/>
            </a:pPr>
            <a:endParaRPr lang="sr-Latn-RS" sz="1200" dirty="0" smtClean="0"/>
          </a:p>
          <a:p>
            <a:pPr marL="520700" indent="-171450" algn="just">
              <a:buFontTx/>
              <a:buChar char="-"/>
            </a:pPr>
            <a:r>
              <a:rPr lang="en-US" sz="1200" dirty="0" err="1" smtClean="0"/>
              <a:t>snimanje</a:t>
            </a:r>
            <a:r>
              <a:rPr lang="en-US" sz="1200" dirty="0" smtClean="0"/>
              <a:t> </a:t>
            </a:r>
            <a:r>
              <a:rPr lang="en-US" sz="1200" dirty="0" err="1"/>
              <a:t>pomoću</a:t>
            </a:r>
            <a:r>
              <a:rPr lang="en-US" sz="1200" dirty="0"/>
              <a:t> </a:t>
            </a:r>
            <a:r>
              <a:rPr lang="en-US" sz="1200" dirty="0" err="1"/>
              <a:t>dva</a:t>
            </a:r>
            <a:r>
              <a:rPr lang="en-US" sz="1200" dirty="0"/>
              <a:t> </a:t>
            </a:r>
            <a:r>
              <a:rPr lang="en-US" sz="1200" dirty="0" err="1"/>
              <a:t>mikrofona</a:t>
            </a:r>
            <a:r>
              <a:rPr lang="en-US" sz="1200" dirty="0"/>
              <a:t> </a:t>
            </a:r>
            <a:r>
              <a:rPr lang="en-US" sz="1200" dirty="0" err="1"/>
              <a:t>koji</a:t>
            </a:r>
            <a:r>
              <a:rPr lang="en-US" sz="1200" dirty="0"/>
              <a:t> se </a:t>
            </a:r>
            <a:r>
              <a:rPr lang="en-US" sz="1200" dirty="0" err="1"/>
              <a:t>nalaze</a:t>
            </a:r>
            <a:r>
              <a:rPr lang="en-US" sz="1200" dirty="0"/>
              <a:t> </a:t>
            </a:r>
            <a:r>
              <a:rPr lang="en-US" sz="1200" dirty="0" err="1"/>
              <a:t>na</a:t>
            </a:r>
            <a:r>
              <a:rPr lang="en-US" sz="1200" dirty="0"/>
              <a:t> </a:t>
            </a:r>
            <a:r>
              <a:rPr lang="en-US" sz="1200" dirty="0" err="1"/>
              <a:t>mestu</a:t>
            </a:r>
            <a:r>
              <a:rPr lang="en-US" sz="1200" dirty="0"/>
              <a:t> </a:t>
            </a:r>
            <a:r>
              <a:rPr lang="en-US" sz="1200" dirty="0" err="1"/>
              <a:t>bubnih</a:t>
            </a:r>
            <a:r>
              <a:rPr lang="en-US" sz="1200" dirty="0"/>
              <a:t> </a:t>
            </a:r>
            <a:r>
              <a:rPr lang="en-US" sz="1200" dirty="0" err="1"/>
              <a:t>opni</a:t>
            </a:r>
            <a:r>
              <a:rPr lang="en-US" sz="1200" dirty="0"/>
              <a:t> </a:t>
            </a:r>
            <a:r>
              <a:rPr lang="en-US" sz="1200" dirty="0" err="1"/>
              <a:t>veštačke</a:t>
            </a:r>
            <a:r>
              <a:rPr lang="en-US" sz="1200" dirty="0"/>
              <a:t> </a:t>
            </a:r>
            <a:r>
              <a:rPr lang="en-US" sz="1200" dirty="0" err="1" smtClean="0"/>
              <a:t>glave</a:t>
            </a:r>
            <a:endParaRPr lang="sr-Latn-RS" sz="1200" dirty="0"/>
          </a:p>
          <a:p>
            <a:pPr marL="520700" indent="-171450" algn="just">
              <a:buFontTx/>
              <a:buChar char="-"/>
            </a:pPr>
            <a:r>
              <a:rPr lang="en-US" sz="1200" dirty="0" err="1" smtClean="0"/>
              <a:t>takav</a:t>
            </a:r>
            <a:r>
              <a:rPr lang="en-US" sz="1200" dirty="0" smtClean="0"/>
              <a:t> </a:t>
            </a:r>
            <a:r>
              <a:rPr lang="en-US" sz="1200" dirty="0" err="1"/>
              <a:t>način</a:t>
            </a:r>
            <a:r>
              <a:rPr lang="en-US" sz="1200" dirty="0"/>
              <a:t> </a:t>
            </a:r>
            <a:r>
              <a:rPr lang="en-US" sz="1200" dirty="0" err="1"/>
              <a:t>snimanja</a:t>
            </a:r>
            <a:r>
              <a:rPr lang="en-US" sz="1200" dirty="0"/>
              <a:t> </a:t>
            </a:r>
            <a:r>
              <a:rPr lang="en-US" sz="1200" dirty="0" err="1"/>
              <a:t>oponaša</a:t>
            </a:r>
            <a:r>
              <a:rPr lang="en-US" sz="1200" dirty="0"/>
              <a:t> </a:t>
            </a:r>
            <a:r>
              <a:rPr lang="en-US" sz="1200" dirty="0" err="1"/>
              <a:t>sluh</a:t>
            </a:r>
            <a:r>
              <a:rPr lang="en-US" sz="1200" dirty="0"/>
              <a:t> </a:t>
            </a:r>
            <a:r>
              <a:rPr lang="en-US" sz="1200" dirty="0" err="1"/>
              <a:t>jer</a:t>
            </a:r>
            <a:r>
              <a:rPr lang="en-US" sz="1200" dirty="0"/>
              <a:t> </a:t>
            </a:r>
            <a:r>
              <a:rPr lang="en-US" sz="1200" dirty="0" err="1"/>
              <a:t>uključuje</a:t>
            </a:r>
            <a:r>
              <a:rPr lang="en-US" sz="1200" dirty="0"/>
              <a:t> </a:t>
            </a:r>
            <a:r>
              <a:rPr lang="en-US" sz="1200" dirty="0" err="1"/>
              <a:t>realna</a:t>
            </a:r>
            <a:r>
              <a:rPr lang="en-US" sz="1200" dirty="0"/>
              <a:t> </a:t>
            </a:r>
            <a:r>
              <a:rPr lang="en-US" sz="1200" dirty="0" err="1"/>
              <a:t>zasenčanja</a:t>
            </a:r>
            <a:r>
              <a:rPr lang="en-US" sz="1200" dirty="0"/>
              <a:t> i </a:t>
            </a:r>
            <a:r>
              <a:rPr lang="en-US" sz="1200" dirty="0" err="1"/>
              <a:t>filtriranja</a:t>
            </a:r>
            <a:r>
              <a:rPr lang="en-US" sz="1200" dirty="0"/>
              <a:t> </a:t>
            </a:r>
            <a:r>
              <a:rPr lang="en-US" sz="1200" dirty="0" err="1"/>
              <a:t>zbog</a:t>
            </a:r>
            <a:r>
              <a:rPr lang="en-US" sz="1200" dirty="0"/>
              <a:t> </a:t>
            </a:r>
            <a:r>
              <a:rPr lang="en-US" sz="1200" dirty="0" err="1"/>
              <a:t>oblika</a:t>
            </a:r>
            <a:r>
              <a:rPr lang="en-US" sz="1200" dirty="0"/>
              <a:t> i </a:t>
            </a:r>
            <a:r>
              <a:rPr lang="en-US" sz="1200" dirty="0" err="1"/>
              <a:t>dimenzije</a:t>
            </a:r>
            <a:r>
              <a:rPr lang="en-US" sz="1200" dirty="0"/>
              <a:t> </a:t>
            </a:r>
            <a:r>
              <a:rPr lang="en-US" sz="1200" dirty="0" err="1"/>
              <a:t>glave</a:t>
            </a:r>
            <a:r>
              <a:rPr lang="en-US" sz="1200" dirty="0"/>
              <a:t> i </a:t>
            </a:r>
            <a:r>
              <a:rPr lang="en-US" sz="1200" dirty="0" err="1" smtClean="0"/>
              <a:t>ušiju</a:t>
            </a:r>
            <a:endParaRPr lang="sr-Latn-RS" sz="1200" dirty="0"/>
          </a:p>
          <a:p>
            <a:pPr marL="520700" indent="-171450" algn="just">
              <a:buFontTx/>
              <a:buChar char="-"/>
            </a:pPr>
            <a:r>
              <a:rPr lang="en-US" sz="1200" dirty="0" err="1" smtClean="0"/>
              <a:t>najvernija</a:t>
            </a:r>
            <a:r>
              <a:rPr lang="en-US" sz="1200" dirty="0" smtClean="0"/>
              <a:t> </a:t>
            </a:r>
            <a:r>
              <a:rPr lang="en-US" sz="1200" dirty="0" err="1"/>
              <a:t>simulacija</a:t>
            </a:r>
            <a:r>
              <a:rPr lang="en-US" sz="1200" dirty="0"/>
              <a:t> </a:t>
            </a:r>
            <a:r>
              <a:rPr lang="en-US" sz="1200" dirty="0" err="1"/>
              <a:t>stvaranja</a:t>
            </a:r>
            <a:r>
              <a:rPr lang="en-US" sz="1200" dirty="0"/>
              <a:t> </a:t>
            </a:r>
            <a:r>
              <a:rPr lang="en-US" sz="1200" dirty="0" err="1"/>
              <a:t>zvučne</a:t>
            </a:r>
            <a:r>
              <a:rPr lang="en-US" sz="1200" dirty="0"/>
              <a:t> </a:t>
            </a:r>
            <a:r>
              <a:rPr lang="en-US" sz="1200" dirty="0" err="1"/>
              <a:t>slike</a:t>
            </a:r>
            <a:r>
              <a:rPr lang="en-US" sz="1200" dirty="0"/>
              <a:t> u </a:t>
            </a:r>
            <a:r>
              <a:rPr lang="en-US" sz="1200" dirty="0" err="1"/>
              <a:t>ljudskom</a:t>
            </a:r>
            <a:r>
              <a:rPr lang="en-US" sz="1200" dirty="0"/>
              <a:t> </a:t>
            </a:r>
            <a:r>
              <a:rPr lang="en-US" sz="1200" dirty="0" err="1"/>
              <a:t>slušnom</a:t>
            </a:r>
            <a:r>
              <a:rPr lang="en-US" sz="1200" dirty="0"/>
              <a:t> </a:t>
            </a:r>
            <a:r>
              <a:rPr lang="en-US" sz="1200" dirty="0" err="1" smtClean="0"/>
              <a:t>aparatu</a:t>
            </a:r>
            <a:endParaRPr lang="sr-Latn-RS" sz="1200" dirty="0"/>
          </a:p>
          <a:p>
            <a:pPr marL="520700" indent="-171450" algn="just">
              <a:buFontTx/>
              <a:buChar char="-"/>
            </a:pPr>
            <a:r>
              <a:rPr lang="en-US" sz="1200" dirty="0" err="1" smtClean="0"/>
              <a:t>elimiše</a:t>
            </a:r>
            <a:r>
              <a:rPr lang="en-US" sz="1200" dirty="0" smtClean="0"/>
              <a:t> </a:t>
            </a:r>
            <a:r>
              <a:rPr lang="en-US" sz="1200" dirty="0" err="1"/>
              <a:t>efekt</a:t>
            </a:r>
            <a:r>
              <a:rPr lang="en-US" sz="1200" dirty="0"/>
              <a:t> “</a:t>
            </a:r>
            <a:r>
              <a:rPr lang="en-US" sz="1200" dirty="0" err="1"/>
              <a:t>zvuka</a:t>
            </a:r>
            <a:r>
              <a:rPr lang="en-US" sz="1200" dirty="0"/>
              <a:t> u </a:t>
            </a:r>
            <a:r>
              <a:rPr lang="en-US" sz="1200" dirty="0" err="1"/>
              <a:t>glavi</a:t>
            </a:r>
            <a:r>
              <a:rPr lang="en-US" sz="1200" dirty="0"/>
              <a:t>” </a:t>
            </a:r>
            <a:r>
              <a:rPr lang="en-US" sz="1200" dirty="0" err="1"/>
              <a:t>pri</a:t>
            </a:r>
            <a:r>
              <a:rPr lang="en-US" sz="1200" dirty="0"/>
              <a:t> </a:t>
            </a:r>
            <a:r>
              <a:rPr lang="en-US" sz="1200" dirty="0" err="1"/>
              <a:t>slušanju</a:t>
            </a:r>
            <a:r>
              <a:rPr lang="en-US" sz="1200" dirty="0"/>
              <a:t> </a:t>
            </a:r>
            <a:r>
              <a:rPr lang="en-US" sz="1200" dirty="0" err="1"/>
              <a:t>pomoću</a:t>
            </a:r>
            <a:r>
              <a:rPr lang="en-US" sz="1200" dirty="0"/>
              <a:t> </a:t>
            </a:r>
            <a:r>
              <a:rPr lang="en-US" sz="1200" dirty="0" err="1" smtClean="0"/>
              <a:t>slušalica</a:t>
            </a:r>
            <a:endParaRPr lang="sr-Latn-RS" sz="1200" dirty="0"/>
          </a:p>
          <a:p>
            <a:pPr marL="520700" indent="-171450" algn="just">
              <a:buFontTx/>
              <a:buChar char="-"/>
            </a:pPr>
            <a:r>
              <a:rPr lang="en-US" sz="1200" dirty="0" err="1" smtClean="0"/>
              <a:t>može</a:t>
            </a:r>
            <a:r>
              <a:rPr lang="en-US" sz="1200" dirty="0" smtClean="0"/>
              <a:t> </a:t>
            </a:r>
            <a:r>
              <a:rPr lang="en-US" sz="1200" dirty="0"/>
              <a:t>se </a:t>
            </a:r>
            <a:r>
              <a:rPr lang="en-US" sz="1200" dirty="0" err="1"/>
              <a:t>slušati</a:t>
            </a:r>
            <a:r>
              <a:rPr lang="en-US" sz="1200" dirty="0"/>
              <a:t> </a:t>
            </a:r>
            <a:r>
              <a:rPr lang="en-US" sz="1200" dirty="0" err="1"/>
              <a:t>samo</a:t>
            </a:r>
            <a:r>
              <a:rPr lang="en-US" sz="1200" dirty="0"/>
              <a:t> </a:t>
            </a:r>
            <a:r>
              <a:rPr lang="en-US" sz="1200" dirty="0" err="1"/>
              <a:t>pomoću</a:t>
            </a:r>
            <a:r>
              <a:rPr lang="en-US" sz="1200" dirty="0"/>
              <a:t> </a:t>
            </a:r>
            <a:r>
              <a:rPr lang="en-US" sz="1200" dirty="0" err="1"/>
              <a:t>slušalica</a:t>
            </a:r>
            <a:r>
              <a:rPr lang="en-US" sz="1200" dirty="0"/>
              <a:t> </a:t>
            </a:r>
          </a:p>
          <a:p>
            <a:pPr marL="349250" indent="0" algn="just">
              <a:buNone/>
            </a:pPr>
            <a:endParaRPr lang="sr-Latn-RS" sz="1200" dirty="0" smtClean="0"/>
          </a:p>
          <a:p>
            <a:pPr marL="349250" indent="0" algn="just">
              <a:buNone/>
            </a:pPr>
            <a:endParaRPr lang="sr-Latn-RS" sz="1200" dirty="0"/>
          </a:p>
          <a:p>
            <a:pPr marL="349250" indent="0" algn="just">
              <a:buNone/>
            </a:pPr>
            <a:endParaRPr lang="sr-Latn-RS" sz="1200" dirty="0" smtClean="0"/>
          </a:p>
          <a:p>
            <a:pPr marL="349250" indent="0" algn="just">
              <a:buNone/>
            </a:pPr>
            <a:endParaRPr lang="sr-Latn-RS" sz="1200" dirty="0"/>
          </a:p>
          <a:p>
            <a:pPr marL="349250" indent="0" algn="just">
              <a:buNone/>
            </a:pPr>
            <a:endParaRPr lang="sr-Latn-RS" sz="1200" dirty="0" smtClean="0"/>
          </a:p>
          <a:p>
            <a:pPr marL="349250" indent="0" algn="just">
              <a:buNone/>
            </a:pPr>
            <a:endParaRPr lang="sr-Latn-RS" sz="1200" dirty="0"/>
          </a:p>
          <a:p>
            <a:pPr marL="349250" indent="0" algn="just">
              <a:buNone/>
            </a:pPr>
            <a:endParaRPr lang="sr-Latn-RS" sz="1200" dirty="0" smtClean="0"/>
          </a:p>
          <a:p>
            <a:pPr marL="349250" indent="0" algn="just">
              <a:buNone/>
            </a:pPr>
            <a:endParaRPr lang="sr-Latn-RS" sz="1200" dirty="0"/>
          </a:p>
          <a:p>
            <a:pPr marL="349250" indent="0" algn="just">
              <a:buNone/>
            </a:pPr>
            <a:endParaRPr lang="sr-Latn-RS" sz="1200" dirty="0"/>
          </a:p>
          <a:p>
            <a:pPr marL="349250" indent="0" algn="just">
              <a:buNone/>
            </a:pPr>
            <a:endParaRPr lang="sr-Latn-RS" sz="1200" dirty="0"/>
          </a:p>
        </p:txBody>
      </p:sp>
      <p:sp>
        <p:nvSpPr>
          <p:cNvPr id="2" name="Title 1"/>
          <p:cNvSpPr>
            <a:spLocks noGrp="1"/>
          </p:cNvSpPr>
          <p:nvPr>
            <p:ph type="title"/>
          </p:nvPr>
        </p:nvSpPr>
        <p:spPr>
          <a:xfrm>
            <a:off x="457200" y="274638"/>
            <a:ext cx="8229600" cy="796908"/>
          </a:xfrm>
        </p:spPr>
        <p:txBody>
          <a:bodyPr>
            <a:normAutofit/>
          </a:bodyPr>
          <a:lstStyle/>
          <a:p>
            <a:r>
              <a:rPr lang="en-US" sz="2800" dirty="0" smtClean="0">
                <a:solidFill>
                  <a:srgbClr val="FF0000"/>
                </a:solidFill>
                <a:effectLst/>
              </a:rPr>
              <a:t>STEREO MIKROFONSKE TEHNIKE</a:t>
            </a:r>
            <a:endParaRPr lang="en-US" sz="2800" dirty="0">
              <a:solidFill>
                <a:srgbClr val="FF0000"/>
              </a:solidFill>
              <a:effectLst/>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1425" y="2996952"/>
            <a:ext cx="158115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327461"/>
      </p:ext>
    </p:extLst>
  </p:cSld>
  <p:clrMapOvr>
    <a:masterClrMapping/>
  </p:clrMapOvr>
  <p:transition>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165195"/>
          </a:xfrm>
        </p:spPr>
        <p:txBody>
          <a:bodyPr>
            <a:normAutofit/>
          </a:bodyPr>
          <a:lstStyle/>
          <a:p>
            <a:pPr marL="109728" indent="0">
              <a:buNone/>
            </a:pPr>
            <a:r>
              <a:rPr lang="sr-Latn-RS" sz="1200" b="1" dirty="0" smtClean="0"/>
              <a:t>P</a:t>
            </a:r>
            <a:r>
              <a:rPr lang="en-US" sz="1200" b="1" dirty="0" err="1" smtClean="0"/>
              <a:t>rednosti</a:t>
            </a:r>
            <a:r>
              <a:rPr lang="en-US" sz="1200" b="1" dirty="0" smtClean="0"/>
              <a:t> </a:t>
            </a:r>
            <a:r>
              <a:rPr lang="en-US" sz="1200" b="1" dirty="0"/>
              <a:t>i </a:t>
            </a:r>
            <a:r>
              <a:rPr lang="en-US" sz="1200" b="1" dirty="0" err="1" smtClean="0"/>
              <a:t>nedostaci</a:t>
            </a:r>
            <a:r>
              <a:rPr lang="en-US" sz="1200" b="1" dirty="0" smtClean="0"/>
              <a:t> </a:t>
            </a:r>
            <a:r>
              <a:rPr lang="en-US" sz="1200" b="1" dirty="0"/>
              <a:t>stereo </a:t>
            </a:r>
            <a:r>
              <a:rPr lang="en-US" sz="1200" b="1" dirty="0" err="1"/>
              <a:t>mikrofonskih</a:t>
            </a:r>
            <a:r>
              <a:rPr lang="en-US" sz="1200" b="1" dirty="0"/>
              <a:t> </a:t>
            </a:r>
            <a:r>
              <a:rPr lang="en-US" sz="1200" b="1" dirty="0" err="1" smtClean="0"/>
              <a:t>tehnika</a:t>
            </a:r>
            <a:endParaRPr lang="sr-Latn-RS" sz="1200" b="1" dirty="0" smtClean="0"/>
          </a:p>
          <a:p>
            <a:pPr marL="109728" indent="0">
              <a:buNone/>
            </a:pPr>
            <a:endParaRPr lang="sr-Latn-RS" sz="1200" dirty="0" smtClean="0"/>
          </a:p>
          <a:p>
            <a:pPr marL="349250" indent="0" algn="just">
              <a:buNone/>
            </a:pPr>
            <a:endParaRPr lang="sr-Latn-RS" sz="1200" dirty="0" smtClean="0"/>
          </a:p>
          <a:p>
            <a:pPr marL="349250" indent="0" algn="just">
              <a:buNone/>
            </a:pPr>
            <a:endParaRPr lang="sr-Latn-RS" sz="1200" dirty="0"/>
          </a:p>
          <a:p>
            <a:pPr marL="349250" indent="0" algn="just">
              <a:buNone/>
            </a:pPr>
            <a:endParaRPr lang="sr-Latn-RS" sz="1200" dirty="0" smtClean="0"/>
          </a:p>
          <a:p>
            <a:pPr marL="349250" indent="0" algn="just">
              <a:buNone/>
            </a:pPr>
            <a:endParaRPr lang="sr-Latn-RS" sz="1200" dirty="0"/>
          </a:p>
          <a:p>
            <a:pPr marL="349250" indent="0" algn="just">
              <a:buNone/>
            </a:pPr>
            <a:endParaRPr lang="sr-Latn-RS" sz="1200" dirty="0" smtClean="0"/>
          </a:p>
          <a:p>
            <a:pPr marL="349250" indent="0" algn="just">
              <a:buNone/>
            </a:pPr>
            <a:endParaRPr lang="sr-Latn-RS" sz="1200" dirty="0"/>
          </a:p>
          <a:p>
            <a:pPr marL="349250" indent="0" algn="just">
              <a:buNone/>
            </a:pPr>
            <a:endParaRPr lang="sr-Latn-RS" sz="1200" dirty="0" smtClean="0"/>
          </a:p>
          <a:p>
            <a:pPr marL="119063" indent="0" algn="just">
              <a:buNone/>
            </a:pPr>
            <a:endParaRPr lang="sr-Latn-RS" sz="1200" dirty="0" smtClean="0"/>
          </a:p>
          <a:p>
            <a:pPr marL="119063" indent="0" algn="just">
              <a:buNone/>
            </a:pPr>
            <a:endParaRPr lang="sr-Latn-RS" sz="1200" dirty="0"/>
          </a:p>
          <a:p>
            <a:pPr marL="119063" indent="0" algn="just">
              <a:buNone/>
            </a:pPr>
            <a:r>
              <a:rPr lang="sr-Latn-RS" sz="1200" b="1" dirty="0" smtClean="0"/>
              <a:t>Izbor </a:t>
            </a:r>
            <a:r>
              <a:rPr lang="sr-Latn-RS" sz="1200" b="1" dirty="0"/>
              <a:t>tehnike snimanja</a:t>
            </a:r>
          </a:p>
          <a:p>
            <a:pPr marL="349250" indent="0" algn="just">
              <a:buNone/>
            </a:pPr>
            <a:endParaRPr lang="sr-Latn-RS" sz="1200" dirty="0"/>
          </a:p>
          <a:p>
            <a:pPr marL="349250" indent="0" algn="just">
              <a:buNone/>
            </a:pPr>
            <a:r>
              <a:rPr lang="sr-Latn-RS" sz="1200" dirty="0"/>
              <a:t>Kriterijumi:</a:t>
            </a:r>
          </a:p>
          <a:p>
            <a:pPr marL="520700" indent="-171450" algn="just">
              <a:buFontTx/>
              <a:buChar char="-"/>
            </a:pPr>
            <a:r>
              <a:rPr lang="sr-Latn-RS" sz="1200" dirty="0" smtClean="0"/>
              <a:t>snima </a:t>
            </a:r>
            <a:r>
              <a:rPr lang="sr-Latn-RS" sz="1200" dirty="0"/>
              <a:t>se zbog dobijanja konačne stereo ili </a:t>
            </a:r>
            <a:r>
              <a:rPr lang="sr-Latn-RS" sz="1200" dirty="0" err="1"/>
              <a:t>višekanalnog</a:t>
            </a:r>
            <a:r>
              <a:rPr lang="sr-Latn-RS" sz="1200" dirty="0"/>
              <a:t> snimka ili prenos ide </a:t>
            </a:r>
            <a:r>
              <a:rPr lang="sr-Latn-RS" sz="1200" dirty="0" smtClean="0"/>
              <a:t>radio-difuzijom</a:t>
            </a:r>
          </a:p>
          <a:p>
            <a:pPr marL="520700" indent="-171450" algn="just">
              <a:buFontTx/>
              <a:buChar char="-"/>
            </a:pPr>
            <a:r>
              <a:rPr lang="sr-Latn-RS" sz="1200" dirty="0" smtClean="0"/>
              <a:t>veličina </a:t>
            </a:r>
            <a:r>
              <a:rPr lang="sr-Latn-RS" sz="1200" dirty="0"/>
              <a:t>ansambla (solista, mali kamerni sastav, veliki orkestar </a:t>
            </a:r>
            <a:r>
              <a:rPr lang="sr-Latn-RS" sz="1200" dirty="0" smtClean="0"/>
              <a:t>…)</a:t>
            </a:r>
          </a:p>
          <a:p>
            <a:pPr marL="520700" indent="-171450" algn="just">
              <a:buFontTx/>
              <a:buChar char="-"/>
            </a:pPr>
            <a:r>
              <a:rPr lang="sr-Latn-RS" sz="1200" dirty="0" smtClean="0"/>
              <a:t>prostorna </a:t>
            </a:r>
            <a:r>
              <a:rPr lang="sr-Latn-RS" sz="1200" dirty="0"/>
              <a:t>ograničenja u prostoriji u kojoj se </a:t>
            </a:r>
            <a:r>
              <a:rPr lang="sr-Latn-RS" sz="1200" dirty="0" smtClean="0"/>
              <a:t>snima</a:t>
            </a:r>
          </a:p>
          <a:p>
            <a:pPr marL="520700" indent="-171450" algn="just">
              <a:buFontTx/>
              <a:buChar char="-"/>
            </a:pPr>
            <a:r>
              <a:rPr lang="sr-Latn-RS" sz="1200" dirty="0" smtClean="0"/>
              <a:t>prisutnost </a:t>
            </a:r>
            <a:r>
              <a:rPr lang="sr-Latn-RS" sz="1200" dirty="0"/>
              <a:t>ili odsutnost </a:t>
            </a:r>
            <a:r>
              <a:rPr lang="sr-Latn-RS" sz="1200" dirty="0" smtClean="0"/>
              <a:t>publike</a:t>
            </a:r>
          </a:p>
          <a:p>
            <a:pPr marL="520700" indent="-171450" algn="just">
              <a:buFontTx/>
              <a:buChar char="-"/>
            </a:pPr>
            <a:r>
              <a:rPr lang="sr-Latn-RS" sz="1200" dirty="0" smtClean="0"/>
              <a:t>akustika prostorije</a:t>
            </a:r>
          </a:p>
          <a:p>
            <a:pPr marL="520700" indent="-171450" algn="just">
              <a:buFontTx/>
              <a:buChar char="-"/>
            </a:pPr>
            <a:r>
              <a:rPr lang="sr-Latn-RS" sz="1200" dirty="0" smtClean="0"/>
              <a:t>mikrofoni </a:t>
            </a:r>
            <a:r>
              <a:rPr lang="sr-Latn-RS" sz="1200" dirty="0"/>
              <a:t>kojima raspolažemo </a:t>
            </a:r>
          </a:p>
          <a:p>
            <a:pPr marL="349250" indent="0" algn="just">
              <a:buNone/>
            </a:pPr>
            <a:endParaRPr lang="sr-Latn-RS" sz="1200" dirty="0"/>
          </a:p>
          <a:p>
            <a:pPr marL="349250" indent="0" algn="just">
              <a:buNone/>
            </a:pPr>
            <a:endParaRPr lang="sr-Latn-RS" sz="1200" dirty="0"/>
          </a:p>
        </p:txBody>
      </p:sp>
      <p:sp>
        <p:nvSpPr>
          <p:cNvPr id="2" name="Title 1"/>
          <p:cNvSpPr>
            <a:spLocks noGrp="1"/>
          </p:cNvSpPr>
          <p:nvPr>
            <p:ph type="title"/>
          </p:nvPr>
        </p:nvSpPr>
        <p:spPr>
          <a:xfrm>
            <a:off x="457200" y="274638"/>
            <a:ext cx="8229600" cy="796908"/>
          </a:xfrm>
        </p:spPr>
        <p:txBody>
          <a:bodyPr>
            <a:normAutofit/>
          </a:bodyPr>
          <a:lstStyle/>
          <a:p>
            <a:r>
              <a:rPr lang="en-US" sz="2800" dirty="0" smtClean="0">
                <a:solidFill>
                  <a:srgbClr val="FF0000"/>
                </a:solidFill>
                <a:effectLst/>
              </a:rPr>
              <a:t>STEREO MIKROFONSKE TEHNIKE</a:t>
            </a:r>
            <a:endParaRPr lang="en-US" sz="2800" dirty="0">
              <a:solidFill>
                <a:srgbClr val="FF0000"/>
              </a:solidFill>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2257955556"/>
              </p:ext>
            </p:extLst>
          </p:nvPr>
        </p:nvGraphicFramePr>
        <p:xfrm>
          <a:off x="1403648" y="1412776"/>
          <a:ext cx="6709410" cy="1472184"/>
        </p:xfrm>
        <a:graphic>
          <a:graphicData uri="http://schemas.openxmlformats.org/drawingml/2006/table">
            <a:tbl>
              <a:tblPr firstRow="1" firstCol="1" bandRow="1">
                <a:tableStyleId>{5C22544A-7EE6-4342-B048-85BDC9FD1C3A}</a:tableStyleId>
              </a:tblPr>
              <a:tblGrid>
                <a:gridCol w="1341755"/>
                <a:gridCol w="650875"/>
                <a:gridCol w="690880"/>
                <a:gridCol w="1341755"/>
                <a:gridCol w="1341755"/>
                <a:gridCol w="1342390"/>
              </a:tblGrid>
              <a:tr h="0">
                <a:tc>
                  <a:txBody>
                    <a:bodyPr/>
                    <a:lstStyle/>
                    <a:p>
                      <a:pPr algn="ctr">
                        <a:lnSpc>
                          <a:spcPct val="115000"/>
                        </a:lnSpc>
                        <a:spcAft>
                          <a:spcPts val="0"/>
                        </a:spcAft>
                      </a:pPr>
                      <a:r>
                        <a:rPr lang="en-US" sz="1200" dirty="0" err="1">
                          <a:effectLst/>
                        </a:rPr>
                        <a:t>Vrsta</a:t>
                      </a:r>
                      <a:endParaRPr lang="en-US" sz="1100" dirty="0">
                        <a:effectLst/>
                      </a:endParaRPr>
                    </a:p>
                    <a:p>
                      <a:pPr algn="ctr">
                        <a:lnSpc>
                          <a:spcPct val="115000"/>
                        </a:lnSpc>
                        <a:spcAft>
                          <a:spcPts val="0"/>
                        </a:spcAft>
                      </a:pPr>
                      <a:r>
                        <a:rPr lang="en-US" sz="1200" dirty="0">
                          <a:effectLst/>
                        </a:rPr>
                        <a:t>stereo </a:t>
                      </a:r>
                      <a:r>
                        <a:rPr lang="en-US" sz="1200" dirty="0" err="1">
                          <a:effectLst/>
                        </a:rPr>
                        <a:t>tehnike</a:t>
                      </a:r>
                      <a:endParaRPr lang="en-US" sz="1100" dirty="0">
                        <a:effectLst/>
                        <a:latin typeface="Calibri"/>
                        <a:ea typeface="Calibri"/>
                        <a:cs typeface="Times New Roman"/>
                      </a:endParaRPr>
                    </a:p>
                  </a:txBody>
                  <a:tcPr marL="68580" marR="68580" marT="0" marB="0" anchor="ctr"/>
                </a:tc>
                <a:tc gridSpan="2">
                  <a:txBody>
                    <a:bodyPr/>
                    <a:lstStyle/>
                    <a:p>
                      <a:pPr algn="ctr">
                        <a:lnSpc>
                          <a:spcPct val="115000"/>
                        </a:lnSpc>
                        <a:spcAft>
                          <a:spcPts val="0"/>
                        </a:spcAft>
                      </a:pPr>
                      <a:r>
                        <a:rPr lang="en-US" sz="1200" dirty="0" err="1">
                          <a:effectLst/>
                        </a:rPr>
                        <a:t>Podudarni</a:t>
                      </a:r>
                      <a:r>
                        <a:rPr lang="en-US" sz="1200" dirty="0">
                          <a:effectLst/>
                        </a:rPr>
                        <a:t> par</a:t>
                      </a:r>
                      <a:endParaRPr lang="en-US" sz="1100" dirty="0">
                        <a:effectLst/>
                        <a:latin typeface="Calibri"/>
                        <a:ea typeface="Calibri"/>
                        <a:cs typeface="Times New Roman"/>
                      </a:endParaRPr>
                    </a:p>
                  </a:txBody>
                  <a:tcPr marL="68580" marR="68580" marT="0" marB="0" anchor="ctr"/>
                </a:tc>
                <a:tc hMerge="1">
                  <a:txBody>
                    <a:bodyPr/>
                    <a:lstStyle/>
                    <a:p>
                      <a:endParaRPr lang="en-US"/>
                    </a:p>
                  </a:txBody>
                  <a:tcPr/>
                </a:tc>
                <a:tc>
                  <a:txBody>
                    <a:bodyPr/>
                    <a:lstStyle/>
                    <a:p>
                      <a:pPr algn="ctr">
                        <a:lnSpc>
                          <a:spcPct val="115000"/>
                        </a:lnSpc>
                        <a:spcAft>
                          <a:spcPts val="0"/>
                        </a:spcAft>
                      </a:pPr>
                      <a:r>
                        <a:rPr lang="en-US" sz="1200">
                          <a:effectLst/>
                        </a:rPr>
                        <a:t>Gotovo</a:t>
                      </a:r>
                      <a:endParaRPr lang="en-US" sz="1100">
                        <a:effectLst/>
                      </a:endParaRPr>
                    </a:p>
                    <a:p>
                      <a:pPr algn="ctr">
                        <a:lnSpc>
                          <a:spcPct val="115000"/>
                        </a:lnSpc>
                        <a:spcAft>
                          <a:spcPts val="0"/>
                        </a:spcAft>
                      </a:pPr>
                      <a:r>
                        <a:rPr lang="en-US" sz="1200">
                          <a:effectLst/>
                        </a:rPr>
                        <a:t>podudarni par</a:t>
                      </a:r>
                      <a:endParaRPr lang="en-US"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a:effectLst/>
                        </a:rPr>
                        <a:t>Par s pregradom</a:t>
                      </a:r>
                      <a:endParaRPr lang="en-US"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a:effectLst/>
                        </a:rPr>
                        <a:t>Razmaknuti par</a:t>
                      </a:r>
                      <a:endParaRPr lang="en-US" sz="1100">
                        <a:effectLst/>
                        <a:latin typeface="Calibri"/>
                        <a:ea typeface="Calibri"/>
                        <a:cs typeface="Times New Roman"/>
                      </a:endParaRPr>
                    </a:p>
                  </a:txBody>
                  <a:tcPr marL="68580" marR="68580" marT="0" marB="0" anchor="ctr"/>
                </a:tc>
              </a:tr>
              <a:tr h="0">
                <a:tc>
                  <a:txBody>
                    <a:bodyPr/>
                    <a:lstStyle/>
                    <a:p>
                      <a:pPr>
                        <a:lnSpc>
                          <a:spcPct val="115000"/>
                        </a:lnSpc>
                        <a:spcAft>
                          <a:spcPts val="0"/>
                        </a:spcAft>
                      </a:pPr>
                      <a:r>
                        <a:rPr lang="en-US" sz="1200">
                          <a:effectLst/>
                        </a:rPr>
                        <a:t>Ime tehnike</a:t>
                      </a:r>
                      <a:endParaRPr lang="en-US"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a:effectLst/>
                        </a:rPr>
                        <a:t>X-Y</a:t>
                      </a:r>
                      <a:endParaRPr lang="en-US"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a:effectLst/>
                        </a:rPr>
                        <a:t>MS</a:t>
                      </a:r>
                      <a:endParaRPr lang="en-US"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a:effectLst/>
                        </a:rPr>
                        <a:t>ORTF</a:t>
                      </a:r>
                      <a:endParaRPr lang="en-US" sz="1100">
                        <a:effectLst/>
                        <a:latin typeface="Calibri"/>
                        <a:ea typeface="Calibri"/>
                        <a:cs typeface="Times New Roman"/>
                      </a:endParaRPr>
                    </a:p>
                  </a:txBody>
                  <a:tcPr marL="68580" marR="68580" marT="0" marB="0" anchor="ctr"/>
                </a:tc>
                <a:tc>
                  <a:txBody>
                    <a:bodyPr/>
                    <a:lstStyle/>
                    <a:p>
                      <a:pPr marL="3175" indent="-3175" algn="ctr">
                        <a:spcAft>
                          <a:spcPts val="0"/>
                        </a:spcAft>
                      </a:pPr>
                      <a:r>
                        <a:rPr lang="en-US" sz="1200" dirty="0" err="1" smtClean="0">
                          <a:effectLst/>
                        </a:rPr>
                        <a:t>Jecklin</a:t>
                      </a:r>
                      <a:r>
                        <a:rPr lang="en-US" sz="1200" dirty="0" smtClean="0">
                          <a:effectLst/>
                        </a:rPr>
                        <a:t> </a:t>
                      </a:r>
                      <a:r>
                        <a:rPr lang="en-US" sz="1200" dirty="0">
                          <a:effectLst/>
                        </a:rPr>
                        <a:t>disk</a:t>
                      </a:r>
                      <a:endParaRPr lang="en-US" sz="1200" dirty="0">
                        <a:effectLst/>
                        <a:latin typeface="Times New Roman"/>
                        <a:ea typeface="Times New Roman"/>
                        <a:cs typeface="Times New Roman"/>
                      </a:endParaRPr>
                    </a:p>
                  </a:txBody>
                  <a:tcPr marL="68580" marR="68580" marT="0" marB="0" anchor="ctr"/>
                </a:tc>
                <a:tc>
                  <a:txBody>
                    <a:bodyPr/>
                    <a:lstStyle/>
                    <a:p>
                      <a:pPr marL="3175" indent="-3175" algn="ctr">
                        <a:spcAft>
                          <a:spcPts val="0"/>
                        </a:spcAft>
                      </a:pPr>
                      <a:r>
                        <a:rPr lang="en-US" sz="1200" dirty="0">
                          <a:effectLst/>
                        </a:rPr>
                        <a:t>AB</a:t>
                      </a:r>
                      <a:endParaRPr lang="en-US" sz="1200" dirty="0">
                        <a:effectLst/>
                        <a:latin typeface="Times New Roman"/>
                        <a:ea typeface="Times New Roman"/>
                        <a:cs typeface="Times New Roman"/>
                      </a:endParaRPr>
                    </a:p>
                  </a:txBody>
                  <a:tcPr marL="68580" marR="68580" marT="0" marB="0" anchor="ctr"/>
                </a:tc>
              </a:tr>
              <a:tr h="0">
                <a:tc>
                  <a:txBody>
                    <a:bodyPr/>
                    <a:lstStyle/>
                    <a:p>
                      <a:pPr>
                        <a:lnSpc>
                          <a:spcPct val="115000"/>
                        </a:lnSpc>
                        <a:spcAft>
                          <a:spcPts val="0"/>
                        </a:spcAft>
                      </a:pPr>
                      <a:r>
                        <a:rPr lang="en-US" sz="1200">
                          <a:effectLst/>
                        </a:rPr>
                        <a:t>Utisak prostornosti</a:t>
                      </a:r>
                      <a:endParaRPr lang="en-US" sz="1100">
                        <a:effectLst/>
                        <a:latin typeface="Calibri"/>
                        <a:ea typeface="Calibri"/>
                        <a:cs typeface="Times New Roman"/>
                      </a:endParaRPr>
                    </a:p>
                  </a:txBody>
                  <a:tcPr marL="68580" marR="68580" marT="0" marB="0" anchor="ctr"/>
                </a:tc>
                <a:tc gridSpan="2">
                  <a:txBody>
                    <a:bodyPr/>
                    <a:lstStyle/>
                    <a:p>
                      <a:pPr algn="ctr">
                        <a:lnSpc>
                          <a:spcPct val="115000"/>
                        </a:lnSpc>
                        <a:spcAft>
                          <a:spcPts val="0"/>
                        </a:spcAft>
                      </a:pPr>
                      <a:r>
                        <a:rPr lang="en-US" sz="1200">
                          <a:effectLst/>
                        </a:rPr>
                        <a:t>Često ograničen</a:t>
                      </a:r>
                      <a:endParaRPr lang="en-US" sz="1100">
                        <a:effectLst/>
                        <a:latin typeface="Calibri"/>
                        <a:ea typeface="Calibri"/>
                        <a:cs typeface="Times New Roman"/>
                      </a:endParaRPr>
                    </a:p>
                  </a:txBody>
                  <a:tcPr marL="68580" marR="68580" marT="0" marB="0" anchor="ctr"/>
                </a:tc>
                <a:tc hMerge="1">
                  <a:txBody>
                    <a:bodyPr/>
                    <a:lstStyle/>
                    <a:p>
                      <a:endParaRPr lang="en-US"/>
                    </a:p>
                  </a:txBody>
                  <a:tcPr/>
                </a:tc>
                <a:tc>
                  <a:txBody>
                    <a:bodyPr/>
                    <a:lstStyle/>
                    <a:p>
                      <a:pPr algn="ctr">
                        <a:lnSpc>
                          <a:spcPct val="115000"/>
                        </a:lnSpc>
                        <a:spcAft>
                          <a:spcPts val="0"/>
                        </a:spcAft>
                      </a:pPr>
                      <a:r>
                        <a:rPr lang="en-US" sz="1200">
                          <a:effectLst/>
                        </a:rPr>
                        <a:t>Zadovoljavajući</a:t>
                      </a:r>
                      <a:endParaRPr lang="en-US"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a:effectLst/>
                        </a:rPr>
                        <a:t>Dobar</a:t>
                      </a:r>
                      <a:endParaRPr lang="en-US"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a:effectLst/>
                        </a:rPr>
                        <a:t>Odličan</a:t>
                      </a:r>
                      <a:endParaRPr lang="en-US" sz="1100">
                        <a:effectLst/>
                        <a:latin typeface="Calibri"/>
                        <a:ea typeface="Calibri"/>
                        <a:cs typeface="Times New Roman"/>
                      </a:endParaRPr>
                    </a:p>
                  </a:txBody>
                  <a:tcPr marL="68580" marR="68580" marT="0" marB="0" anchor="ctr"/>
                </a:tc>
              </a:tr>
              <a:tr h="0">
                <a:tc>
                  <a:txBody>
                    <a:bodyPr/>
                    <a:lstStyle/>
                    <a:p>
                      <a:pPr>
                        <a:lnSpc>
                          <a:spcPct val="115000"/>
                        </a:lnSpc>
                        <a:spcAft>
                          <a:spcPts val="0"/>
                        </a:spcAft>
                      </a:pPr>
                      <a:r>
                        <a:rPr lang="en-US" sz="1200">
                          <a:effectLst/>
                        </a:rPr>
                        <a:t>Preciznost lokalizacije</a:t>
                      </a:r>
                      <a:endParaRPr lang="en-US" sz="1100">
                        <a:effectLst/>
                        <a:latin typeface="Calibri"/>
                        <a:ea typeface="Calibri"/>
                        <a:cs typeface="Times New Roman"/>
                      </a:endParaRPr>
                    </a:p>
                  </a:txBody>
                  <a:tcPr marL="68580" marR="68580" marT="0" marB="0" anchor="ctr"/>
                </a:tc>
                <a:tc gridSpan="2">
                  <a:txBody>
                    <a:bodyPr/>
                    <a:lstStyle/>
                    <a:p>
                      <a:pPr algn="ctr">
                        <a:lnSpc>
                          <a:spcPct val="115000"/>
                        </a:lnSpc>
                        <a:spcAft>
                          <a:spcPts val="0"/>
                        </a:spcAft>
                      </a:pPr>
                      <a:r>
                        <a:rPr lang="en-US" sz="1200">
                          <a:effectLst/>
                        </a:rPr>
                        <a:t>Vrlo dobra</a:t>
                      </a:r>
                      <a:endParaRPr lang="en-US" sz="1100">
                        <a:effectLst/>
                        <a:latin typeface="Calibri"/>
                        <a:ea typeface="Calibri"/>
                        <a:cs typeface="Times New Roman"/>
                      </a:endParaRPr>
                    </a:p>
                  </a:txBody>
                  <a:tcPr marL="68580" marR="68580" marT="0" marB="0" anchor="ctr"/>
                </a:tc>
                <a:tc hMerge="1">
                  <a:txBody>
                    <a:bodyPr/>
                    <a:lstStyle/>
                    <a:p>
                      <a:endParaRPr lang="en-US"/>
                    </a:p>
                  </a:txBody>
                  <a:tcPr/>
                </a:tc>
                <a:tc>
                  <a:txBody>
                    <a:bodyPr/>
                    <a:lstStyle/>
                    <a:p>
                      <a:pPr algn="ctr">
                        <a:lnSpc>
                          <a:spcPct val="115000"/>
                        </a:lnSpc>
                        <a:spcAft>
                          <a:spcPts val="0"/>
                        </a:spcAft>
                      </a:pPr>
                      <a:r>
                        <a:rPr lang="en-US" sz="1200">
                          <a:effectLst/>
                        </a:rPr>
                        <a:t>Dobra</a:t>
                      </a:r>
                      <a:endParaRPr lang="en-US"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a:effectLst/>
                        </a:rPr>
                        <a:t>Zadovoljavajuća</a:t>
                      </a:r>
                      <a:endParaRPr lang="en-US"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err="1">
                          <a:effectLst/>
                        </a:rPr>
                        <a:t>Često</a:t>
                      </a:r>
                      <a:r>
                        <a:rPr lang="en-US" sz="1200" dirty="0">
                          <a:effectLst/>
                        </a:rPr>
                        <a:t> </a:t>
                      </a:r>
                      <a:r>
                        <a:rPr lang="en-US" sz="1200" dirty="0" err="1">
                          <a:effectLst/>
                        </a:rPr>
                        <a:t>nestabilna</a:t>
                      </a:r>
                      <a:endParaRPr lang="en-US" sz="11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985678431"/>
      </p:ext>
    </p:extLst>
  </p:cSld>
  <p:clrMapOvr>
    <a:masterClrMapping/>
  </p:clrMapOvr>
  <p:transition>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165195"/>
          </a:xfrm>
        </p:spPr>
        <p:txBody>
          <a:bodyPr>
            <a:normAutofit/>
          </a:bodyPr>
          <a:lstStyle/>
          <a:p>
            <a:pPr marL="119063" indent="0" algn="just">
              <a:buNone/>
            </a:pPr>
            <a:r>
              <a:rPr lang="sr-Latn-RS" sz="1200" b="1" dirty="0" smtClean="0"/>
              <a:t>Izbor </a:t>
            </a:r>
            <a:r>
              <a:rPr lang="sr-Latn-RS" sz="1200" b="1" dirty="0"/>
              <a:t>tehnike snimanja</a:t>
            </a:r>
          </a:p>
          <a:p>
            <a:pPr marL="349250" indent="0" algn="just">
              <a:buNone/>
            </a:pPr>
            <a:endParaRPr lang="sr-Latn-RS" sz="1200" dirty="0"/>
          </a:p>
          <a:p>
            <a:pPr marL="520700" indent="-171450" algn="just">
              <a:buFontTx/>
              <a:buChar char="-"/>
            </a:pPr>
            <a:r>
              <a:rPr lang="sr-Latn-RS" sz="1200" b="1" dirty="0" err="1" smtClean="0"/>
              <a:t>Decca</a:t>
            </a:r>
            <a:r>
              <a:rPr lang="sr-Latn-RS" sz="1200" b="1" dirty="0" smtClean="0"/>
              <a:t> </a:t>
            </a:r>
            <a:r>
              <a:rPr lang="sr-Latn-RS" sz="1200" b="1" dirty="0"/>
              <a:t>stablo </a:t>
            </a:r>
            <a:r>
              <a:rPr lang="sr-Latn-RS" sz="1200" dirty="0"/>
              <a:t>- realistična i prostorno precizna stereo slika - nije za male orkestre i male prostore</a:t>
            </a:r>
          </a:p>
          <a:p>
            <a:pPr marL="520700" indent="-171450" algn="just">
              <a:buFontTx/>
              <a:buChar char="-"/>
            </a:pPr>
            <a:endParaRPr lang="sr-Latn-RS" sz="1200" dirty="0"/>
          </a:p>
          <a:p>
            <a:pPr marL="520700" indent="-171450" algn="just">
              <a:buFontTx/>
              <a:buChar char="-"/>
            </a:pPr>
            <a:r>
              <a:rPr lang="sr-Latn-RS" sz="1200" b="1" dirty="0" smtClean="0"/>
              <a:t>Razmaknuti</a:t>
            </a:r>
            <a:r>
              <a:rPr lang="sr-Latn-RS" sz="1200" dirty="0" smtClean="0"/>
              <a:t> </a:t>
            </a:r>
            <a:r>
              <a:rPr lang="sr-Latn-RS" sz="1200" b="1" dirty="0"/>
              <a:t>par</a:t>
            </a:r>
            <a:r>
              <a:rPr lang="sr-Latn-RS" sz="1200" dirty="0"/>
              <a:t> - alternativa ako nemamo dovoljno mikrofona ili uslovi u prostoru ne dopuštaju upotrebu </a:t>
            </a:r>
            <a:r>
              <a:rPr lang="sr-Latn-RS" sz="1200" dirty="0" err="1"/>
              <a:t>Decca</a:t>
            </a:r>
            <a:r>
              <a:rPr lang="sr-Latn-RS" sz="1200" dirty="0"/>
              <a:t> </a:t>
            </a:r>
            <a:r>
              <a:rPr lang="sr-Latn-RS" sz="1200" dirty="0" err="1"/>
              <a:t>stable</a:t>
            </a:r>
            <a:endParaRPr lang="sr-Latn-RS" sz="1200" dirty="0"/>
          </a:p>
          <a:p>
            <a:pPr marL="520700" indent="-171450" algn="just">
              <a:buFontTx/>
              <a:buChar char="-"/>
            </a:pPr>
            <a:endParaRPr lang="sr-Latn-RS" sz="1200" dirty="0"/>
          </a:p>
          <a:p>
            <a:pPr marL="520700" indent="-171450" algn="just">
              <a:buFontTx/>
              <a:buChar char="-"/>
            </a:pPr>
            <a:r>
              <a:rPr lang="sr-Latn-RS" sz="1200" b="1" dirty="0" smtClean="0"/>
              <a:t>Razmaknuti </a:t>
            </a:r>
            <a:r>
              <a:rPr lang="sr-Latn-RS" sz="1200" b="1" dirty="0"/>
              <a:t>par s </a:t>
            </a:r>
            <a:r>
              <a:rPr lang="sr-Latn-RS" sz="1200" b="1" dirty="0" err="1"/>
              <a:t>kardioidama</a:t>
            </a:r>
            <a:r>
              <a:rPr lang="sr-Latn-RS" sz="1200" b="1" dirty="0"/>
              <a:t> </a:t>
            </a:r>
            <a:r>
              <a:rPr lang="sr-Latn-RS" sz="1200" dirty="0"/>
              <a:t>- alternativa ako u prostoru ima previše buke i/ili je akustika loša</a:t>
            </a:r>
          </a:p>
          <a:p>
            <a:pPr marL="520700" indent="-171450" algn="just">
              <a:buFontTx/>
              <a:buChar char="-"/>
            </a:pPr>
            <a:endParaRPr lang="sr-Latn-RS" sz="1200" dirty="0"/>
          </a:p>
          <a:p>
            <a:pPr marL="520700" indent="-171450" algn="just">
              <a:buFontTx/>
              <a:buChar char="-"/>
            </a:pPr>
            <a:r>
              <a:rPr lang="sr-Latn-RS" sz="1200" b="1" dirty="0" smtClean="0"/>
              <a:t>Savršena </a:t>
            </a:r>
            <a:r>
              <a:rPr lang="sr-Latn-RS" sz="1200" b="1" dirty="0" err="1"/>
              <a:t>monokompatibilnost</a:t>
            </a:r>
            <a:r>
              <a:rPr lang="sr-Latn-RS" sz="1200" b="1" dirty="0"/>
              <a:t> </a:t>
            </a:r>
            <a:r>
              <a:rPr lang="sr-Latn-RS" sz="1200" dirty="0"/>
              <a:t>→ svakako podudarni par</a:t>
            </a:r>
          </a:p>
          <a:p>
            <a:pPr marL="520700" indent="-171450" algn="just">
              <a:buFontTx/>
              <a:buChar char="-"/>
            </a:pPr>
            <a:endParaRPr lang="sr-Latn-RS" sz="1200" dirty="0"/>
          </a:p>
          <a:p>
            <a:pPr marL="520700" indent="-171450" algn="just">
              <a:buFontTx/>
              <a:buChar char="-"/>
            </a:pPr>
            <a:r>
              <a:rPr lang="sr-Latn-RS" sz="1200" dirty="0" smtClean="0"/>
              <a:t>M-S </a:t>
            </a:r>
            <a:r>
              <a:rPr lang="sr-Latn-RS" sz="1200" dirty="0"/>
              <a:t>- najveća fleksibilnost pri formiranju konačne stereo slike</a:t>
            </a:r>
          </a:p>
          <a:p>
            <a:pPr marL="520700" indent="-171450" algn="just">
              <a:buFontTx/>
              <a:buChar char="-"/>
            </a:pPr>
            <a:endParaRPr lang="sr-Latn-RS" sz="1200" dirty="0"/>
          </a:p>
          <a:p>
            <a:pPr marL="520700" indent="-171450" algn="just">
              <a:buFontTx/>
              <a:buChar char="-"/>
            </a:pPr>
            <a:r>
              <a:rPr lang="sr-Latn-RS" sz="1200" b="1" dirty="0" err="1" smtClean="0"/>
              <a:t>Blumlein</a:t>
            </a:r>
            <a:r>
              <a:rPr lang="sr-Latn-RS" sz="1200" dirty="0" smtClean="0"/>
              <a:t> </a:t>
            </a:r>
            <a:r>
              <a:rPr lang="sr-Latn-RS" sz="1200" dirty="0"/>
              <a:t>kao alternativa ako M-S iz bilo kog razloga nije primenjiv</a:t>
            </a:r>
          </a:p>
          <a:p>
            <a:pPr marL="520700" indent="-171450" algn="just">
              <a:buFontTx/>
              <a:buChar char="-"/>
            </a:pPr>
            <a:endParaRPr lang="sr-Latn-RS" sz="1200" dirty="0"/>
          </a:p>
          <a:p>
            <a:pPr marL="520700" indent="-171450" algn="just">
              <a:buFontTx/>
              <a:buChar char="-"/>
            </a:pPr>
            <a:r>
              <a:rPr lang="sr-Latn-RS" sz="1200" b="1" dirty="0" smtClean="0"/>
              <a:t>X-Y</a:t>
            </a:r>
            <a:r>
              <a:rPr lang="sr-Latn-RS" sz="1200" dirty="0" smtClean="0"/>
              <a:t> </a:t>
            </a:r>
            <a:r>
              <a:rPr lang="sr-Latn-RS" sz="1200" dirty="0"/>
              <a:t>- alternativa ako u prostoru ima previše buke i/ili je akustika loša </a:t>
            </a:r>
          </a:p>
          <a:p>
            <a:pPr marL="520700" indent="-171450" algn="just">
              <a:buFontTx/>
              <a:buChar char="-"/>
            </a:pPr>
            <a:endParaRPr lang="sr-Latn-RS" sz="1200" dirty="0"/>
          </a:p>
          <a:p>
            <a:pPr marL="520700" indent="-171450" algn="just">
              <a:buFontTx/>
              <a:buChar char="-"/>
            </a:pPr>
            <a:r>
              <a:rPr lang="sr-Latn-RS" sz="1200" b="1" dirty="0" smtClean="0"/>
              <a:t>Kompromis</a:t>
            </a:r>
            <a:r>
              <a:rPr lang="sr-Latn-RS" sz="1200" dirty="0" smtClean="0"/>
              <a:t> </a:t>
            </a:r>
            <a:r>
              <a:rPr lang="sr-Latn-RS" sz="1200" dirty="0"/>
              <a:t>- prihvatljiva </a:t>
            </a:r>
            <a:r>
              <a:rPr lang="sr-Latn-RS" sz="1200" dirty="0" err="1"/>
              <a:t>monokompatibilnost</a:t>
            </a:r>
            <a:r>
              <a:rPr lang="sr-Latn-RS" sz="1200" dirty="0"/>
              <a:t> i dobra stereo slika → gotovo podudarni par </a:t>
            </a:r>
          </a:p>
          <a:p>
            <a:pPr marL="349250" indent="0" algn="just">
              <a:buNone/>
            </a:pPr>
            <a:endParaRPr lang="sr-Latn-RS" sz="1200" dirty="0"/>
          </a:p>
          <a:p>
            <a:pPr marL="520700" indent="-171450" algn="just">
              <a:buFontTx/>
              <a:buChar char="-"/>
            </a:pPr>
            <a:r>
              <a:rPr lang="sr-Latn-RS" sz="1200" dirty="0"/>
              <a:t>Sve opisane tehnike proverene su u praksi i daju dobre rezultate!</a:t>
            </a:r>
          </a:p>
          <a:p>
            <a:pPr marL="349250" indent="0" algn="just">
              <a:buNone/>
            </a:pPr>
            <a:endParaRPr lang="sr-Latn-RS" sz="1200" dirty="0"/>
          </a:p>
          <a:p>
            <a:pPr marL="349250" indent="0" algn="just">
              <a:buNone/>
            </a:pPr>
            <a:endParaRPr lang="sr-Latn-RS" sz="1200" dirty="0"/>
          </a:p>
        </p:txBody>
      </p:sp>
      <p:sp>
        <p:nvSpPr>
          <p:cNvPr id="2" name="Title 1"/>
          <p:cNvSpPr>
            <a:spLocks noGrp="1"/>
          </p:cNvSpPr>
          <p:nvPr>
            <p:ph type="title"/>
          </p:nvPr>
        </p:nvSpPr>
        <p:spPr>
          <a:xfrm>
            <a:off x="457200" y="274638"/>
            <a:ext cx="8229600" cy="796908"/>
          </a:xfrm>
        </p:spPr>
        <p:txBody>
          <a:bodyPr>
            <a:normAutofit/>
          </a:bodyPr>
          <a:lstStyle/>
          <a:p>
            <a:r>
              <a:rPr lang="en-US" sz="2800" dirty="0" smtClean="0">
                <a:solidFill>
                  <a:srgbClr val="FF0000"/>
                </a:solidFill>
                <a:effectLst/>
              </a:rPr>
              <a:t>STEREO MIKROFONSKE TEHNIKE</a:t>
            </a:r>
            <a:endParaRPr lang="en-US" sz="2800" dirty="0">
              <a:solidFill>
                <a:srgbClr val="FF0000"/>
              </a:solidFill>
              <a:effectLst/>
            </a:endParaRPr>
          </a:p>
        </p:txBody>
      </p:sp>
    </p:spTree>
    <p:extLst>
      <p:ext uri="{BB962C8B-B14F-4D97-AF65-F5344CB8AC3E}">
        <p14:creationId xmlns:p14="http://schemas.microsoft.com/office/powerpoint/2010/main" val="2446209451"/>
      </p:ext>
    </p:extLst>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165195"/>
          </a:xfrm>
        </p:spPr>
        <p:txBody>
          <a:bodyPr>
            <a:normAutofit/>
          </a:bodyPr>
          <a:lstStyle/>
          <a:p>
            <a:pPr algn="just"/>
            <a:r>
              <a:rPr lang="en-US" sz="1200" b="1" dirty="0"/>
              <a:t>TIPOVI MIKROFONA</a:t>
            </a:r>
            <a:endParaRPr lang="sr-Latn-RS" sz="1200" b="1" dirty="0"/>
          </a:p>
          <a:p>
            <a:pPr marL="109728" indent="0" algn="just">
              <a:buNone/>
            </a:pPr>
            <a:endParaRPr lang="sr-Latn-RS" sz="1200" b="1" dirty="0"/>
          </a:p>
          <a:p>
            <a:pPr marL="109728" indent="0" algn="just">
              <a:buNone/>
            </a:pPr>
            <a:r>
              <a:rPr lang="en-US" sz="1200" b="1" dirty="0" err="1"/>
              <a:t>Kontaktni</a:t>
            </a:r>
            <a:r>
              <a:rPr lang="en-US" sz="1200" b="1" dirty="0"/>
              <a:t> </a:t>
            </a:r>
            <a:r>
              <a:rPr lang="en-US" sz="1200" b="1" dirty="0" err="1" smtClean="0"/>
              <a:t>mikrofoni</a:t>
            </a:r>
            <a:r>
              <a:rPr lang="sr-Latn-RS" sz="1200" dirty="0" smtClean="0"/>
              <a:t>			</a:t>
            </a:r>
            <a:r>
              <a:rPr lang="en-US" sz="1200" b="1" dirty="0" err="1" smtClean="0"/>
              <a:t>Bežični</a:t>
            </a:r>
            <a:r>
              <a:rPr lang="en-US" sz="1200" b="1" dirty="0" smtClean="0"/>
              <a:t> </a:t>
            </a:r>
            <a:r>
              <a:rPr lang="en-US" sz="1200" b="1" dirty="0" err="1" smtClean="0"/>
              <a:t>mikrofoni</a:t>
            </a:r>
            <a:endParaRPr lang="sr-Latn-RS" sz="1200" b="1" dirty="0" smtClean="0"/>
          </a:p>
          <a:p>
            <a:pPr marL="109728" indent="0" algn="just">
              <a:buNone/>
            </a:pPr>
            <a:endParaRPr lang="sr-Latn-RS" sz="1200" b="1" dirty="0" smtClean="0"/>
          </a:p>
          <a:p>
            <a:pPr marL="109728" indent="0" algn="just">
              <a:buNone/>
            </a:pPr>
            <a:endParaRPr lang="sr-Latn-RS" sz="1200" b="1" dirty="0"/>
          </a:p>
          <a:p>
            <a:pPr marL="109728" indent="0" algn="just">
              <a:buNone/>
            </a:pPr>
            <a:endParaRPr lang="sr-Latn-RS" sz="1200" b="1" dirty="0"/>
          </a:p>
          <a:p>
            <a:pPr marL="109728" indent="0" algn="just">
              <a:buNone/>
            </a:pPr>
            <a:endParaRPr lang="sr-Latn-RS" sz="1200" b="1" dirty="0" smtClean="0"/>
          </a:p>
          <a:p>
            <a:pPr marL="109728" indent="0" algn="just">
              <a:buNone/>
            </a:pPr>
            <a:endParaRPr lang="sr-Latn-RS" sz="1200" b="1" dirty="0"/>
          </a:p>
          <a:p>
            <a:pPr marL="109728" indent="0" algn="just">
              <a:buNone/>
            </a:pPr>
            <a:endParaRPr lang="sr-Latn-RS" sz="1200" b="1" dirty="0" smtClean="0"/>
          </a:p>
          <a:p>
            <a:pPr marL="109728" indent="0" algn="just">
              <a:buNone/>
            </a:pPr>
            <a:endParaRPr lang="sr-Latn-RS" sz="1200" b="1" dirty="0"/>
          </a:p>
          <a:p>
            <a:pPr marL="109728" indent="0" algn="just">
              <a:buNone/>
            </a:pPr>
            <a:endParaRPr lang="sr-Latn-RS" sz="1200" b="1" dirty="0" smtClean="0"/>
          </a:p>
          <a:p>
            <a:pPr marL="109728" indent="0" algn="just">
              <a:buNone/>
            </a:pPr>
            <a:endParaRPr lang="sr-Latn-RS" sz="1200" b="1" dirty="0"/>
          </a:p>
          <a:p>
            <a:pPr marL="109728" indent="0" algn="just">
              <a:buNone/>
            </a:pPr>
            <a:endParaRPr lang="sr-Latn-RS" sz="1200" b="1" dirty="0" smtClean="0"/>
          </a:p>
          <a:p>
            <a:pPr marL="109728" indent="0" algn="just">
              <a:buNone/>
            </a:pPr>
            <a:endParaRPr lang="sr-Latn-RS" sz="1200" b="1" dirty="0" smtClean="0"/>
          </a:p>
          <a:p>
            <a:pPr marL="109728" indent="0" algn="just">
              <a:buNone/>
            </a:pPr>
            <a:r>
              <a:rPr lang="en-US" sz="800" i="1" dirty="0"/>
              <a:t>Contact </a:t>
            </a:r>
            <a:r>
              <a:rPr lang="en-US" sz="800" i="1" dirty="0" smtClean="0"/>
              <a:t>Microphone</a:t>
            </a:r>
            <a:r>
              <a:rPr lang="sr-Latn-RS" sz="800" i="1" dirty="0" smtClean="0"/>
              <a:t>			</a:t>
            </a:r>
            <a:r>
              <a:rPr lang="en-US" sz="800" i="1" dirty="0"/>
              <a:t>Wireless Microphone</a:t>
            </a:r>
            <a:endParaRPr lang="sr-Latn-RS" sz="800" b="1" dirty="0"/>
          </a:p>
          <a:p>
            <a:pPr marL="109728" indent="0" algn="just">
              <a:buNone/>
            </a:pPr>
            <a:endParaRPr lang="sr-Latn-RS" sz="1200" b="1" dirty="0" smtClean="0"/>
          </a:p>
          <a:p>
            <a:pPr marL="109728" indent="0" algn="just">
              <a:buNone/>
            </a:pPr>
            <a:endParaRPr lang="sr-Latn-RS" sz="1200" b="1" dirty="0" smtClean="0"/>
          </a:p>
          <a:p>
            <a:pPr marL="109728" indent="0" algn="just">
              <a:buNone/>
            </a:pPr>
            <a:r>
              <a:rPr lang="en-US" sz="1200" b="1" dirty="0" err="1"/>
              <a:t>Mikrofoni</a:t>
            </a:r>
            <a:r>
              <a:rPr lang="en-US" sz="1200" b="1" dirty="0"/>
              <a:t> van scene</a:t>
            </a:r>
            <a:endParaRPr lang="en-US" sz="1200" dirty="0"/>
          </a:p>
          <a:p>
            <a:pPr marL="109728" indent="0" algn="just">
              <a:buNone/>
            </a:pPr>
            <a:endParaRPr lang="sr-Latn-RS" sz="1200" b="1" dirty="0"/>
          </a:p>
          <a:p>
            <a:pPr marL="109728" indent="0" algn="just">
              <a:buNone/>
            </a:pPr>
            <a:r>
              <a:rPr lang="en-US" sz="1200" b="1" dirty="0" err="1" smtClean="0"/>
              <a:t>Obešeni</a:t>
            </a:r>
            <a:r>
              <a:rPr lang="en-US" sz="1200" b="1" dirty="0" smtClean="0"/>
              <a:t> </a:t>
            </a:r>
            <a:r>
              <a:rPr lang="en-US" sz="1200" b="1" dirty="0" err="1"/>
              <a:t>mikrofoni</a:t>
            </a:r>
            <a:endParaRPr lang="en-US" sz="1200" b="1" dirty="0"/>
          </a:p>
          <a:p>
            <a:pPr marL="109728" indent="0" algn="just">
              <a:buNone/>
            </a:pPr>
            <a:endParaRPr lang="sr-Latn-RS" sz="1200" dirty="0"/>
          </a:p>
        </p:txBody>
      </p:sp>
      <p:sp>
        <p:nvSpPr>
          <p:cNvPr id="2" name="Title 1"/>
          <p:cNvSpPr>
            <a:spLocks noGrp="1"/>
          </p:cNvSpPr>
          <p:nvPr>
            <p:ph type="title"/>
          </p:nvPr>
        </p:nvSpPr>
        <p:spPr>
          <a:xfrm>
            <a:off x="457200" y="274638"/>
            <a:ext cx="8229600" cy="796908"/>
          </a:xfrm>
        </p:spPr>
        <p:txBody>
          <a:bodyPr>
            <a:normAutofit/>
          </a:bodyPr>
          <a:lstStyle/>
          <a:p>
            <a:r>
              <a:rPr lang="en-US" sz="2800" dirty="0" smtClean="0">
                <a:solidFill>
                  <a:srgbClr val="FF0000"/>
                </a:solidFill>
                <a:effectLst/>
              </a:rPr>
              <a:t>UVOD U OSNOVNE PRINCIPE SNIMANJA ZVUKA</a:t>
            </a:r>
            <a:endParaRPr lang="en-US" sz="2800" dirty="0">
              <a:solidFill>
                <a:srgbClr val="FF0000"/>
              </a:solidFill>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72816"/>
            <a:ext cx="22479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7" y="1772816"/>
            <a:ext cx="3269673"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2715973"/>
            <a:ext cx="22860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780379"/>
      </p:ext>
    </p:extLst>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165195"/>
          </a:xfrm>
        </p:spPr>
        <p:txBody>
          <a:bodyPr>
            <a:normAutofit/>
          </a:bodyPr>
          <a:lstStyle/>
          <a:p>
            <a:pPr algn="just"/>
            <a:r>
              <a:rPr lang="en-US" sz="1200" b="1" dirty="0"/>
              <a:t>TIPOVI MIKROFONA</a:t>
            </a:r>
            <a:endParaRPr lang="sr-Latn-RS" sz="1200" b="1" dirty="0"/>
          </a:p>
          <a:p>
            <a:pPr marL="109728" indent="0" algn="just">
              <a:buNone/>
            </a:pPr>
            <a:endParaRPr lang="sr-Latn-RS" sz="1200" b="1" dirty="0"/>
          </a:p>
          <a:p>
            <a:pPr marL="109728" indent="0" algn="just">
              <a:buNone/>
            </a:pPr>
            <a:r>
              <a:rPr lang="en-US" sz="1200" b="1" dirty="0" smtClean="0"/>
              <a:t>Bum-</a:t>
            </a:r>
            <a:r>
              <a:rPr lang="en-US" sz="1200" b="1" dirty="0" err="1" smtClean="0"/>
              <a:t>pecaljka</a:t>
            </a:r>
            <a:r>
              <a:rPr lang="sr-Latn-RS" sz="1200" dirty="0" smtClean="0"/>
              <a:t>			</a:t>
            </a:r>
            <a:r>
              <a:rPr lang="en-US" sz="1200" b="1" dirty="0"/>
              <a:t>Bum-</a:t>
            </a:r>
            <a:r>
              <a:rPr lang="en-US" sz="1200" b="1" dirty="0" err="1"/>
              <a:t>mikrofon</a:t>
            </a:r>
            <a:endParaRPr lang="sr-Latn-RS" sz="1200" b="1" dirty="0" smtClean="0"/>
          </a:p>
          <a:p>
            <a:pPr marL="109728" indent="0" algn="just">
              <a:buNone/>
            </a:pPr>
            <a:endParaRPr lang="sr-Latn-RS" sz="1200" b="1" dirty="0" smtClean="0"/>
          </a:p>
          <a:p>
            <a:pPr marL="109728" indent="0" algn="just">
              <a:buNone/>
            </a:pPr>
            <a:endParaRPr lang="sr-Latn-RS" sz="1200" b="1" dirty="0"/>
          </a:p>
          <a:p>
            <a:pPr marL="109728" indent="0" algn="just">
              <a:buNone/>
            </a:pPr>
            <a:endParaRPr lang="sr-Latn-RS" sz="1200" b="1" dirty="0" smtClean="0"/>
          </a:p>
          <a:p>
            <a:pPr marL="109728" indent="0" algn="just">
              <a:buNone/>
            </a:pPr>
            <a:endParaRPr lang="sr-Latn-RS" sz="1200" b="1" dirty="0"/>
          </a:p>
          <a:p>
            <a:pPr marL="109728" indent="0" algn="just">
              <a:buNone/>
            </a:pPr>
            <a:endParaRPr lang="sr-Latn-RS" sz="1200" b="1" dirty="0" smtClean="0"/>
          </a:p>
          <a:p>
            <a:pPr marL="109728" indent="0" algn="just">
              <a:buNone/>
            </a:pPr>
            <a:endParaRPr lang="sr-Latn-RS" sz="1200" b="1" dirty="0"/>
          </a:p>
          <a:p>
            <a:pPr marL="109728" indent="0" algn="just">
              <a:buNone/>
            </a:pPr>
            <a:endParaRPr lang="sr-Latn-RS" sz="1200" b="1" dirty="0" smtClean="0"/>
          </a:p>
          <a:p>
            <a:pPr marL="109728" indent="0" algn="just">
              <a:buNone/>
            </a:pPr>
            <a:endParaRPr lang="sr-Latn-RS" sz="1200" b="1" dirty="0"/>
          </a:p>
          <a:p>
            <a:pPr marL="109728" indent="0" algn="just">
              <a:buNone/>
            </a:pPr>
            <a:r>
              <a:rPr lang="sr-Latn-RS" sz="800" i="1" dirty="0" smtClean="0"/>
              <a:t>	</a:t>
            </a:r>
            <a:endParaRPr lang="sr-Latn-RS" sz="1200" b="1" dirty="0"/>
          </a:p>
          <a:p>
            <a:pPr marL="109728" indent="0" algn="just">
              <a:buNone/>
            </a:pPr>
            <a:endParaRPr lang="sr-Latn-RS" sz="1200" b="1" dirty="0" smtClean="0"/>
          </a:p>
          <a:p>
            <a:pPr marL="109728" indent="0" algn="just">
              <a:buNone/>
            </a:pPr>
            <a:r>
              <a:rPr lang="sr-Latn-RS" sz="800" i="1" dirty="0" smtClean="0"/>
              <a:t>				</a:t>
            </a:r>
            <a:r>
              <a:rPr lang="en-US" sz="800" i="1" dirty="0"/>
              <a:t>Shotgun microphone</a:t>
            </a:r>
            <a:endParaRPr lang="sr-Latn-RS" sz="1200" b="1" dirty="0" smtClean="0"/>
          </a:p>
          <a:p>
            <a:pPr marL="109728" indent="0" algn="just">
              <a:buNone/>
            </a:pPr>
            <a:endParaRPr lang="sr-Latn-RS" sz="1200" b="1" dirty="0" smtClean="0"/>
          </a:p>
          <a:p>
            <a:pPr marL="109728" indent="0" algn="just">
              <a:buNone/>
            </a:pPr>
            <a:endParaRPr lang="sr-Latn-RS" sz="1200" b="1" dirty="0"/>
          </a:p>
          <a:p>
            <a:pPr marL="109728" indent="0" algn="just">
              <a:buNone/>
            </a:pPr>
            <a:r>
              <a:rPr lang="en-US" sz="1200" b="1" dirty="0" err="1"/>
              <a:t>Skriveni</a:t>
            </a:r>
            <a:r>
              <a:rPr lang="en-US" sz="1200" b="1" dirty="0"/>
              <a:t> </a:t>
            </a:r>
            <a:r>
              <a:rPr lang="en-US" sz="1200" b="1" dirty="0" err="1" smtClean="0"/>
              <a:t>mikrofoni</a:t>
            </a:r>
            <a:endParaRPr lang="en-US" sz="1200" dirty="0"/>
          </a:p>
        </p:txBody>
      </p:sp>
      <p:sp>
        <p:nvSpPr>
          <p:cNvPr id="2" name="Title 1"/>
          <p:cNvSpPr>
            <a:spLocks noGrp="1"/>
          </p:cNvSpPr>
          <p:nvPr>
            <p:ph type="title"/>
          </p:nvPr>
        </p:nvSpPr>
        <p:spPr>
          <a:xfrm>
            <a:off x="457200" y="274638"/>
            <a:ext cx="8229600" cy="796908"/>
          </a:xfrm>
        </p:spPr>
        <p:txBody>
          <a:bodyPr>
            <a:normAutofit/>
          </a:bodyPr>
          <a:lstStyle/>
          <a:p>
            <a:r>
              <a:rPr lang="en-US" sz="2800" dirty="0" smtClean="0">
                <a:solidFill>
                  <a:srgbClr val="FF0000"/>
                </a:solidFill>
                <a:effectLst/>
              </a:rPr>
              <a:t>UVOD U OSNOVNE PRINCIPE SNIMANJA ZVUKA</a:t>
            </a:r>
            <a:endParaRPr lang="en-US" sz="2800" dirty="0">
              <a:solidFill>
                <a:srgbClr val="FF0000"/>
              </a:solidFill>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143827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993032"/>
            <a:ext cx="31623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2847396"/>
      </p:ext>
    </p:extLst>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165195"/>
          </a:xfrm>
        </p:spPr>
        <p:txBody>
          <a:bodyPr>
            <a:normAutofit/>
          </a:bodyPr>
          <a:lstStyle/>
          <a:p>
            <a:pPr algn="just"/>
            <a:r>
              <a:rPr lang="en-US" sz="1200" b="1" dirty="0"/>
              <a:t>TIPOVI MIKROFONA</a:t>
            </a:r>
            <a:endParaRPr lang="sr-Latn-RS" sz="1200" b="1" dirty="0"/>
          </a:p>
          <a:p>
            <a:pPr marL="109728" indent="0" algn="just">
              <a:buNone/>
            </a:pPr>
            <a:endParaRPr lang="sr-Latn-RS" sz="1200" b="1" dirty="0"/>
          </a:p>
          <a:p>
            <a:pPr marL="109728" indent="0" algn="just">
              <a:buNone/>
            </a:pPr>
            <a:r>
              <a:rPr lang="en-US" sz="1200" b="1" dirty="0" err="1"/>
              <a:t>Linijski</a:t>
            </a:r>
            <a:r>
              <a:rPr lang="en-US" sz="1200" b="1" dirty="0"/>
              <a:t> </a:t>
            </a:r>
            <a:r>
              <a:rPr lang="en-US" sz="1200" b="1" dirty="0" err="1" smtClean="0"/>
              <a:t>mikrofoni</a:t>
            </a:r>
            <a:endParaRPr lang="sr-Latn-RS" sz="1200" b="1" dirty="0" smtClean="0"/>
          </a:p>
          <a:p>
            <a:pPr marL="109728" indent="0" algn="just">
              <a:buNone/>
            </a:pPr>
            <a:endParaRPr lang="sr-Latn-RS" sz="1200" b="1" dirty="0"/>
          </a:p>
        </p:txBody>
      </p:sp>
      <p:sp>
        <p:nvSpPr>
          <p:cNvPr id="2" name="Title 1"/>
          <p:cNvSpPr>
            <a:spLocks noGrp="1"/>
          </p:cNvSpPr>
          <p:nvPr>
            <p:ph type="title"/>
          </p:nvPr>
        </p:nvSpPr>
        <p:spPr>
          <a:xfrm>
            <a:off x="457200" y="274638"/>
            <a:ext cx="8229600" cy="796908"/>
          </a:xfrm>
        </p:spPr>
        <p:txBody>
          <a:bodyPr>
            <a:normAutofit/>
          </a:bodyPr>
          <a:lstStyle/>
          <a:p>
            <a:r>
              <a:rPr lang="en-US" sz="2800" dirty="0" smtClean="0">
                <a:solidFill>
                  <a:srgbClr val="FF0000"/>
                </a:solidFill>
                <a:effectLst/>
              </a:rPr>
              <a:t>UVOD U OSNOVNE PRINCIPE SNIMANJA ZVUKA</a:t>
            </a:r>
            <a:endParaRPr lang="en-US" sz="2800" dirty="0">
              <a:solidFill>
                <a:srgbClr val="FF0000"/>
              </a:solidFill>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675" y="1997075"/>
            <a:ext cx="367665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413031"/>
      </p:ext>
    </p:extLst>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165195"/>
          </a:xfrm>
        </p:spPr>
        <p:txBody>
          <a:bodyPr>
            <a:normAutofit fontScale="92500" lnSpcReduction="20000"/>
          </a:bodyPr>
          <a:lstStyle/>
          <a:p>
            <a:pPr algn="just"/>
            <a:r>
              <a:rPr lang="en-US" sz="1200" b="1" dirty="0"/>
              <a:t>STEREOFONIJA</a:t>
            </a:r>
            <a:endParaRPr lang="sr-Latn-RS" sz="1200" b="1" dirty="0"/>
          </a:p>
          <a:p>
            <a:pPr marL="109728" indent="0">
              <a:buNone/>
            </a:pPr>
            <a:endParaRPr lang="sr-Latn-RS" sz="1200" dirty="0" smtClean="0"/>
          </a:p>
          <a:p>
            <a:pPr marL="109728" indent="0" algn="just">
              <a:buNone/>
            </a:pPr>
            <a:r>
              <a:rPr lang="en-US" sz="1200" dirty="0" err="1" smtClean="0"/>
              <a:t>Zvučna</a:t>
            </a:r>
            <a:r>
              <a:rPr lang="en-US" sz="1200" dirty="0" smtClean="0"/>
              <a:t> </a:t>
            </a:r>
            <a:r>
              <a:rPr lang="en-US" sz="1200" dirty="0" err="1"/>
              <a:t>slika</a:t>
            </a:r>
            <a:r>
              <a:rPr lang="en-US" sz="1200" dirty="0"/>
              <a:t> </a:t>
            </a:r>
            <a:r>
              <a:rPr lang="en-US" sz="1200" dirty="0" err="1"/>
              <a:t>dobijena</a:t>
            </a:r>
            <a:r>
              <a:rPr lang="en-US" sz="1200" dirty="0"/>
              <a:t> </a:t>
            </a:r>
            <a:r>
              <a:rPr lang="en-US" sz="1200" dirty="0" err="1"/>
              <a:t>preko</a:t>
            </a:r>
            <a:r>
              <a:rPr lang="en-US" sz="1200" dirty="0"/>
              <a:t> </a:t>
            </a:r>
            <a:r>
              <a:rPr lang="en-US" sz="1200" dirty="0" err="1"/>
              <a:t>dva</a:t>
            </a:r>
            <a:r>
              <a:rPr lang="en-US" sz="1200" dirty="0"/>
              <a:t> </a:t>
            </a:r>
            <a:r>
              <a:rPr lang="en-US" sz="1200" dirty="0" err="1"/>
              <a:t>mikrofona</a:t>
            </a:r>
            <a:r>
              <a:rPr lang="en-US" sz="1200" dirty="0"/>
              <a:t> </a:t>
            </a:r>
            <a:r>
              <a:rPr lang="en-US" sz="1200" dirty="0" err="1"/>
              <a:t>ili</a:t>
            </a:r>
            <a:r>
              <a:rPr lang="en-US" sz="1200" dirty="0"/>
              <a:t> </a:t>
            </a:r>
            <a:r>
              <a:rPr lang="en-US" sz="1200" dirty="0" err="1"/>
              <a:t>jednog</a:t>
            </a:r>
            <a:r>
              <a:rPr lang="en-US" sz="1200" dirty="0"/>
              <a:t> stereo </a:t>
            </a:r>
            <a:r>
              <a:rPr lang="en-US" sz="1200" dirty="0" err="1"/>
              <a:t>mikrofona</a:t>
            </a:r>
            <a:r>
              <a:rPr lang="en-US" sz="1200" dirty="0"/>
              <a:t> </a:t>
            </a:r>
            <a:r>
              <a:rPr lang="en-US" sz="1200" dirty="0" err="1"/>
              <a:t>omogućuje</a:t>
            </a:r>
            <a:r>
              <a:rPr lang="en-US" sz="1200" dirty="0"/>
              <a:t> da </a:t>
            </a:r>
            <a:r>
              <a:rPr lang="en-US" sz="1200" dirty="0" err="1"/>
              <a:t>slušalac</a:t>
            </a:r>
            <a:r>
              <a:rPr lang="en-US" sz="1200" dirty="0"/>
              <a:t> </a:t>
            </a:r>
            <a:r>
              <a:rPr lang="en-US" sz="1200" dirty="0" err="1"/>
              <a:t>pri</a:t>
            </a:r>
            <a:r>
              <a:rPr lang="en-US" sz="1200" dirty="0"/>
              <a:t> </a:t>
            </a:r>
            <a:r>
              <a:rPr lang="en-US" sz="1200" dirty="0" err="1"/>
              <a:t>reprodukciji</a:t>
            </a:r>
            <a:r>
              <a:rPr lang="en-US" sz="1200" dirty="0"/>
              <a:t> </a:t>
            </a:r>
            <a:r>
              <a:rPr lang="en-US" sz="1200" dirty="0" err="1"/>
              <a:t>ima</a:t>
            </a:r>
            <a:r>
              <a:rPr lang="en-US" sz="1200" dirty="0"/>
              <a:t> </a:t>
            </a:r>
            <a:r>
              <a:rPr lang="en-US" sz="1200" dirty="0" err="1"/>
              <a:t>utisak</a:t>
            </a:r>
            <a:r>
              <a:rPr lang="en-US" sz="1200" dirty="0"/>
              <a:t> </a:t>
            </a:r>
            <a:r>
              <a:rPr lang="en-US" sz="1200" dirty="0" err="1"/>
              <a:t>prostora</a:t>
            </a:r>
            <a:r>
              <a:rPr lang="en-US" sz="1200" dirty="0"/>
              <a:t> u </a:t>
            </a:r>
            <a:r>
              <a:rPr lang="en-US" sz="1200" dirty="0" err="1"/>
              <a:t>kome</a:t>
            </a:r>
            <a:r>
              <a:rPr lang="en-US" sz="1200" dirty="0"/>
              <a:t> se </a:t>
            </a:r>
            <a:r>
              <a:rPr lang="en-US" sz="1200" dirty="0" err="1"/>
              <a:t>odvija</a:t>
            </a:r>
            <a:r>
              <a:rPr lang="en-US" sz="1200" dirty="0"/>
              <a:t> </a:t>
            </a:r>
            <a:r>
              <a:rPr lang="en-US" sz="1200" dirty="0" err="1"/>
              <a:t>radnja</a:t>
            </a:r>
            <a:r>
              <a:rPr lang="en-US" sz="1200" dirty="0"/>
              <a:t>, </a:t>
            </a:r>
            <a:r>
              <a:rPr lang="en-US" sz="1200" dirty="0" err="1"/>
              <a:t>kako</a:t>
            </a:r>
            <a:r>
              <a:rPr lang="en-US" sz="1200" dirty="0"/>
              <a:t> </a:t>
            </a:r>
            <a:r>
              <a:rPr lang="en-US" sz="1200" dirty="0" err="1"/>
              <a:t>po</a:t>
            </a:r>
            <a:r>
              <a:rPr lang="en-US" sz="1200" dirty="0"/>
              <a:t> </a:t>
            </a:r>
            <a:r>
              <a:rPr lang="en-US" sz="1200" dirty="0" err="1"/>
              <a:t>dubini</a:t>
            </a:r>
            <a:r>
              <a:rPr lang="en-US" sz="1200" dirty="0"/>
              <a:t>, </a:t>
            </a:r>
            <a:r>
              <a:rPr lang="en-US" sz="1200" dirty="0" err="1"/>
              <a:t>tako</a:t>
            </a:r>
            <a:r>
              <a:rPr lang="en-US" sz="1200" dirty="0"/>
              <a:t> i </a:t>
            </a:r>
            <a:r>
              <a:rPr lang="en-US" sz="1200" dirty="0" err="1"/>
              <a:t>po</a:t>
            </a:r>
            <a:r>
              <a:rPr lang="en-US" sz="1200" dirty="0"/>
              <a:t> </a:t>
            </a:r>
            <a:r>
              <a:rPr lang="en-US" sz="1200" dirty="0" err="1"/>
              <a:t>širini</a:t>
            </a:r>
            <a:r>
              <a:rPr lang="en-US" sz="1200" dirty="0"/>
              <a:t>. </a:t>
            </a:r>
            <a:r>
              <a:rPr lang="en-US" sz="1200" dirty="0" err="1"/>
              <a:t>Ljudi</a:t>
            </a:r>
            <a:r>
              <a:rPr lang="en-US" sz="1200" dirty="0"/>
              <a:t> </a:t>
            </a:r>
            <a:r>
              <a:rPr lang="en-US" sz="1200" dirty="0" err="1"/>
              <a:t>čuju</a:t>
            </a:r>
            <a:r>
              <a:rPr lang="en-US" sz="1200" dirty="0"/>
              <a:t> stereo, </a:t>
            </a:r>
            <a:r>
              <a:rPr lang="en-US" sz="1200" dirty="0" err="1"/>
              <a:t>tj</a:t>
            </a:r>
            <a:r>
              <a:rPr lang="en-US" sz="1200" dirty="0"/>
              <a:t>. </a:t>
            </a:r>
            <a:r>
              <a:rPr lang="en-US" sz="1200" dirty="0" err="1"/>
              <a:t>sa</a:t>
            </a:r>
            <a:r>
              <a:rPr lang="en-US" sz="1200" dirty="0"/>
              <a:t> </a:t>
            </a:r>
            <a:r>
              <a:rPr lang="en-US" sz="1200" dirty="0" err="1"/>
              <a:t>dva</a:t>
            </a:r>
            <a:r>
              <a:rPr lang="en-US" sz="1200" dirty="0"/>
              <a:t> </a:t>
            </a:r>
            <a:r>
              <a:rPr lang="en-US" sz="1200" dirty="0" err="1"/>
              <a:t>uha</a:t>
            </a:r>
            <a:r>
              <a:rPr lang="en-US" sz="1200" dirty="0"/>
              <a:t> </a:t>
            </a:r>
            <a:r>
              <a:rPr lang="en-US" sz="1200" dirty="0" err="1"/>
              <a:t>zbog</a:t>
            </a:r>
            <a:r>
              <a:rPr lang="en-US" sz="1200" dirty="0"/>
              <a:t> </a:t>
            </a:r>
            <a:r>
              <a:rPr lang="en-US" sz="1200" dirty="0" err="1"/>
              <a:t>činjenice</a:t>
            </a:r>
            <a:r>
              <a:rPr lang="en-US" sz="1200" dirty="0"/>
              <a:t> da su </a:t>
            </a:r>
            <a:r>
              <a:rPr lang="en-US" sz="1200" dirty="0" err="1"/>
              <a:t>dužine</a:t>
            </a:r>
            <a:r>
              <a:rPr lang="en-US" sz="1200" dirty="0"/>
              <a:t> </a:t>
            </a:r>
            <a:r>
              <a:rPr lang="en-US" sz="1200" dirty="0" err="1"/>
              <a:t>puteva</a:t>
            </a:r>
            <a:r>
              <a:rPr lang="en-US" sz="1200" dirty="0"/>
              <a:t> </a:t>
            </a:r>
            <a:r>
              <a:rPr lang="en-US" sz="1200" dirty="0" err="1"/>
              <a:t>dolazećih</a:t>
            </a:r>
            <a:r>
              <a:rPr lang="en-US" sz="1200" dirty="0"/>
              <a:t> </a:t>
            </a:r>
            <a:r>
              <a:rPr lang="en-US" sz="1200" dirty="0" err="1"/>
              <a:t>talasa</a:t>
            </a:r>
            <a:r>
              <a:rPr lang="en-US" sz="1200" dirty="0"/>
              <a:t> </a:t>
            </a:r>
            <a:r>
              <a:rPr lang="en-US" sz="1200" dirty="0" err="1"/>
              <a:t>različite</a:t>
            </a:r>
            <a:r>
              <a:rPr lang="en-US" sz="1200" dirty="0"/>
              <a:t> do </a:t>
            </a:r>
            <a:r>
              <a:rPr lang="en-US" sz="1200" dirty="0" err="1"/>
              <a:t>jednog</a:t>
            </a:r>
            <a:r>
              <a:rPr lang="en-US" sz="1200" dirty="0"/>
              <a:t>, </a:t>
            </a:r>
            <a:r>
              <a:rPr lang="en-US" sz="1200" dirty="0" err="1"/>
              <a:t>odnosno</a:t>
            </a:r>
            <a:r>
              <a:rPr lang="en-US" sz="1200" dirty="0"/>
              <a:t> </a:t>
            </a:r>
            <a:r>
              <a:rPr lang="en-US" sz="1200" dirty="0" err="1"/>
              <a:t>drugog</a:t>
            </a:r>
            <a:r>
              <a:rPr lang="en-US" sz="1200" dirty="0"/>
              <a:t> </a:t>
            </a:r>
            <a:r>
              <a:rPr lang="en-US" sz="1200" dirty="0" err="1"/>
              <a:t>uva</a:t>
            </a:r>
            <a:r>
              <a:rPr lang="en-US" sz="1200" dirty="0"/>
              <a:t>, a </a:t>
            </a:r>
            <a:r>
              <a:rPr lang="en-US" sz="1200" dirty="0" err="1"/>
              <a:t>različita</a:t>
            </a:r>
            <a:r>
              <a:rPr lang="en-US" sz="1200" dirty="0"/>
              <a:t> </a:t>
            </a:r>
            <a:r>
              <a:rPr lang="en-US" sz="1200" dirty="0" err="1"/>
              <a:t>im</a:t>
            </a:r>
            <a:r>
              <a:rPr lang="en-US" sz="1200" dirty="0"/>
              <a:t> je </a:t>
            </a:r>
            <a:r>
              <a:rPr lang="en-US" sz="1200" dirty="0" err="1"/>
              <a:t>jačina</a:t>
            </a:r>
            <a:r>
              <a:rPr lang="en-US" sz="1200" dirty="0"/>
              <a:t> i </a:t>
            </a:r>
            <a:r>
              <a:rPr lang="en-US" sz="1200" dirty="0" err="1"/>
              <a:t>faza</a:t>
            </a:r>
            <a:r>
              <a:rPr lang="en-US" sz="1200" dirty="0"/>
              <a:t>. Stereo </a:t>
            </a:r>
            <a:r>
              <a:rPr lang="en-US" sz="1200" dirty="0" err="1"/>
              <a:t>zvučna</a:t>
            </a:r>
            <a:r>
              <a:rPr lang="en-US" sz="1200" dirty="0"/>
              <a:t> </a:t>
            </a:r>
            <a:r>
              <a:rPr lang="en-US" sz="1200" dirty="0" err="1"/>
              <a:t>traka</a:t>
            </a:r>
            <a:r>
              <a:rPr lang="en-US" sz="1200" dirty="0"/>
              <a:t> </a:t>
            </a:r>
            <a:r>
              <a:rPr lang="en-US" sz="1200" dirty="0" err="1"/>
              <a:t>omogućava</a:t>
            </a:r>
            <a:r>
              <a:rPr lang="en-US" sz="1200" dirty="0"/>
              <a:t> </a:t>
            </a:r>
            <a:r>
              <a:rPr lang="en-US" sz="1200" dirty="0" err="1"/>
              <a:t>tonskom</a:t>
            </a:r>
            <a:r>
              <a:rPr lang="en-US" sz="1200" dirty="0"/>
              <a:t> </a:t>
            </a:r>
            <a:r>
              <a:rPr lang="en-US" sz="1200" dirty="0" err="1"/>
              <a:t>snimatelju</a:t>
            </a:r>
            <a:r>
              <a:rPr lang="en-US" sz="1200" dirty="0"/>
              <a:t> da </a:t>
            </a:r>
            <a:r>
              <a:rPr lang="en-US" sz="1200" dirty="0" err="1"/>
              <a:t>simulira</a:t>
            </a:r>
            <a:r>
              <a:rPr lang="en-US" sz="1200" dirty="0"/>
              <a:t> </a:t>
            </a:r>
            <a:r>
              <a:rPr lang="en-US" sz="1200" dirty="0" err="1"/>
              <a:t>prostor</a:t>
            </a:r>
            <a:r>
              <a:rPr lang="en-US" sz="1200" dirty="0"/>
              <a:t>, </a:t>
            </a:r>
            <a:r>
              <a:rPr lang="en-US" sz="1200" dirty="0" err="1"/>
              <a:t>realističnu</a:t>
            </a:r>
            <a:r>
              <a:rPr lang="en-US" sz="1200" dirty="0"/>
              <a:t> </a:t>
            </a:r>
            <a:r>
              <a:rPr lang="en-US" sz="1200" dirty="0" err="1"/>
              <a:t>sredinu</a:t>
            </a:r>
            <a:r>
              <a:rPr lang="en-US" sz="1200" dirty="0"/>
              <a:t> i da </a:t>
            </a:r>
            <a:r>
              <a:rPr lang="en-US" sz="1200" dirty="0" err="1"/>
              <a:t>ima</a:t>
            </a:r>
            <a:r>
              <a:rPr lang="en-US" sz="1200" dirty="0"/>
              <a:t> </a:t>
            </a:r>
            <a:r>
              <a:rPr lang="en-US" sz="1200" dirty="0" err="1"/>
              <a:t>više</a:t>
            </a:r>
            <a:r>
              <a:rPr lang="en-US" sz="1200" dirty="0"/>
              <a:t> </a:t>
            </a:r>
            <a:r>
              <a:rPr lang="en-US" sz="1200" dirty="0" err="1"/>
              <a:t>kontrole</a:t>
            </a:r>
            <a:r>
              <a:rPr lang="en-US" sz="1200" dirty="0"/>
              <a:t> </a:t>
            </a:r>
            <a:r>
              <a:rPr lang="en-US" sz="1200" dirty="0" err="1"/>
              <a:t>nad</a:t>
            </a:r>
            <a:r>
              <a:rPr lang="en-US" sz="1200" dirty="0"/>
              <a:t> </a:t>
            </a:r>
            <a:r>
              <a:rPr lang="en-US" sz="1200" dirty="0" err="1"/>
              <a:t>isticanjem</a:t>
            </a:r>
            <a:r>
              <a:rPr lang="en-US" sz="1200" dirty="0"/>
              <a:t> </a:t>
            </a:r>
            <a:r>
              <a:rPr lang="en-US" sz="1200" dirty="0" err="1"/>
              <a:t>određenih</a:t>
            </a:r>
            <a:r>
              <a:rPr lang="en-US" sz="1200" dirty="0"/>
              <a:t> </a:t>
            </a:r>
            <a:r>
              <a:rPr lang="en-US" sz="1200" dirty="0" err="1"/>
              <a:t>zvučnih</a:t>
            </a:r>
            <a:r>
              <a:rPr lang="en-US" sz="1200" dirty="0"/>
              <a:t> </a:t>
            </a:r>
            <a:r>
              <a:rPr lang="en-US" sz="1200" dirty="0" err="1"/>
              <a:t>izvora</a:t>
            </a:r>
            <a:r>
              <a:rPr lang="en-US" sz="1200" dirty="0"/>
              <a:t>.</a:t>
            </a:r>
          </a:p>
          <a:p>
            <a:pPr marL="109728" indent="0" algn="just">
              <a:buNone/>
            </a:pPr>
            <a:r>
              <a:rPr lang="en-US" sz="1200" dirty="0"/>
              <a:t> </a:t>
            </a:r>
          </a:p>
          <a:p>
            <a:pPr marL="109728" indent="0" algn="just">
              <a:buNone/>
            </a:pPr>
            <a:r>
              <a:rPr lang="en-US" sz="1200" i="1" dirty="0"/>
              <a:t>Surround</a:t>
            </a:r>
            <a:r>
              <a:rPr lang="en-US" sz="1200" dirty="0"/>
              <a:t> </a:t>
            </a:r>
            <a:r>
              <a:rPr lang="en-US" sz="1200" dirty="0" err="1"/>
              <a:t>zvuk</a:t>
            </a:r>
            <a:r>
              <a:rPr lang="en-US" sz="1200" dirty="0"/>
              <a:t> </a:t>
            </a:r>
            <a:r>
              <a:rPr lang="en-US" sz="1200" dirty="0" err="1"/>
              <a:t>koristi</a:t>
            </a:r>
            <a:r>
              <a:rPr lang="en-US" sz="1200" dirty="0"/>
              <a:t> </a:t>
            </a:r>
            <a:r>
              <a:rPr lang="en-US" sz="1200" dirty="0" err="1"/>
              <a:t>četiri</a:t>
            </a:r>
            <a:r>
              <a:rPr lang="en-US" sz="1200" dirty="0"/>
              <a:t> </a:t>
            </a:r>
            <a:r>
              <a:rPr lang="en-US" sz="1200" dirty="0" err="1"/>
              <a:t>ili</a:t>
            </a:r>
            <a:r>
              <a:rPr lang="en-US" sz="1200" dirty="0"/>
              <a:t> pet </a:t>
            </a:r>
            <a:r>
              <a:rPr lang="en-US" sz="1200" dirty="0" err="1"/>
              <a:t>traka</a:t>
            </a:r>
            <a:r>
              <a:rPr lang="en-US" sz="1200" dirty="0"/>
              <a:t> </a:t>
            </a:r>
            <a:r>
              <a:rPr lang="en-US" sz="1200" dirty="0" err="1"/>
              <a:t>sa</a:t>
            </a:r>
            <a:r>
              <a:rPr lang="en-US" sz="1200" dirty="0"/>
              <a:t> </a:t>
            </a:r>
            <a:r>
              <a:rPr lang="en-US" sz="1200" dirty="0" err="1"/>
              <a:t>zvučnicima</a:t>
            </a:r>
            <a:r>
              <a:rPr lang="en-US" sz="1200" dirty="0"/>
              <a:t> </a:t>
            </a:r>
            <a:r>
              <a:rPr lang="en-US" sz="1200" dirty="0" err="1"/>
              <a:t>postavljenim</a:t>
            </a:r>
            <a:r>
              <a:rPr lang="en-US" sz="1200" dirty="0"/>
              <a:t> </a:t>
            </a:r>
            <a:r>
              <a:rPr lang="en-US" sz="1200" dirty="0" err="1"/>
              <a:t>ispred</a:t>
            </a:r>
            <a:r>
              <a:rPr lang="en-US" sz="1200" dirty="0"/>
              <a:t> i </a:t>
            </a:r>
            <a:r>
              <a:rPr lang="en-US" sz="1200" dirty="0" err="1"/>
              <a:t>iza</a:t>
            </a:r>
            <a:r>
              <a:rPr lang="en-US" sz="1200" dirty="0"/>
              <a:t> </a:t>
            </a:r>
            <a:r>
              <a:rPr lang="en-US" sz="1200" dirty="0" err="1"/>
              <a:t>slušaoca</a:t>
            </a:r>
            <a:r>
              <a:rPr lang="en-US" sz="1200" dirty="0"/>
              <a:t>/</a:t>
            </a:r>
            <a:r>
              <a:rPr lang="en-US" sz="1200" dirty="0" err="1"/>
              <a:t>gledaoca</a:t>
            </a:r>
            <a:r>
              <a:rPr lang="en-US" sz="1200" dirty="0"/>
              <a:t>. To je </a:t>
            </a:r>
            <a:r>
              <a:rPr lang="en-US" sz="1200" dirty="0" err="1"/>
              <a:t>sistem</a:t>
            </a:r>
            <a:r>
              <a:rPr lang="en-US" sz="1200" dirty="0"/>
              <a:t> </a:t>
            </a:r>
            <a:r>
              <a:rPr lang="en-US" sz="1200" dirty="0" err="1"/>
              <a:t>koji</a:t>
            </a:r>
            <a:r>
              <a:rPr lang="en-US" sz="1200" dirty="0"/>
              <a:t> se </a:t>
            </a:r>
            <a:r>
              <a:rPr lang="en-US" sz="1200" dirty="0" err="1"/>
              <a:t>koristi</a:t>
            </a:r>
            <a:r>
              <a:rPr lang="en-US" sz="1200" dirty="0"/>
              <a:t> u </a:t>
            </a:r>
            <a:r>
              <a:rPr lang="en-US" sz="1200" dirty="0" err="1"/>
              <a:t>difuzno</a:t>
            </a:r>
            <a:r>
              <a:rPr lang="en-US" sz="1200" dirty="0"/>
              <a:t> </a:t>
            </a:r>
            <a:r>
              <a:rPr lang="en-US" sz="1200" dirty="0" err="1"/>
              <a:t>emitovanim</a:t>
            </a:r>
            <a:r>
              <a:rPr lang="en-US" sz="1200" dirty="0"/>
              <a:t> </a:t>
            </a:r>
            <a:r>
              <a:rPr lang="en-US" sz="1200" dirty="0" err="1"/>
              <a:t>programima</a:t>
            </a:r>
            <a:r>
              <a:rPr lang="en-US" sz="1200" dirty="0"/>
              <a:t>, </a:t>
            </a:r>
            <a:r>
              <a:rPr lang="en-US" sz="1200" dirty="0" err="1"/>
              <a:t>kao</a:t>
            </a:r>
            <a:r>
              <a:rPr lang="en-US" sz="1200" dirty="0"/>
              <a:t> i </a:t>
            </a:r>
            <a:r>
              <a:rPr lang="en-US" sz="1200" dirty="0" err="1"/>
              <a:t>materijalima</a:t>
            </a:r>
            <a:r>
              <a:rPr lang="en-US" sz="1200" dirty="0"/>
              <a:t> </a:t>
            </a:r>
            <a:r>
              <a:rPr lang="en-US" sz="1200" dirty="0" err="1"/>
              <a:t>za</a:t>
            </a:r>
            <a:r>
              <a:rPr lang="en-US" sz="1200" dirty="0"/>
              <a:t> </a:t>
            </a:r>
            <a:r>
              <a:rPr lang="en-US" sz="1200" dirty="0" err="1"/>
              <a:t>distribuciju</a:t>
            </a:r>
            <a:r>
              <a:rPr lang="en-US" sz="1200" dirty="0"/>
              <a:t> </a:t>
            </a:r>
            <a:r>
              <a:rPr lang="en-US" sz="1200" dirty="0" err="1"/>
              <a:t>na</a:t>
            </a:r>
            <a:r>
              <a:rPr lang="en-US" sz="1200" dirty="0"/>
              <a:t> CD-u i DVD-u. </a:t>
            </a:r>
            <a:r>
              <a:rPr lang="en-US" sz="1200" dirty="0" err="1"/>
              <a:t>Većina</a:t>
            </a:r>
            <a:r>
              <a:rPr lang="en-US" sz="1200" dirty="0"/>
              <a:t> stereo i </a:t>
            </a:r>
            <a:r>
              <a:rPr lang="en-US" sz="1200" i="1" dirty="0"/>
              <a:t>surround</a:t>
            </a:r>
            <a:r>
              <a:rPr lang="en-US" sz="1200" dirty="0"/>
              <a:t> </a:t>
            </a:r>
            <a:r>
              <a:rPr lang="en-US" sz="1200" dirty="0" err="1"/>
              <a:t>efekata</a:t>
            </a:r>
            <a:r>
              <a:rPr lang="en-US" sz="1200" dirty="0"/>
              <a:t> </a:t>
            </a:r>
            <a:r>
              <a:rPr lang="en-US" sz="1200" dirty="0" err="1"/>
              <a:t>stvara</a:t>
            </a:r>
            <a:r>
              <a:rPr lang="en-US" sz="1200" dirty="0"/>
              <a:t> se u post-</a:t>
            </a:r>
            <a:r>
              <a:rPr lang="en-US" sz="1200" dirty="0" err="1"/>
              <a:t>produkciji</a:t>
            </a:r>
            <a:r>
              <a:rPr lang="en-US" sz="1200" dirty="0"/>
              <a:t>. Stereo i </a:t>
            </a:r>
            <a:r>
              <a:rPr lang="en-US" sz="1200" i="1" dirty="0"/>
              <a:t>surround</a:t>
            </a:r>
            <a:r>
              <a:rPr lang="en-US" sz="1200" dirty="0"/>
              <a:t> </a:t>
            </a:r>
            <a:r>
              <a:rPr lang="en-US" sz="1200" dirty="0" err="1"/>
              <a:t>zvuk</a:t>
            </a:r>
            <a:r>
              <a:rPr lang="en-US" sz="1200" dirty="0"/>
              <a:t> su </a:t>
            </a:r>
            <a:r>
              <a:rPr lang="en-US" sz="1200" dirty="0" err="1"/>
              <a:t>normalni</a:t>
            </a:r>
            <a:r>
              <a:rPr lang="en-US" sz="1200" dirty="0"/>
              <a:t> </a:t>
            </a:r>
            <a:r>
              <a:rPr lang="en-US" sz="1200" dirty="0" err="1"/>
              <a:t>načini</a:t>
            </a:r>
            <a:r>
              <a:rPr lang="en-US" sz="1200" dirty="0"/>
              <a:t> da se </a:t>
            </a:r>
            <a:r>
              <a:rPr lang="en-US" sz="1200" dirty="0" err="1"/>
              <a:t>naprave</a:t>
            </a:r>
            <a:r>
              <a:rPr lang="en-US" sz="1200" dirty="0"/>
              <a:t> </a:t>
            </a:r>
            <a:r>
              <a:rPr lang="en-US" sz="1200" dirty="0" err="1"/>
              <a:t>tonske</a:t>
            </a:r>
            <a:r>
              <a:rPr lang="en-US" sz="1200" dirty="0"/>
              <a:t> </a:t>
            </a:r>
            <a:r>
              <a:rPr lang="en-US" sz="1200" dirty="0" err="1"/>
              <a:t>trake</a:t>
            </a:r>
            <a:r>
              <a:rPr lang="en-US" sz="1200" dirty="0"/>
              <a:t> </a:t>
            </a:r>
            <a:r>
              <a:rPr lang="en-US" sz="1200" dirty="0" err="1"/>
              <a:t>za</a:t>
            </a:r>
            <a:r>
              <a:rPr lang="en-US" sz="1200" dirty="0"/>
              <a:t> </a:t>
            </a:r>
            <a:r>
              <a:rPr lang="en-US" sz="1200" dirty="0" err="1"/>
              <a:t>komercijalnu</a:t>
            </a:r>
            <a:r>
              <a:rPr lang="en-US" sz="1200" dirty="0"/>
              <a:t> </a:t>
            </a:r>
            <a:r>
              <a:rPr lang="en-US" sz="1200" dirty="0" err="1"/>
              <a:t>distribuciju</a:t>
            </a:r>
            <a:r>
              <a:rPr lang="en-US" sz="1200" dirty="0"/>
              <a:t>. </a:t>
            </a:r>
            <a:r>
              <a:rPr lang="en-US" sz="1200" dirty="0" err="1"/>
              <a:t>Mikrofoni</a:t>
            </a:r>
            <a:r>
              <a:rPr lang="en-US" sz="1200" dirty="0"/>
              <a:t> i </a:t>
            </a:r>
            <a:r>
              <a:rPr lang="en-US" sz="1200" dirty="0" err="1"/>
              <a:t>njihovo</a:t>
            </a:r>
            <a:r>
              <a:rPr lang="en-US" sz="1200" dirty="0"/>
              <a:t> </a:t>
            </a:r>
            <a:r>
              <a:rPr lang="en-US" sz="1200" dirty="0" err="1"/>
              <a:t>postavljanje</a:t>
            </a:r>
            <a:r>
              <a:rPr lang="en-US" sz="1200" dirty="0"/>
              <a:t> su </a:t>
            </a:r>
            <a:r>
              <a:rPr lang="en-US" sz="1200" dirty="0" err="1"/>
              <a:t>važni</a:t>
            </a:r>
            <a:r>
              <a:rPr lang="en-US" sz="1200" dirty="0"/>
              <a:t> </a:t>
            </a:r>
            <a:r>
              <a:rPr lang="en-US" sz="1200" dirty="0" err="1"/>
              <a:t>za</a:t>
            </a:r>
            <a:r>
              <a:rPr lang="en-US" sz="1200" dirty="0"/>
              <a:t> </a:t>
            </a:r>
            <a:r>
              <a:rPr lang="en-US" sz="1200" dirty="0" err="1"/>
              <a:t>ambijentni</a:t>
            </a:r>
            <a:r>
              <a:rPr lang="en-US" sz="1200" dirty="0"/>
              <a:t> </a:t>
            </a:r>
            <a:r>
              <a:rPr lang="en-US" sz="1200" dirty="0" err="1"/>
              <a:t>zvuk</a:t>
            </a:r>
            <a:r>
              <a:rPr lang="en-US" sz="1200" dirty="0"/>
              <a:t>, </a:t>
            </a:r>
            <a:r>
              <a:rPr lang="en-US" sz="1200" dirty="0" err="1"/>
              <a:t>snimanje</a:t>
            </a:r>
            <a:r>
              <a:rPr lang="en-US" sz="1200" dirty="0"/>
              <a:t> </a:t>
            </a:r>
            <a:r>
              <a:rPr lang="en-US" sz="1200" dirty="0" err="1"/>
              <a:t>muzike</a:t>
            </a:r>
            <a:r>
              <a:rPr lang="en-US" sz="1200" dirty="0"/>
              <a:t> i </a:t>
            </a:r>
            <a:r>
              <a:rPr lang="en-US" sz="1200" dirty="0" err="1"/>
              <a:t>mesto</a:t>
            </a:r>
            <a:r>
              <a:rPr lang="en-US" sz="1200" dirty="0"/>
              <a:t> </a:t>
            </a:r>
            <a:r>
              <a:rPr lang="en-US" sz="1200" dirty="0" err="1"/>
              <a:t>subjekta</a:t>
            </a:r>
            <a:r>
              <a:rPr lang="en-US" sz="1200" dirty="0"/>
              <a:t>.  </a:t>
            </a:r>
            <a:r>
              <a:rPr lang="en-US" sz="1200" dirty="0" err="1"/>
              <a:t>Kada</a:t>
            </a:r>
            <a:r>
              <a:rPr lang="en-US" sz="1200" dirty="0"/>
              <a:t> je stereo </a:t>
            </a:r>
            <a:r>
              <a:rPr lang="en-US" sz="1200" dirty="0" err="1"/>
              <a:t>ili</a:t>
            </a:r>
            <a:r>
              <a:rPr lang="en-US" sz="1200" dirty="0"/>
              <a:t> </a:t>
            </a:r>
            <a:r>
              <a:rPr lang="en-US" sz="1200" i="1" dirty="0"/>
              <a:t>surround</a:t>
            </a:r>
            <a:r>
              <a:rPr lang="en-US" sz="1200" dirty="0"/>
              <a:t> </a:t>
            </a:r>
            <a:r>
              <a:rPr lang="en-US" sz="1200" dirty="0" err="1"/>
              <a:t>kritičan</a:t>
            </a:r>
            <a:r>
              <a:rPr lang="en-US" sz="1200" dirty="0"/>
              <a:t> </a:t>
            </a:r>
            <a:r>
              <a:rPr lang="en-US" sz="1200" dirty="0" err="1"/>
              <a:t>za</a:t>
            </a:r>
            <a:r>
              <a:rPr lang="en-US" sz="1200" dirty="0"/>
              <a:t> </a:t>
            </a:r>
            <a:r>
              <a:rPr lang="en-US" sz="1200" dirty="0" err="1"/>
              <a:t>produkciju</a:t>
            </a:r>
            <a:r>
              <a:rPr lang="en-US" sz="1200" dirty="0"/>
              <a:t> </a:t>
            </a:r>
            <a:r>
              <a:rPr lang="en-US" sz="1200" dirty="0" err="1"/>
              <a:t>obično</a:t>
            </a:r>
            <a:r>
              <a:rPr lang="en-US" sz="1200" dirty="0"/>
              <a:t> se </a:t>
            </a:r>
            <a:r>
              <a:rPr lang="en-US" sz="1200" dirty="0" err="1"/>
              <a:t>stvara</a:t>
            </a:r>
            <a:r>
              <a:rPr lang="en-US" sz="1200" dirty="0"/>
              <a:t> u post-</a:t>
            </a:r>
            <a:r>
              <a:rPr lang="en-US" sz="1200" dirty="0" err="1"/>
              <a:t>produkciji</a:t>
            </a:r>
            <a:r>
              <a:rPr lang="en-US" sz="1200" dirty="0"/>
              <a:t>. </a:t>
            </a:r>
            <a:r>
              <a:rPr lang="en-US" sz="1200" dirty="0" err="1"/>
              <a:t>Ukoliko</a:t>
            </a:r>
            <a:r>
              <a:rPr lang="en-US" sz="1200" dirty="0"/>
              <a:t> </a:t>
            </a:r>
            <a:r>
              <a:rPr lang="en-US" sz="1200" dirty="0" err="1"/>
              <a:t>terenska</a:t>
            </a:r>
            <a:r>
              <a:rPr lang="en-US" sz="1200" dirty="0"/>
              <a:t> </a:t>
            </a:r>
            <a:r>
              <a:rPr lang="en-US" sz="1200" dirty="0" err="1"/>
              <a:t>ili</a:t>
            </a:r>
            <a:r>
              <a:rPr lang="en-US" sz="1200" dirty="0"/>
              <a:t> </a:t>
            </a:r>
            <a:r>
              <a:rPr lang="en-US" sz="1200" dirty="0" err="1"/>
              <a:t>studijska</a:t>
            </a:r>
            <a:r>
              <a:rPr lang="en-US" sz="1200" dirty="0"/>
              <a:t> </a:t>
            </a:r>
            <a:r>
              <a:rPr lang="en-US" sz="1200" dirty="0" err="1"/>
              <a:t>produkcija</a:t>
            </a:r>
            <a:r>
              <a:rPr lang="en-US" sz="1200" dirty="0"/>
              <a:t> </a:t>
            </a:r>
            <a:r>
              <a:rPr lang="en-US" sz="1200" dirty="0" err="1"/>
              <a:t>zahtevaju</a:t>
            </a:r>
            <a:r>
              <a:rPr lang="en-US" sz="1200" dirty="0"/>
              <a:t> da se </a:t>
            </a:r>
            <a:r>
              <a:rPr lang="en-US" sz="1200" dirty="0" err="1"/>
              <a:t>posebna</a:t>
            </a:r>
            <a:r>
              <a:rPr lang="en-US" sz="1200" dirty="0"/>
              <a:t> </a:t>
            </a:r>
            <a:r>
              <a:rPr lang="en-US" sz="1200" dirty="0" err="1"/>
              <a:t>pažnja</a:t>
            </a:r>
            <a:r>
              <a:rPr lang="en-US" sz="1200" dirty="0"/>
              <a:t> </a:t>
            </a:r>
            <a:r>
              <a:rPr lang="en-US" sz="1200" dirty="0" err="1"/>
              <a:t>posveti</a:t>
            </a:r>
            <a:r>
              <a:rPr lang="en-US" sz="1200" dirty="0"/>
              <a:t> stereo </a:t>
            </a:r>
            <a:r>
              <a:rPr lang="en-US" sz="1200" dirty="0" err="1"/>
              <a:t>zvuku</a:t>
            </a:r>
            <a:r>
              <a:rPr lang="en-US" sz="1200" dirty="0"/>
              <a:t>, </a:t>
            </a:r>
            <a:r>
              <a:rPr lang="en-US" sz="1200" dirty="0" err="1"/>
              <a:t>najbolje</a:t>
            </a:r>
            <a:r>
              <a:rPr lang="en-US" sz="1200" dirty="0"/>
              <a:t> </a:t>
            </a:r>
            <a:r>
              <a:rPr lang="en-US" sz="1200" dirty="0" err="1"/>
              <a:t>ga</a:t>
            </a:r>
            <a:r>
              <a:rPr lang="en-US" sz="1200" dirty="0"/>
              <a:t> je </a:t>
            </a:r>
            <a:r>
              <a:rPr lang="en-US" sz="1200" dirty="0" err="1"/>
              <a:t>istovremeno</a:t>
            </a:r>
            <a:r>
              <a:rPr lang="en-US" sz="1200" dirty="0"/>
              <a:t> </a:t>
            </a:r>
            <a:r>
              <a:rPr lang="en-US" sz="1200" dirty="0" err="1"/>
              <a:t>snimati</a:t>
            </a:r>
            <a:r>
              <a:rPr lang="en-US" sz="1200" dirty="0"/>
              <a:t> </a:t>
            </a:r>
            <a:r>
              <a:rPr lang="en-US" sz="1200" dirty="0" err="1"/>
              <a:t>sa</a:t>
            </a:r>
            <a:r>
              <a:rPr lang="en-US" sz="1200" dirty="0"/>
              <a:t> </a:t>
            </a:r>
            <a:r>
              <a:rPr lang="en-US" sz="1200" dirty="0" err="1"/>
              <a:t>vremenskim</a:t>
            </a:r>
            <a:r>
              <a:rPr lang="en-US" sz="1200" dirty="0"/>
              <a:t> </a:t>
            </a:r>
            <a:r>
              <a:rPr lang="en-US" sz="1200" dirty="0" err="1"/>
              <a:t>kodom</a:t>
            </a:r>
            <a:r>
              <a:rPr lang="en-US" sz="1200" dirty="0"/>
              <a:t> </a:t>
            </a:r>
            <a:r>
              <a:rPr lang="en-US" sz="1200" dirty="0" err="1"/>
              <a:t>na</a:t>
            </a:r>
            <a:r>
              <a:rPr lang="en-US" sz="1200" dirty="0"/>
              <a:t> </a:t>
            </a:r>
            <a:r>
              <a:rPr lang="en-US" sz="1200" dirty="0" err="1"/>
              <a:t>uređaju</a:t>
            </a:r>
            <a:r>
              <a:rPr lang="en-US" sz="1200" dirty="0"/>
              <a:t> </a:t>
            </a:r>
            <a:r>
              <a:rPr lang="en-US" sz="1200" dirty="0" err="1"/>
              <a:t>sa</a:t>
            </a:r>
            <a:r>
              <a:rPr lang="en-US" sz="1200" dirty="0"/>
              <a:t> </a:t>
            </a:r>
            <a:r>
              <a:rPr lang="en-US" sz="1200" dirty="0" err="1"/>
              <a:t>više</a:t>
            </a:r>
            <a:r>
              <a:rPr lang="en-US" sz="1200" dirty="0"/>
              <a:t> </a:t>
            </a:r>
            <a:r>
              <a:rPr lang="en-US" sz="1200" dirty="0" err="1"/>
              <a:t>tonskih</a:t>
            </a:r>
            <a:r>
              <a:rPr lang="en-US" sz="1200" dirty="0"/>
              <a:t> </a:t>
            </a:r>
            <a:r>
              <a:rPr lang="en-US" sz="1200" dirty="0" err="1"/>
              <a:t>tragova</a:t>
            </a:r>
            <a:r>
              <a:rPr lang="en-US" sz="1200" dirty="0"/>
              <a:t>.  </a:t>
            </a:r>
            <a:r>
              <a:rPr lang="en-US" sz="1200" dirty="0" err="1"/>
              <a:t>Kada</a:t>
            </a:r>
            <a:r>
              <a:rPr lang="en-US" sz="1200" dirty="0"/>
              <a:t> se </a:t>
            </a:r>
            <a:r>
              <a:rPr lang="en-US" sz="1200" dirty="0" err="1"/>
              <a:t>snimaju</a:t>
            </a:r>
            <a:r>
              <a:rPr lang="en-US" sz="1200" dirty="0"/>
              <a:t> </a:t>
            </a:r>
            <a:r>
              <a:rPr lang="en-US" sz="1200" dirty="0" err="1"/>
              <a:t>klipovi</a:t>
            </a:r>
            <a:r>
              <a:rPr lang="en-US" sz="1200" dirty="0"/>
              <a:t> </a:t>
            </a:r>
            <a:r>
              <a:rPr lang="en-US" sz="1200" dirty="0" err="1"/>
              <a:t>malih</a:t>
            </a:r>
            <a:r>
              <a:rPr lang="en-US" sz="1200" dirty="0"/>
              <a:t> </a:t>
            </a:r>
            <a:r>
              <a:rPr lang="en-US" sz="1200" dirty="0" err="1"/>
              <a:t>grupa</a:t>
            </a:r>
            <a:r>
              <a:rPr lang="en-US" sz="1200" dirty="0"/>
              <a:t> </a:t>
            </a:r>
            <a:r>
              <a:rPr lang="en-US" sz="1200" dirty="0" err="1"/>
              <a:t>ili</a:t>
            </a:r>
            <a:r>
              <a:rPr lang="en-US" sz="1200" dirty="0"/>
              <a:t> </a:t>
            </a:r>
            <a:r>
              <a:rPr lang="en-US" sz="1200" dirty="0" err="1"/>
              <a:t>pojedinaca</a:t>
            </a:r>
            <a:r>
              <a:rPr lang="en-US" sz="1200" dirty="0"/>
              <a:t>, </a:t>
            </a:r>
            <a:r>
              <a:rPr lang="en-US" sz="1200" dirty="0" err="1"/>
              <a:t>standardno</a:t>
            </a:r>
            <a:r>
              <a:rPr lang="en-US" sz="1200" dirty="0"/>
              <a:t> </a:t>
            </a:r>
            <a:r>
              <a:rPr lang="en-US" sz="1200" dirty="0" err="1"/>
              <a:t>postavljen</a:t>
            </a:r>
            <a:r>
              <a:rPr lang="en-US" sz="1200" dirty="0"/>
              <a:t> </a:t>
            </a:r>
            <a:r>
              <a:rPr lang="en-US" sz="1200" dirty="0" err="1"/>
              <a:t>mikrofon</a:t>
            </a:r>
            <a:r>
              <a:rPr lang="en-US" sz="1200" dirty="0"/>
              <a:t> je </a:t>
            </a:r>
            <a:r>
              <a:rPr lang="en-US" sz="1200" dirty="0" err="1"/>
              <a:t>obično</a:t>
            </a:r>
            <a:r>
              <a:rPr lang="en-US" sz="1200" dirty="0"/>
              <a:t> </a:t>
            </a:r>
            <a:r>
              <a:rPr lang="en-US" sz="1200" dirty="0" err="1"/>
              <a:t>sve</a:t>
            </a:r>
            <a:r>
              <a:rPr lang="en-US" sz="1200" dirty="0"/>
              <a:t> </a:t>
            </a:r>
            <a:r>
              <a:rPr lang="en-US" sz="1200" dirty="0" err="1"/>
              <a:t>što</a:t>
            </a:r>
            <a:r>
              <a:rPr lang="en-US" sz="1200" dirty="0"/>
              <a:t> je </a:t>
            </a:r>
            <a:r>
              <a:rPr lang="en-US" sz="1200" dirty="0" err="1"/>
              <a:t>potrebno</a:t>
            </a:r>
            <a:r>
              <a:rPr lang="en-US" sz="1200" dirty="0"/>
              <a:t>.  </a:t>
            </a:r>
            <a:r>
              <a:rPr lang="en-US" sz="1200" dirty="0" err="1"/>
              <a:t>Većina</a:t>
            </a:r>
            <a:r>
              <a:rPr lang="en-US" sz="1200" dirty="0"/>
              <a:t> </a:t>
            </a:r>
            <a:r>
              <a:rPr lang="en-US" sz="1200" dirty="0" err="1"/>
              <a:t>zvučnih</a:t>
            </a:r>
            <a:r>
              <a:rPr lang="en-US" sz="1200" dirty="0"/>
              <a:t> </a:t>
            </a:r>
            <a:r>
              <a:rPr lang="en-US" sz="1200" dirty="0" err="1"/>
              <a:t>efekata</a:t>
            </a:r>
            <a:r>
              <a:rPr lang="en-US" sz="1200" dirty="0"/>
              <a:t> </a:t>
            </a:r>
            <a:r>
              <a:rPr lang="en-US" sz="1200" dirty="0" err="1"/>
              <a:t>ili</a:t>
            </a:r>
            <a:r>
              <a:rPr lang="en-US" sz="1200" dirty="0"/>
              <a:t> </a:t>
            </a:r>
            <a:r>
              <a:rPr lang="en-US" sz="1200" dirty="0" err="1"/>
              <a:t>specijalnih</a:t>
            </a:r>
            <a:r>
              <a:rPr lang="en-US" sz="1200" dirty="0"/>
              <a:t> </a:t>
            </a:r>
            <a:r>
              <a:rPr lang="en-US" sz="1200" dirty="0" err="1"/>
              <a:t>šumova</a:t>
            </a:r>
            <a:r>
              <a:rPr lang="en-US" sz="1200" dirty="0"/>
              <a:t> </a:t>
            </a:r>
            <a:r>
              <a:rPr lang="en-US" sz="1200" dirty="0" err="1"/>
              <a:t>dodaju</a:t>
            </a:r>
            <a:r>
              <a:rPr lang="en-US" sz="1200" dirty="0"/>
              <a:t> se u post-</a:t>
            </a:r>
            <a:r>
              <a:rPr lang="en-US" sz="1200" dirty="0" err="1"/>
              <a:t>produkciji</a:t>
            </a:r>
            <a:r>
              <a:rPr lang="en-US" sz="1200" dirty="0"/>
              <a:t>.</a:t>
            </a:r>
          </a:p>
          <a:p>
            <a:pPr marL="109728" indent="0" algn="just">
              <a:buNone/>
            </a:pPr>
            <a:endParaRPr lang="sr-Latn-RS" sz="1200" b="1" dirty="0" smtClean="0"/>
          </a:p>
          <a:p>
            <a:r>
              <a:rPr lang="en-US" sz="1200" b="1" dirty="0"/>
              <a:t>STEREO </a:t>
            </a:r>
            <a:r>
              <a:rPr lang="en-US" sz="1200" b="1" dirty="0" smtClean="0"/>
              <a:t>MIKROFONI</a:t>
            </a:r>
            <a:endParaRPr lang="sr-Latn-RS" sz="1200" dirty="0"/>
          </a:p>
          <a:p>
            <a:pPr marL="109728" indent="0">
              <a:buNone/>
            </a:pPr>
            <a:r>
              <a:rPr lang="en-US" sz="1200" dirty="0"/>
              <a:t> </a:t>
            </a:r>
          </a:p>
          <a:p>
            <a:pPr marL="109728" indent="0">
              <a:buNone/>
            </a:pPr>
            <a:r>
              <a:rPr lang="en-US" sz="1200" dirty="0" err="1"/>
              <a:t>Mikrofoni</a:t>
            </a:r>
            <a:r>
              <a:rPr lang="en-US" sz="1200" dirty="0"/>
              <a:t> </a:t>
            </a:r>
            <a:r>
              <a:rPr lang="en-US" sz="1200" dirty="0" err="1"/>
              <a:t>kod</a:t>
            </a:r>
            <a:r>
              <a:rPr lang="en-US" sz="1200" dirty="0"/>
              <a:t> </a:t>
            </a:r>
            <a:r>
              <a:rPr lang="en-US" sz="1200" dirty="0" err="1"/>
              <a:t>kojih</a:t>
            </a:r>
            <a:r>
              <a:rPr lang="en-US" sz="1200" dirty="0"/>
              <a:t> su </a:t>
            </a:r>
            <a:r>
              <a:rPr lang="en-US" sz="1200" dirty="0" err="1"/>
              <a:t>dva</a:t>
            </a:r>
            <a:r>
              <a:rPr lang="en-US" sz="1200" dirty="0"/>
              <a:t> </a:t>
            </a:r>
            <a:r>
              <a:rPr lang="en-US" sz="1200" dirty="0" err="1"/>
              <a:t>mikrofonska</a:t>
            </a:r>
            <a:r>
              <a:rPr lang="en-US" sz="1200" dirty="0"/>
              <a:t> </a:t>
            </a:r>
            <a:r>
              <a:rPr lang="en-US" sz="1200" dirty="0" err="1"/>
              <a:t>pretvaračka</a:t>
            </a:r>
            <a:r>
              <a:rPr lang="en-US" sz="1200" dirty="0"/>
              <a:t> </a:t>
            </a:r>
            <a:r>
              <a:rPr lang="en-US" sz="1200" dirty="0" err="1"/>
              <a:t>sistema</a:t>
            </a:r>
            <a:r>
              <a:rPr lang="en-US" sz="1200" dirty="0"/>
              <a:t>, </a:t>
            </a:r>
            <a:r>
              <a:rPr lang="en-US" sz="1200" dirty="0" err="1"/>
              <a:t>kapsule</a:t>
            </a:r>
            <a:r>
              <a:rPr lang="en-US" sz="1200" dirty="0"/>
              <a:t> </a:t>
            </a:r>
            <a:r>
              <a:rPr lang="en-US" sz="1200" dirty="0" err="1"/>
              <a:t>sa</a:t>
            </a:r>
            <a:r>
              <a:rPr lang="en-US" sz="1200" dirty="0"/>
              <a:t> </a:t>
            </a:r>
            <a:r>
              <a:rPr lang="en-US" sz="1200" dirty="0" err="1"/>
              <a:t>odvojenim</a:t>
            </a:r>
            <a:r>
              <a:rPr lang="en-US" sz="1200" dirty="0"/>
              <a:t> </a:t>
            </a:r>
            <a:r>
              <a:rPr lang="en-US" sz="1200" dirty="0" err="1"/>
              <a:t>izlazima</a:t>
            </a:r>
            <a:r>
              <a:rPr lang="en-US" sz="1200" dirty="0"/>
              <a:t>, </a:t>
            </a:r>
            <a:r>
              <a:rPr lang="en-US" sz="1200" dirty="0" err="1"/>
              <a:t>postavljena</a:t>
            </a:r>
            <a:r>
              <a:rPr lang="en-US" sz="1200" dirty="0"/>
              <a:t> </a:t>
            </a:r>
            <a:r>
              <a:rPr lang="en-US" sz="1200" dirty="0" err="1"/>
              <a:t>jedan</a:t>
            </a:r>
            <a:r>
              <a:rPr lang="en-US" sz="1200" dirty="0"/>
              <a:t> </a:t>
            </a:r>
            <a:r>
              <a:rPr lang="en-US" sz="1200" dirty="0" err="1"/>
              <a:t>iznad</a:t>
            </a:r>
            <a:r>
              <a:rPr lang="en-US" sz="1200" dirty="0"/>
              <a:t> </a:t>
            </a:r>
            <a:r>
              <a:rPr lang="en-US" sz="1200" dirty="0" err="1"/>
              <a:t>drugog</a:t>
            </a:r>
            <a:r>
              <a:rPr lang="en-US" sz="1200" dirty="0"/>
              <a:t>. </a:t>
            </a:r>
            <a:r>
              <a:rPr lang="en-US" sz="1200" dirty="0" err="1"/>
              <a:t>Postojanje</a:t>
            </a:r>
            <a:r>
              <a:rPr lang="en-US" sz="1200" dirty="0"/>
              <a:t> </a:t>
            </a:r>
            <a:r>
              <a:rPr lang="en-US" sz="1200" dirty="0" err="1"/>
              <a:t>ove</a:t>
            </a:r>
            <a:r>
              <a:rPr lang="en-US" sz="1200" dirty="0"/>
              <a:t> </a:t>
            </a:r>
            <a:r>
              <a:rPr lang="en-US" sz="1200" dirty="0" err="1"/>
              <a:t>kapsule</a:t>
            </a:r>
            <a:r>
              <a:rPr lang="en-US" sz="1200" dirty="0"/>
              <a:t> </a:t>
            </a:r>
            <a:r>
              <a:rPr lang="en-US" sz="1200" dirty="0" err="1"/>
              <a:t>omogućava</a:t>
            </a:r>
            <a:r>
              <a:rPr lang="en-US" sz="1200" dirty="0"/>
              <a:t> </a:t>
            </a:r>
            <a:r>
              <a:rPr lang="en-US" sz="1200" dirty="0" err="1"/>
              <a:t>snimanje</a:t>
            </a:r>
            <a:r>
              <a:rPr lang="en-US" sz="1200" dirty="0"/>
              <a:t> </a:t>
            </a:r>
            <a:r>
              <a:rPr lang="en-US" sz="1200" dirty="0" err="1"/>
              <a:t>zvuka</a:t>
            </a:r>
            <a:r>
              <a:rPr lang="en-US" sz="1200" dirty="0"/>
              <a:t> u stereo </a:t>
            </a:r>
            <a:r>
              <a:rPr lang="en-US" sz="1200" dirty="0" err="1"/>
              <a:t>tehnici</a:t>
            </a:r>
            <a:r>
              <a:rPr lang="en-US" sz="1200" dirty="0"/>
              <a:t> (</a:t>
            </a:r>
            <a:r>
              <a:rPr lang="en-US" sz="1200" dirty="0" err="1"/>
              <a:t>stereofonija</a:t>
            </a:r>
            <a:r>
              <a:rPr lang="en-US" sz="1200" dirty="0"/>
              <a:t>). </a:t>
            </a:r>
            <a:r>
              <a:rPr lang="en-US" sz="1200" dirty="0" err="1"/>
              <a:t>Za</a:t>
            </a:r>
            <a:r>
              <a:rPr lang="en-US" sz="1200" dirty="0"/>
              <a:t> </a:t>
            </a:r>
            <a:r>
              <a:rPr lang="en-US" sz="1200" dirty="0" err="1"/>
              <a:t>jednostvna</a:t>
            </a:r>
            <a:r>
              <a:rPr lang="en-US" sz="1200" dirty="0"/>
              <a:t> stereo </a:t>
            </a:r>
            <a:r>
              <a:rPr lang="en-US" sz="1200" dirty="0" err="1"/>
              <a:t>snimanja</a:t>
            </a:r>
            <a:r>
              <a:rPr lang="en-US" sz="1200" dirty="0"/>
              <a:t> </a:t>
            </a:r>
            <a:r>
              <a:rPr lang="en-US" sz="1200" dirty="0" err="1"/>
              <a:t>mogu</a:t>
            </a:r>
            <a:r>
              <a:rPr lang="en-US" sz="1200" dirty="0"/>
              <a:t> se </a:t>
            </a:r>
            <a:r>
              <a:rPr lang="en-US" sz="1200" dirty="0" err="1"/>
              <a:t>koristiti</a:t>
            </a:r>
            <a:r>
              <a:rPr lang="en-US" sz="1200" dirty="0"/>
              <a:t> </a:t>
            </a:r>
            <a:r>
              <a:rPr lang="en-US" sz="1200" dirty="0" err="1"/>
              <a:t>kvalitetni</a:t>
            </a:r>
            <a:r>
              <a:rPr lang="en-US" sz="1200" dirty="0"/>
              <a:t> stereo  </a:t>
            </a:r>
            <a:r>
              <a:rPr lang="en-US" sz="1200" dirty="0" err="1"/>
              <a:t>mikrofoni</a:t>
            </a:r>
            <a:r>
              <a:rPr lang="en-US" sz="1200" dirty="0"/>
              <a:t>. </a:t>
            </a:r>
            <a:r>
              <a:rPr lang="en-US" sz="1200" dirty="0" err="1"/>
              <a:t>Međutim</a:t>
            </a:r>
            <a:r>
              <a:rPr lang="en-US" sz="1200" dirty="0"/>
              <a:t>,  </a:t>
            </a:r>
            <a:r>
              <a:rPr lang="en-US" sz="1200" dirty="0" err="1"/>
              <a:t>oni</a:t>
            </a:r>
            <a:r>
              <a:rPr lang="en-US" sz="1200" dirty="0"/>
              <a:t>  </a:t>
            </a:r>
            <a:r>
              <a:rPr lang="en-US" sz="1200" dirty="0" err="1"/>
              <a:t>daju</a:t>
            </a:r>
            <a:r>
              <a:rPr lang="en-US" sz="1200" dirty="0"/>
              <a:t>  </a:t>
            </a:r>
            <a:r>
              <a:rPr lang="en-US" sz="1200" dirty="0" err="1"/>
              <a:t>malo</a:t>
            </a:r>
            <a:r>
              <a:rPr lang="en-US" sz="1200" dirty="0"/>
              <a:t>  </a:t>
            </a:r>
            <a:r>
              <a:rPr lang="en-US" sz="1200" dirty="0" err="1"/>
              <a:t>razdvajanje</a:t>
            </a:r>
            <a:r>
              <a:rPr lang="en-US" sz="1200" dirty="0"/>
              <a:t>. </a:t>
            </a:r>
            <a:r>
              <a:rPr lang="en-US" sz="1200" dirty="0" err="1"/>
              <a:t>Ovo</a:t>
            </a:r>
            <a:r>
              <a:rPr lang="en-US" sz="1200" dirty="0"/>
              <a:t> </a:t>
            </a:r>
            <a:r>
              <a:rPr lang="en-US" sz="1200" dirty="0" err="1"/>
              <a:t>zadovoljava</a:t>
            </a:r>
            <a:r>
              <a:rPr lang="en-US" sz="1200" dirty="0"/>
              <a:t> u </a:t>
            </a:r>
            <a:r>
              <a:rPr lang="en-US" sz="1200" dirty="0" err="1"/>
              <a:t>slučaju</a:t>
            </a:r>
            <a:r>
              <a:rPr lang="en-US" sz="1200" dirty="0"/>
              <a:t> </a:t>
            </a:r>
            <a:r>
              <a:rPr lang="en-US" sz="1200" dirty="0" err="1"/>
              <a:t>stvaranja</a:t>
            </a:r>
            <a:r>
              <a:rPr lang="en-US" sz="1200" dirty="0"/>
              <a:t> stereo </a:t>
            </a:r>
            <a:r>
              <a:rPr lang="en-US" sz="1200" dirty="0" err="1"/>
              <a:t>signala</a:t>
            </a:r>
            <a:r>
              <a:rPr lang="en-US" sz="1200" dirty="0"/>
              <a:t> </a:t>
            </a:r>
            <a:r>
              <a:rPr lang="en-US" sz="1200" dirty="0" err="1"/>
              <a:t>nekog</a:t>
            </a:r>
            <a:r>
              <a:rPr lang="en-US" sz="1200" dirty="0"/>
              <a:t> </a:t>
            </a:r>
            <a:r>
              <a:rPr lang="en-US" sz="1200" dirty="0" err="1"/>
              <a:t>intervjua</a:t>
            </a:r>
            <a:r>
              <a:rPr lang="en-US" sz="1200" dirty="0" smtClean="0"/>
              <a:t>.</a:t>
            </a:r>
            <a:endParaRPr lang="sr-Latn-RS" sz="1200" dirty="0" smtClean="0"/>
          </a:p>
          <a:p>
            <a:pPr marL="109728" indent="0">
              <a:buNone/>
            </a:pPr>
            <a:r>
              <a:rPr lang="en-US" sz="1200" dirty="0"/>
              <a:t>  </a:t>
            </a:r>
          </a:p>
          <a:p>
            <a:r>
              <a:rPr lang="en-US" sz="1200" b="1" dirty="0"/>
              <a:t>ODRŽAVANJE STEREO PERSPEKTIVE</a:t>
            </a:r>
            <a:endParaRPr lang="en-US" sz="1200" dirty="0"/>
          </a:p>
          <a:p>
            <a:pPr marL="109728" indent="0">
              <a:buNone/>
            </a:pPr>
            <a:r>
              <a:rPr lang="en-US" sz="1200" dirty="0"/>
              <a:t> </a:t>
            </a:r>
          </a:p>
          <a:p>
            <a:r>
              <a:rPr lang="en-US" sz="1200" b="1" dirty="0"/>
              <a:t>KORIŠĆENJE POTENCIOMETARA NA MIKSETI</a:t>
            </a:r>
            <a:endParaRPr lang="en-US" sz="1200" dirty="0"/>
          </a:p>
          <a:p>
            <a:pPr marL="109728" indent="0">
              <a:buNone/>
            </a:pPr>
            <a:r>
              <a:rPr lang="en-US" sz="1200" dirty="0"/>
              <a:t> </a:t>
            </a:r>
          </a:p>
          <a:p>
            <a:r>
              <a:rPr lang="en-US" sz="1200" b="1" dirty="0"/>
              <a:t>PREPORUKE ZA RAD SA </a:t>
            </a:r>
            <a:r>
              <a:rPr lang="en-US" sz="1200" b="1" dirty="0" smtClean="0"/>
              <a:t>MIKROFONIMA</a:t>
            </a:r>
            <a:endParaRPr lang="en-US" sz="1200" dirty="0"/>
          </a:p>
        </p:txBody>
      </p:sp>
      <p:sp>
        <p:nvSpPr>
          <p:cNvPr id="2" name="Title 1"/>
          <p:cNvSpPr>
            <a:spLocks noGrp="1"/>
          </p:cNvSpPr>
          <p:nvPr>
            <p:ph type="title"/>
          </p:nvPr>
        </p:nvSpPr>
        <p:spPr>
          <a:xfrm>
            <a:off x="457200" y="274638"/>
            <a:ext cx="8229600" cy="796908"/>
          </a:xfrm>
        </p:spPr>
        <p:txBody>
          <a:bodyPr>
            <a:normAutofit/>
          </a:bodyPr>
          <a:lstStyle/>
          <a:p>
            <a:r>
              <a:rPr lang="en-US" sz="2800" dirty="0" smtClean="0">
                <a:solidFill>
                  <a:srgbClr val="FF0000"/>
                </a:solidFill>
                <a:effectLst/>
              </a:rPr>
              <a:t>UVOD U OSNOVNE PRINCIPE SNIMANJA ZVUKA</a:t>
            </a:r>
            <a:endParaRPr lang="en-US" sz="2800" dirty="0">
              <a:solidFill>
                <a:srgbClr val="FF0000"/>
              </a:solidFill>
              <a:effectLst/>
            </a:endParaRPr>
          </a:p>
        </p:txBody>
      </p:sp>
    </p:spTree>
    <p:extLst>
      <p:ext uri="{BB962C8B-B14F-4D97-AF65-F5344CB8AC3E}">
        <p14:creationId xmlns:p14="http://schemas.microsoft.com/office/powerpoint/2010/main" val="166967456"/>
      </p:ext>
    </p:extLst>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165195"/>
          </a:xfrm>
        </p:spPr>
        <p:txBody>
          <a:bodyPr>
            <a:normAutofit/>
          </a:bodyPr>
          <a:lstStyle/>
          <a:p>
            <a:pPr algn="just"/>
            <a:r>
              <a:rPr lang="en-US" sz="1200" b="1" dirty="0"/>
              <a:t>MIKROFONSKA OPREMA </a:t>
            </a:r>
            <a:endParaRPr lang="sr-Latn-RS" sz="1200" dirty="0" smtClean="0"/>
          </a:p>
          <a:p>
            <a:pPr marL="520700" indent="-171450" algn="just">
              <a:buFontTx/>
              <a:buChar char="-"/>
            </a:pPr>
            <a:r>
              <a:rPr lang="sr-Latn-RS" sz="1200" dirty="0" smtClean="0"/>
              <a:t>Mikrofonski kabl</a:t>
            </a:r>
          </a:p>
          <a:p>
            <a:pPr marL="520700" indent="-171450" algn="just">
              <a:buFontTx/>
              <a:buChar char="-"/>
            </a:pPr>
            <a:r>
              <a:rPr lang="en-US" sz="1200" dirty="0" err="1"/>
              <a:t>Nebalansirane</a:t>
            </a:r>
            <a:r>
              <a:rPr lang="en-US" sz="1200" dirty="0"/>
              <a:t> </a:t>
            </a:r>
            <a:r>
              <a:rPr lang="en-US" sz="1200" dirty="0" err="1"/>
              <a:t>veze</a:t>
            </a:r>
            <a:r>
              <a:rPr lang="en-US" sz="1200" dirty="0"/>
              <a:t> </a:t>
            </a:r>
            <a:endParaRPr lang="sr-Latn-RS" sz="1200" dirty="0" smtClean="0"/>
          </a:p>
          <a:p>
            <a:pPr marL="520700" indent="-171450" algn="just">
              <a:buFontTx/>
              <a:buChar char="-"/>
            </a:pPr>
            <a:r>
              <a:rPr lang="en-US" sz="1200" dirty="0" err="1"/>
              <a:t>Balansirane</a:t>
            </a:r>
            <a:r>
              <a:rPr lang="en-US" sz="1200" dirty="0"/>
              <a:t> </a:t>
            </a:r>
            <a:r>
              <a:rPr lang="en-US" sz="1200" dirty="0" err="1"/>
              <a:t>veze</a:t>
            </a:r>
            <a:r>
              <a:rPr lang="en-US" sz="1200" dirty="0"/>
              <a:t> </a:t>
            </a:r>
            <a:endParaRPr lang="sr-Latn-RS" sz="1200" dirty="0" smtClean="0"/>
          </a:p>
          <a:p>
            <a:pPr marL="520700" indent="-171450" algn="just">
              <a:buFontTx/>
              <a:buChar char="-"/>
            </a:pPr>
            <a:r>
              <a:rPr lang="en-US" sz="1200" dirty="0" err="1"/>
              <a:t>Štitnik</a:t>
            </a:r>
            <a:r>
              <a:rPr lang="en-US" sz="1200" dirty="0"/>
              <a:t> od </a:t>
            </a:r>
            <a:r>
              <a:rPr lang="en-US" sz="1200" dirty="0" err="1"/>
              <a:t>vetra</a:t>
            </a:r>
            <a:r>
              <a:rPr lang="en-US" sz="1200" dirty="0"/>
              <a:t> </a:t>
            </a:r>
            <a:endParaRPr lang="sr-Latn-RS" sz="1200" dirty="0" smtClean="0"/>
          </a:p>
          <a:p>
            <a:pPr marL="520700" indent="-171450" algn="just">
              <a:buFontTx/>
              <a:buChar char="-"/>
            </a:pPr>
            <a:r>
              <a:rPr lang="en-US" sz="1200" dirty="0"/>
              <a:t>Pop </a:t>
            </a:r>
            <a:r>
              <a:rPr lang="en-US" sz="1200" dirty="0" smtClean="0"/>
              <a:t>filter</a:t>
            </a:r>
            <a:endParaRPr lang="sr-Latn-RS" sz="1200" dirty="0"/>
          </a:p>
          <a:p>
            <a:pPr marL="520700" indent="-171450" algn="just">
              <a:buFontTx/>
              <a:buChar char="-"/>
            </a:pPr>
            <a:r>
              <a:rPr lang="en-US" sz="1200" dirty="0" err="1"/>
              <a:t>Pecaljke</a:t>
            </a:r>
            <a:r>
              <a:rPr lang="en-US" sz="1200" dirty="0"/>
              <a:t> i </a:t>
            </a:r>
            <a:r>
              <a:rPr lang="en-US" sz="1200" dirty="0" err="1"/>
              <a:t>stativi</a:t>
            </a:r>
            <a:r>
              <a:rPr lang="en-US" sz="1200" dirty="0"/>
              <a:t> </a:t>
            </a:r>
            <a:endParaRPr lang="sr-Latn-RS" sz="1200" dirty="0" smtClean="0"/>
          </a:p>
          <a:p>
            <a:pPr marL="520700" indent="-171450" algn="just">
              <a:buFontTx/>
              <a:buChar char="-"/>
            </a:pPr>
            <a:r>
              <a:rPr lang="en-US" sz="1200" dirty="0" err="1"/>
              <a:t>Amortizeri</a:t>
            </a:r>
            <a:r>
              <a:rPr lang="en-US" sz="1200" dirty="0"/>
              <a:t> (</a:t>
            </a:r>
            <a:r>
              <a:rPr lang="en-US" sz="1200" i="1" dirty="0"/>
              <a:t>shock mount</a:t>
            </a:r>
            <a:r>
              <a:rPr lang="en-US" sz="1200" dirty="0" smtClean="0"/>
              <a:t>)</a:t>
            </a:r>
            <a:endParaRPr lang="sr-Latn-RS" sz="1200" dirty="0" smtClean="0"/>
          </a:p>
          <a:p>
            <a:pPr marL="349250" indent="0" algn="just">
              <a:buNone/>
            </a:pPr>
            <a:endParaRPr lang="sr-Latn-RS" sz="1200" dirty="0" smtClean="0"/>
          </a:p>
          <a:p>
            <a:r>
              <a:rPr lang="en-US" sz="1200" b="1" dirty="0"/>
              <a:t>SNIMANJE</a:t>
            </a:r>
            <a:r>
              <a:rPr lang="en-US" sz="1200" dirty="0"/>
              <a:t> </a:t>
            </a:r>
          </a:p>
          <a:p>
            <a:pPr marL="109728" indent="0">
              <a:buNone/>
            </a:pPr>
            <a:r>
              <a:rPr lang="en-US" sz="1200" dirty="0"/>
              <a:t>  </a:t>
            </a:r>
          </a:p>
          <a:p>
            <a:r>
              <a:rPr lang="en-US" sz="1200" b="1" dirty="0" smtClean="0"/>
              <a:t>REKORDERI</a:t>
            </a:r>
            <a:endParaRPr lang="sr-Latn-RS" sz="1200" b="1" dirty="0" smtClean="0"/>
          </a:p>
          <a:p>
            <a:pPr marL="109728" indent="0">
              <a:buNone/>
            </a:pPr>
            <a:r>
              <a:rPr lang="en-US" sz="1200" dirty="0"/>
              <a:t> </a:t>
            </a:r>
          </a:p>
          <a:p>
            <a:r>
              <a:rPr lang="en-US" sz="1200" b="1" dirty="0"/>
              <a:t>VREMENSKI </a:t>
            </a:r>
            <a:r>
              <a:rPr lang="en-US" sz="1200" b="1" dirty="0" smtClean="0"/>
              <a:t>KOD</a:t>
            </a:r>
            <a:endParaRPr lang="sr-Latn-RS" sz="1200" dirty="0"/>
          </a:p>
          <a:p>
            <a:pPr marL="520700" indent="-171450">
              <a:buFontTx/>
              <a:buChar char="-"/>
            </a:pPr>
            <a:r>
              <a:rPr lang="en-US" sz="1200" dirty="0" smtClean="0"/>
              <a:t>SMPTE </a:t>
            </a:r>
            <a:r>
              <a:rPr lang="en-US" sz="1200" dirty="0"/>
              <a:t>25 </a:t>
            </a:r>
            <a:r>
              <a:rPr lang="en-US" sz="1200" dirty="0" smtClean="0"/>
              <a:t>EBU</a:t>
            </a:r>
            <a:endParaRPr lang="sr-Latn-RS" sz="1200" dirty="0" smtClean="0"/>
          </a:p>
          <a:p>
            <a:pPr marL="520700" indent="-171450">
              <a:buFontTx/>
              <a:buChar char="-"/>
            </a:pPr>
            <a:r>
              <a:rPr lang="sr-Latn-RS" sz="1200" dirty="0"/>
              <a:t>SMPTE 24 Film </a:t>
            </a:r>
            <a:r>
              <a:rPr lang="sr-Latn-RS" sz="1200" dirty="0" err="1" smtClean="0"/>
              <a:t>Sync</a:t>
            </a:r>
            <a:endParaRPr lang="sr-Latn-RS" sz="1200" dirty="0" smtClean="0"/>
          </a:p>
          <a:p>
            <a:pPr marL="520700" indent="-171450">
              <a:buFontTx/>
              <a:buChar char="-"/>
            </a:pPr>
            <a:r>
              <a:rPr lang="sr-Latn-RS" sz="1200" dirty="0"/>
              <a:t>SMPTE 30 </a:t>
            </a:r>
            <a:r>
              <a:rPr lang="sr-Latn-RS" sz="1200" dirty="0" smtClean="0"/>
              <a:t>Non-Drop</a:t>
            </a:r>
          </a:p>
          <a:p>
            <a:pPr marL="520700" indent="-171450">
              <a:buFontTx/>
              <a:buChar char="-"/>
            </a:pPr>
            <a:r>
              <a:rPr lang="sr-Latn-RS" sz="1200" dirty="0"/>
              <a:t>Pravi SMPTE 30 Drop i SMPTE 30 Non-Drop</a:t>
            </a:r>
            <a:endParaRPr lang="sr-Latn-RS" sz="1200" dirty="0" smtClean="0"/>
          </a:p>
          <a:p>
            <a:pPr marL="349250" indent="0">
              <a:buNone/>
            </a:pPr>
            <a:endParaRPr lang="en-US" sz="1200" dirty="0"/>
          </a:p>
        </p:txBody>
      </p:sp>
      <p:sp>
        <p:nvSpPr>
          <p:cNvPr id="2" name="Title 1"/>
          <p:cNvSpPr>
            <a:spLocks noGrp="1"/>
          </p:cNvSpPr>
          <p:nvPr>
            <p:ph type="title"/>
          </p:nvPr>
        </p:nvSpPr>
        <p:spPr>
          <a:xfrm>
            <a:off x="457200" y="274638"/>
            <a:ext cx="8229600" cy="796908"/>
          </a:xfrm>
        </p:spPr>
        <p:txBody>
          <a:bodyPr>
            <a:normAutofit/>
          </a:bodyPr>
          <a:lstStyle/>
          <a:p>
            <a:r>
              <a:rPr lang="en-US" sz="2800" dirty="0" smtClean="0">
                <a:solidFill>
                  <a:srgbClr val="FF0000"/>
                </a:solidFill>
                <a:effectLst/>
              </a:rPr>
              <a:t>UVOD U OSNOVNE PRINCIPE SNIMANJA ZVUKA</a:t>
            </a:r>
            <a:endParaRPr lang="en-US" sz="2800" dirty="0">
              <a:solidFill>
                <a:srgbClr val="FF0000"/>
              </a:solidFill>
              <a:effectLst/>
            </a:endParaRPr>
          </a:p>
        </p:txBody>
      </p:sp>
    </p:spTree>
    <p:extLst>
      <p:ext uri="{BB962C8B-B14F-4D97-AF65-F5344CB8AC3E}">
        <p14:creationId xmlns:p14="http://schemas.microsoft.com/office/powerpoint/2010/main" val="1736532310"/>
      </p:ext>
    </p:extLst>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165195"/>
          </a:xfrm>
        </p:spPr>
        <p:txBody>
          <a:bodyPr>
            <a:normAutofit fontScale="92500" lnSpcReduction="10000"/>
          </a:bodyPr>
          <a:lstStyle/>
          <a:p>
            <a:pPr algn="just"/>
            <a:r>
              <a:rPr lang="en-US" sz="1200" b="1" dirty="0"/>
              <a:t>ZVUČNI EFEKTI I </a:t>
            </a:r>
            <a:r>
              <a:rPr lang="en-US" sz="1200" b="1" dirty="0" smtClean="0"/>
              <a:t>MUZIKA</a:t>
            </a:r>
            <a:endParaRPr lang="sr-Latn-RS" sz="1200" dirty="0" smtClean="0"/>
          </a:p>
          <a:p>
            <a:pPr marL="520700" indent="-171450" algn="just">
              <a:buFontTx/>
              <a:buChar char="-"/>
            </a:pPr>
            <a:r>
              <a:rPr lang="en-US" sz="1200" dirty="0" err="1" smtClean="0"/>
              <a:t>Izvor</a:t>
            </a:r>
            <a:endParaRPr lang="sr-Latn-RS" sz="1200" dirty="0" smtClean="0"/>
          </a:p>
          <a:p>
            <a:pPr marL="520700" indent="-171450" algn="just">
              <a:buFontTx/>
              <a:buChar char="-"/>
            </a:pPr>
            <a:r>
              <a:rPr lang="en-US" sz="1200" dirty="0" err="1" smtClean="0"/>
              <a:t>Balansirane</a:t>
            </a:r>
            <a:r>
              <a:rPr lang="en-US" sz="1200" dirty="0" smtClean="0"/>
              <a:t> </a:t>
            </a:r>
            <a:r>
              <a:rPr lang="en-US" sz="1200" dirty="0" err="1"/>
              <a:t>veze</a:t>
            </a:r>
            <a:r>
              <a:rPr lang="en-US" sz="1200" dirty="0"/>
              <a:t> </a:t>
            </a:r>
            <a:endParaRPr lang="sr-Latn-RS" sz="1200" dirty="0" smtClean="0"/>
          </a:p>
          <a:p>
            <a:pPr marL="520700" indent="-171450" algn="just">
              <a:buFontTx/>
              <a:buChar char="-"/>
            </a:pPr>
            <a:r>
              <a:rPr lang="en-US" sz="1200" dirty="0" err="1"/>
              <a:t>Muzika</a:t>
            </a:r>
            <a:r>
              <a:rPr lang="en-US" sz="1200" dirty="0"/>
              <a:t> i </a:t>
            </a:r>
            <a:r>
              <a:rPr lang="en-US" sz="1200" dirty="0" err="1"/>
              <a:t>biblioteke</a:t>
            </a:r>
            <a:r>
              <a:rPr lang="en-US" sz="1200" dirty="0"/>
              <a:t> </a:t>
            </a:r>
            <a:r>
              <a:rPr lang="en-US" sz="1200" dirty="0" err="1" smtClean="0"/>
              <a:t>efekata</a:t>
            </a:r>
            <a:endParaRPr lang="sr-Latn-RS" sz="1200" dirty="0" smtClean="0"/>
          </a:p>
          <a:p>
            <a:pPr marL="520700" indent="-171450" algn="just">
              <a:buFontTx/>
              <a:buChar char="-"/>
            </a:pPr>
            <a:r>
              <a:rPr lang="en-US" sz="1200" dirty="0" err="1" smtClean="0"/>
              <a:t>Licenciranje</a:t>
            </a:r>
            <a:endParaRPr lang="sr-Latn-RS" sz="1200" dirty="0" smtClean="0"/>
          </a:p>
          <a:p>
            <a:pPr marL="520700" indent="-171450" algn="just">
              <a:buFontTx/>
              <a:buChar char="-"/>
            </a:pPr>
            <a:r>
              <a:rPr lang="en-US" sz="1200" dirty="0" err="1"/>
              <a:t>Snimanje</a:t>
            </a:r>
            <a:r>
              <a:rPr lang="en-US" sz="1200" dirty="0"/>
              <a:t> "</a:t>
            </a:r>
            <a:r>
              <a:rPr lang="en-US" sz="1200" dirty="0" err="1"/>
              <a:t>živih</a:t>
            </a:r>
            <a:r>
              <a:rPr lang="en-US" sz="1200" dirty="0"/>
              <a:t>" </a:t>
            </a:r>
            <a:r>
              <a:rPr lang="en-US" sz="1200" dirty="0" err="1"/>
              <a:t>zvučnih</a:t>
            </a:r>
            <a:r>
              <a:rPr lang="en-US" sz="1200" dirty="0"/>
              <a:t> </a:t>
            </a:r>
            <a:r>
              <a:rPr lang="en-US" sz="1200" dirty="0" err="1" smtClean="0"/>
              <a:t>efekata</a:t>
            </a:r>
            <a:endParaRPr lang="sr-Latn-RS" sz="1200" dirty="0" smtClean="0"/>
          </a:p>
          <a:p>
            <a:pPr marL="520700" indent="-171450" algn="just">
              <a:buFontTx/>
              <a:buChar char="-"/>
            </a:pPr>
            <a:r>
              <a:rPr lang="en-US" sz="1200" dirty="0" err="1"/>
              <a:t>Kolekcije</a:t>
            </a:r>
            <a:r>
              <a:rPr lang="en-US" sz="1200" dirty="0"/>
              <a:t> </a:t>
            </a:r>
            <a:r>
              <a:rPr lang="en-US" sz="1200" dirty="0" err="1" smtClean="0"/>
              <a:t>klipova</a:t>
            </a:r>
            <a:endParaRPr lang="sr-Latn-RS" sz="1200" dirty="0"/>
          </a:p>
          <a:p>
            <a:pPr marL="349250" indent="0" algn="just">
              <a:buNone/>
            </a:pPr>
            <a:endParaRPr lang="sr-Latn-RS" sz="1200" dirty="0" smtClean="0"/>
          </a:p>
          <a:p>
            <a:r>
              <a:rPr lang="en-US" sz="1200" b="1" dirty="0"/>
              <a:t>PRAKTIČNI </a:t>
            </a:r>
            <a:r>
              <a:rPr lang="en-US" sz="1200" b="1" dirty="0" smtClean="0"/>
              <a:t>SAVETI</a:t>
            </a:r>
            <a:endParaRPr lang="sr-Latn-RS" sz="1200" b="1" dirty="0" smtClean="0"/>
          </a:p>
          <a:p>
            <a:pPr marL="109728" indent="0">
              <a:buNone/>
            </a:pPr>
            <a:endParaRPr lang="sr-Latn-RS" sz="1200" dirty="0"/>
          </a:p>
          <a:p>
            <a:pPr marL="109728" indent="0" algn="just">
              <a:buNone/>
            </a:pPr>
            <a:r>
              <a:rPr lang="en-US" sz="1200" dirty="0" err="1" smtClean="0"/>
              <a:t>Za</a:t>
            </a:r>
            <a:r>
              <a:rPr lang="en-US" sz="1200" dirty="0" smtClean="0"/>
              <a:t> </a:t>
            </a:r>
            <a:r>
              <a:rPr lang="en-US" sz="1200" dirty="0" err="1"/>
              <a:t>prigušivanje</a:t>
            </a:r>
            <a:r>
              <a:rPr lang="en-US" sz="1200" dirty="0"/>
              <a:t> </a:t>
            </a:r>
            <a:r>
              <a:rPr lang="en-US" sz="1200" dirty="0" err="1"/>
              <a:t>buke</a:t>
            </a:r>
            <a:r>
              <a:rPr lang="en-US" sz="1200" dirty="0"/>
              <a:t> </a:t>
            </a:r>
            <a:r>
              <a:rPr lang="en-US" sz="1200" dirty="0" err="1"/>
              <a:t>koja</a:t>
            </a:r>
            <a:r>
              <a:rPr lang="en-US" sz="1200" dirty="0"/>
              <a:t> </a:t>
            </a:r>
            <a:r>
              <a:rPr lang="en-US" sz="1200" dirty="0" err="1"/>
              <a:t>smeta</a:t>
            </a:r>
            <a:r>
              <a:rPr lang="en-US" sz="1200" dirty="0"/>
              <a:t> (</a:t>
            </a:r>
            <a:r>
              <a:rPr lang="en-US" sz="1200" dirty="0" err="1"/>
              <a:t>žagor</a:t>
            </a:r>
            <a:r>
              <a:rPr lang="en-US" sz="1200" dirty="0"/>
              <a:t>, </a:t>
            </a:r>
            <a:r>
              <a:rPr lang="en-US" sz="1200" dirty="0" err="1"/>
              <a:t>šum</a:t>
            </a:r>
            <a:r>
              <a:rPr lang="en-US" sz="1200" dirty="0"/>
              <a:t> </a:t>
            </a:r>
            <a:r>
              <a:rPr lang="en-US" sz="1200" dirty="0" err="1"/>
              <a:t>uređaja</a:t>
            </a:r>
            <a:r>
              <a:rPr lang="en-US" sz="1200" dirty="0"/>
              <a:t>, a </a:t>
            </a:r>
            <a:r>
              <a:rPr lang="en-US" sz="1200" dirty="0" err="1"/>
              <a:t>posebno</a:t>
            </a:r>
            <a:r>
              <a:rPr lang="en-US" sz="1200" dirty="0"/>
              <a:t> </a:t>
            </a:r>
            <a:r>
              <a:rPr lang="en-US" sz="1200" dirty="0" err="1"/>
              <a:t>radi</a:t>
            </a:r>
            <a:r>
              <a:rPr lang="en-US" sz="1200" dirty="0"/>
              <a:t> </a:t>
            </a:r>
            <a:r>
              <a:rPr lang="en-US" sz="1200" dirty="0" err="1"/>
              <a:t>isključivanja</a:t>
            </a:r>
            <a:r>
              <a:rPr lang="en-US" sz="1200" dirty="0"/>
              <a:t> </a:t>
            </a:r>
            <a:r>
              <a:rPr lang="en-US" sz="1200" dirty="0" err="1"/>
              <a:t>uticaja.nepovoljne</a:t>
            </a:r>
            <a:r>
              <a:rPr lang="en-US" sz="1200" dirty="0"/>
              <a:t> </a:t>
            </a:r>
            <a:r>
              <a:rPr lang="en-US" sz="1200" dirty="0" err="1"/>
              <a:t>akustike</a:t>
            </a:r>
            <a:r>
              <a:rPr lang="en-US" sz="1200" dirty="0"/>
              <a:t> sale) </a:t>
            </a:r>
            <a:r>
              <a:rPr lang="en-US" sz="1200" dirty="0" err="1"/>
              <a:t>koriste</a:t>
            </a:r>
            <a:r>
              <a:rPr lang="en-US" sz="1200" dirty="0"/>
              <a:t> se </a:t>
            </a:r>
            <a:r>
              <a:rPr lang="en-US" sz="1200" dirty="0" err="1"/>
              <a:t>mikrofoni</a:t>
            </a:r>
            <a:r>
              <a:rPr lang="en-US" sz="1200" dirty="0"/>
              <a:t> </a:t>
            </a:r>
            <a:r>
              <a:rPr lang="en-US" sz="1200" dirty="0" err="1"/>
              <a:t>sa</a:t>
            </a:r>
            <a:r>
              <a:rPr lang="en-US" sz="1200" dirty="0"/>
              <a:t> </a:t>
            </a:r>
            <a:r>
              <a:rPr lang="en-US" sz="1200" dirty="0" err="1"/>
              <a:t>usmerenom</a:t>
            </a:r>
            <a:r>
              <a:rPr lang="en-US" sz="1200" dirty="0"/>
              <a:t> </a:t>
            </a:r>
            <a:r>
              <a:rPr lang="en-US" sz="1200" dirty="0" err="1"/>
              <a:t>karakteristikom</a:t>
            </a:r>
            <a:r>
              <a:rPr lang="en-US" sz="1200" dirty="0"/>
              <a:t> </a:t>
            </a:r>
            <a:r>
              <a:rPr lang="en-US" sz="1200" dirty="0" err="1"/>
              <a:t>koji</a:t>
            </a:r>
            <a:r>
              <a:rPr lang="en-US" sz="1200" dirty="0"/>
              <a:t> se </a:t>
            </a:r>
            <a:r>
              <a:rPr lang="en-US" sz="1200" dirty="0" err="1"/>
              <a:t>smeštaju</a:t>
            </a:r>
            <a:r>
              <a:rPr lang="en-US" sz="1200" dirty="0"/>
              <a:t> </a:t>
            </a:r>
            <a:r>
              <a:rPr lang="en-US" sz="1200" dirty="0" err="1"/>
              <a:t>što</a:t>
            </a:r>
            <a:r>
              <a:rPr lang="en-US" sz="1200" dirty="0"/>
              <a:t> </a:t>
            </a:r>
            <a:r>
              <a:rPr lang="en-US" sz="1200" dirty="0" err="1"/>
              <a:t>bliže</a:t>
            </a:r>
            <a:r>
              <a:rPr lang="en-US" sz="1200" dirty="0"/>
              <a:t> </a:t>
            </a:r>
            <a:r>
              <a:rPr lang="en-US" sz="1200" dirty="0" err="1"/>
              <a:t>izvoru</a:t>
            </a:r>
            <a:r>
              <a:rPr lang="en-US" sz="1200" dirty="0"/>
              <a:t> </a:t>
            </a:r>
            <a:r>
              <a:rPr lang="en-US" sz="1200" dirty="0" err="1"/>
              <a:t>zvuka</a:t>
            </a:r>
            <a:r>
              <a:rPr lang="en-US" sz="1200" dirty="0"/>
              <a:t>. </a:t>
            </a:r>
            <a:r>
              <a:rPr lang="en-US" sz="1200" dirty="0" err="1"/>
              <a:t>Direktni</a:t>
            </a:r>
            <a:r>
              <a:rPr lang="en-US" sz="1200" dirty="0"/>
              <a:t> </a:t>
            </a:r>
            <a:r>
              <a:rPr lang="en-US" sz="1200" dirty="0" err="1"/>
              <a:t>akustički</a:t>
            </a:r>
            <a:r>
              <a:rPr lang="en-US" sz="1200" dirty="0"/>
              <a:t> </a:t>
            </a:r>
            <a:r>
              <a:rPr lang="en-US" sz="1200" dirty="0" err="1"/>
              <a:t>talasi</a:t>
            </a:r>
            <a:r>
              <a:rPr lang="en-US" sz="1200" dirty="0"/>
              <a:t> </a:t>
            </a:r>
            <a:r>
              <a:rPr lang="en-US" sz="1200" dirty="0" err="1"/>
              <a:t>moraju</a:t>
            </a:r>
            <a:r>
              <a:rPr lang="en-US" sz="1200" dirty="0"/>
              <a:t> </a:t>
            </a:r>
            <a:r>
              <a:rPr lang="en-US" sz="1200" dirty="0" err="1"/>
              <a:t>uvek</a:t>
            </a:r>
            <a:r>
              <a:rPr lang="en-US" sz="1200" dirty="0"/>
              <a:t> u </a:t>
            </a:r>
            <a:r>
              <a:rPr lang="en-US" sz="1200" dirty="0" err="1"/>
              <a:t>velikoj</a:t>
            </a:r>
            <a:r>
              <a:rPr lang="en-US" sz="1200" dirty="0"/>
              <a:t> </a:t>
            </a:r>
            <a:r>
              <a:rPr lang="en-US" sz="1200" dirty="0" err="1"/>
              <a:t>meri</a:t>
            </a:r>
            <a:r>
              <a:rPr lang="en-US" sz="1200" dirty="0"/>
              <a:t> da </a:t>
            </a:r>
            <a:r>
              <a:rPr lang="en-US" sz="1200" dirty="0" err="1"/>
              <a:t>prekriju</a:t>
            </a:r>
            <a:r>
              <a:rPr lang="en-US" sz="1200" dirty="0"/>
              <a:t> </a:t>
            </a:r>
            <a:r>
              <a:rPr lang="en-US" sz="1200" dirty="0" err="1"/>
              <a:t>buku</a:t>
            </a:r>
            <a:r>
              <a:rPr lang="en-US" sz="1200" dirty="0"/>
              <a:t> </a:t>
            </a:r>
            <a:r>
              <a:rPr lang="en-US" sz="1200" dirty="0" err="1"/>
              <a:t>ili</a:t>
            </a:r>
            <a:r>
              <a:rPr lang="en-US" sz="1200" dirty="0"/>
              <a:t> </a:t>
            </a:r>
            <a:r>
              <a:rPr lang="en-US" sz="1200" dirty="0" err="1"/>
              <a:t>zvuk</a:t>
            </a:r>
            <a:r>
              <a:rPr lang="en-US" sz="1200" dirty="0"/>
              <a:t> </a:t>
            </a:r>
            <a:r>
              <a:rPr lang="en-US" sz="1200" dirty="0" err="1"/>
              <a:t>koji</a:t>
            </a:r>
            <a:r>
              <a:rPr lang="en-US" sz="1200" dirty="0"/>
              <a:t> se </a:t>
            </a:r>
            <a:r>
              <a:rPr lang="en-US" sz="1200" dirty="0" err="1"/>
              <a:t>odbija</a:t>
            </a:r>
            <a:r>
              <a:rPr lang="en-US" sz="1200" dirty="0"/>
              <a:t> od </a:t>
            </a:r>
            <a:r>
              <a:rPr lang="en-US" sz="1200" dirty="0" err="1"/>
              <a:t>zidova</a:t>
            </a:r>
            <a:r>
              <a:rPr lang="en-US" sz="1200" dirty="0" smtClean="0"/>
              <a:t>.</a:t>
            </a:r>
            <a:endParaRPr lang="sr-Latn-RS" sz="1200" dirty="0" smtClean="0"/>
          </a:p>
          <a:p>
            <a:pPr marL="109728" indent="0" algn="just">
              <a:buNone/>
            </a:pPr>
            <a:r>
              <a:rPr lang="en-US" sz="1200" dirty="0"/>
              <a:t> </a:t>
            </a:r>
          </a:p>
          <a:p>
            <a:pPr marL="109728" indent="0" algn="just">
              <a:buNone/>
            </a:pPr>
            <a:r>
              <a:rPr lang="en-US" sz="1200" dirty="0"/>
              <a:t>U </a:t>
            </a:r>
            <a:r>
              <a:rPr lang="en-US" sz="1200" dirty="0" err="1"/>
              <a:t>nekim</a:t>
            </a:r>
            <a:r>
              <a:rPr lang="en-US" sz="1200" dirty="0"/>
              <a:t> </a:t>
            </a:r>
            <a:r>
              <a:rPr lang="en-US" sz="1200" dirty="0" err="1"/>
              <a:t>slučajevima</a:t>
            </a:r>
            <a:r>
              <a:rPr lang="en-US" sz="1200" dirty="0"/>
              <a:t>, </a:t>
            </a:r>
            <a:r>
              <a:rPr lang="en-US" sz="1200" dirty="0" err="1"/>
              <a:t>obično</a:t>
            </a:r>
            <a:r>
              <a:rPr lang="en-US" sz="1200" dirty="0"/>
              <a:t> </a:t>
            </a:r>
            <a:r>
              <a:rPr lang="en-US" sz="1200" dirty="0" err="1"/>
              <a:t>prilikom</a:t>
            </a:r>
            <a:r>
              <a:rPr lang="en-US" sz="1200" dirty="0"/>
              <a:t> </a:t>
            </a:r>
            <a:r>
              <a:rPr lang="en-US" sz="1200" dirty="0" err="1"/>
              <a:t>snimanja</a:t>
            </a:r>
            <a:r>
              <a:rPr lang="en-US" sz="1200" dirty="0"/>
              <a:t> </a:t>
            </a:r>
            <a:r>
              <a:rPr lang="en-US" sz="1200" dirty="0" err="1"/>
              <a:t>orkestra</a:t>
            </a:r>
            <a:r>
              <a:rPr lang="en-US" sz="1200" dirty="0"/>
              <a:t> </a:t>
            </a:r>
            <a:r>
              <a:rPr lang="en-US" sz="1200" dirty="0" err="1"/>
              <a:t>sa</a:t>
            </a:r>
            <a:r>
              <a:rPr lang="en-US" sz="1200" dirty="0"/>
              <a:t> </a:t>
            </a:r>
            <a:r>
              <a:rPr lang="en-US" sz="1200" dirty="0" err="1"/>
              <a:t>solistima</a:t>
            </a:r>
            <a:r>
              <a:rPr lang="en-US" sz="1200" dirty="0"/>
              <a:t>, </a:t>
            </a:r>
            <a:r>
              <a:rPr lang="en-US" sz="1200" dirty="0" err="1"/>
              <a:t>koriste</a:t>
            </a:r>
            <a:r>
              <a:rPr lang="en-US" sz="1200" dirty="0"/>
              <a:t> se </a:t>
            </a:r>
            <a:r>
              <a:rPr lang="en-US" sz="1200" dirty="0" err="1"/>
              <a:t>dva</a:t>
            </a:r>
            <a:r>
              <a:rPr lang="en-US" sz="1200" dirty="0"/>
              <a:t> </a:t>
            </a:r>
            <a:r>
              <a:rPr lang="en-US" sz="1200" dirty="0" err="1"/>
              <a:t>ili</a:t>
            </a:r>
            <a:r>
              <a:rPr lang="en-US" sz="1200" dirty="0"/>
              <a:t> </a:t>
            </a:r>
            <a:r>
              <a:rPr lang="en-US" sz="1200" dirty="0" err="1"/>
              <a:t>više</a:t>
            </a:r>
            <a:r>
              <a:rPr lang="en-US" sz="1200" dirty="0"/>
              <a:t> </a:t>
            </a:r>
            <a:r>
              <a:rPr lang="en-US" sz="1200" dirty="0" err="1"/>
              <a:t>usmerenih</a:t>
            </a:r>
            <a:r>
              <a:rPr lang="en-US" sz="1200" dirty="0"/>
              <a:t> </a:t>
            </a:r>
            <a:r>
              <a:rPr lang="en-US" sz="1200" dirty="0" err="1"/>
              <a:t>mikrofona</a:t>
            </a:r>
            <a:r>
              <a:rPr lang="en-US" sz="1200" dirty="0"/>
              <a:t> </a:t>
            </a:r>
            <a:r>
              <a:rPr lang="en-US" sz="1200" dirty="0" err="1"/>
              <a:t>koji</a:t>
            </a:r>
            <a:r>
              <a:rPr lang="en-US" sz="1200" dirty="0"/>
              <a:t> su </a:t>
            </a:r>
            <a:r>
              <a:rPr lang="en-US" sz="1200" dirty="0" err="1"/>
              <a:t>uključeni</a:t>
            </a:r>
            <a:r>
              <a:rPr lang="en-US" sz="1200" dirty="0"/>
              <a:t> u </a:t>
            </a:r>
            <a:r>
              <a:rPr lang="en-US" sz="1200" dirty="0" err="1"/>
              <a:t>jedan</a:t>
            </a:r>
            <a:r>
              <a:rPr lang="en-US" sz="1200" dirty="0"/>
              <a:t> </a:t>
            </a:r>
            <a:r>
              <a:rPr lang="en-US" sz="1200" dirty="0" err="1"/>
              <a:t>zajednički</a:t>
            </a:r>
            <a:r>
              <a:rPr lang="en-US" sz="1200" dirty="0"/>
              <a:t> </a:t>
            </a:r>
            <a:r>
              <a:rPr lang="en-US" sz="1200" dirty="0" err="1"/>
              <a:t>kanal</a:t>
            </a:r>
            <a:r>
              <a:rPr lang="en-US" sz="1200" dirty="0"/>
              <a:t> </a:t>
            </a:r>
            <a:r>
              <a:rPr lang="en-US" sz="1200" dirty="0" err="1"/>
              <a:t>snimanja</a:t>
            </a:r>
            <a:r>
              <a:rPr lang="en-US" sz="1200" dirty="0"/>
              <a:t>.  </a:t>
            </a:r>
            <a:r>
              <a:rPr lang="en-US" sz="1200" dirty="0" err="1"/>
              <a:t>Prilikom</a:t>
            </a:r>
            <a:r>
              <a:rPr lang="en-US" sz="1200" dirty="0"/>
              <a:t> </a:t>
            </a:r>
            <a:r>
              <a:rPr lang="en-US" sz="1200" dirty="0" err="1"/>
              <a:t>njihovog</a:t>
            </a:r>
            <a:r>
              <a:rPr lang="en-US" sz="1200" dirty="0"/>
              <a:t> </a:t>
            </a:r>
            <a:r>
              <a:rPr lang="en-US" sz="1200" dirty="0" err="1"/>
              <a:t>instaliranja</a:t>
            </a:r>
            <a:r>
              <a:rPr lang="en-US" sz="1200" dirty="0"/>
              <a:t> </a:t>
            </a:r>
            <a:r>
              <a:rPr lang="en-US" sz="1200" dirty="0" err="1"/>
              <a:t>neophodno</a:t>
            </a:r>
            <a:r>
              <a:rPr lang="en-US" sz="1200" dirty="0"/>
              <a:t> je </a:t>
            </a:r>
            <a:r>
              <a:rPr lang="en-US" sz="1200" dirty="0" err="1"/>
              <a:t>ustanoviti</a:t>
            </a:r>
            <a:r>
              <a:rPr lang="en-US" sz="1200" dirty="0"/>
              <a:t> da li </a:t>
            </a:r>
            <a:r>
              <a:rPr lang="en-US" sz="1200" dirty="0" err="1"/>
              <a:t>mikrofoni</a:t>
            </a:r>
            <a:r>
              <a:rPr lang="en-US" sz="1200" dirty="0"/>
              <a:t> ne </a:t>
            </a:r>
            <a:r>
              <a:rPr lang="en-US" sz="1200" dirty="0" err="1"/>
              <a:t>rade</a:t>
            </a:r>
            <a:r>
              <a:rPr lang="en-US" sz="1200" dirty="0"/>
              <a:t> u </a:t>
            </a:r>
            <a:r>
              <a:rPr lang="en-US" sz="1200" dirty="0" err="1"/>
              <a:t>protivfazi</a:t>
            </a:r>
            <a:r>
              <a:rPr lang="en-US" sz="1200" dirty="0"/>
              <a:t>, </a:t>
            </a:r>
            <a:r>
              <a:rPr lang="en-US" sz="1200" dirty="0" err="1"/>
              <a:t>što</a:t>
            </a:r>
            <a:r>
              <a:rPr lang="en-US" sz="1200" dirty="0"/>
              <a:t> bi </a:t>
            </a:r>
            <a:r>
              <a:rPr lang="en-US" sz="1200" dirty="0" err="1"/>
              <a:t>smanjivalo</a:t>
            </a:r>
            <a:r>
              <a:rPr lang="en-US" sz="1200" dirty="0"/>
              <a:t> </a:t>
            </a:r>
            <a:r>
              <a:rPr lang="en-US" sz="1200" dirty="0" err="1"/>
              <a:t>vrednost</a:t>
            </a:r>
            <a:r>
              <a:rPr lang="en-US" sz="1200" dirty="0"/>
              <a:t> </a:t>
            </a:r>
            <a:r>
              <a:rPr lang="en-US" sz="1200" dirty="0" err="1"/>
              <a:t>napona</a:t>
            </a:r>
            <a:r>
              <a:rPr lang="en-US" sz="1200" dirty="0"/>
              <a:t> </a:t>
            </a:r>
            <a:r>
              <a:rPr lang="en-US" sz="1200" dirty="0" err="1"/>
              <a:t>na</a:t>
            </a:r>
            <a:r>
              <a:rPr lang="en-US" sz="1200" dirty="0"/>
              <a:t> </a:t>
            </a:r>
            <a:r>
              <a:rPr lang="en-US" sz="1200" dirty="0" err="1"/>
              <a:t>zajedničkom</a:t>
            </a:r>
            <a:r>
              <a:rPr lang="en-US" sz="1200" dirty="0"/>
              <a:t> </a:t>
            </a:r>
            <a:r>
              <a:rPr lang="en-US" sz="1200" dirty="0" err="1"/>
              <a:t>izlazu</a:t>
            </a:r>
            <a:r>
              <a:rPr lang="en-US" sz="1200" dirty="0"/>
              <a:t>.  </a:t>
            </a:r>
            <a:r>
              <a:rPr lang="en-US" sz="1200" dirty="0" err="1"/>
              <a:t>Ispravno</a:t>
            </a:r>
            <a:r>
              <a:rPr lang="en-US" sz="1200" dirty="0"/>
              <a:t> </a:t>
            </a:r>
            <a:r>
              <a:rPr lang="en-US" sz="1200" dirty="0" err="1"/>
              <a:t>uključivanje</a:t>
            </a:r>
            <a:r>
              <a:rPr lang="en-US" sz="1200" dirty="0"/>
              <a:t> </a:t>
            </a:r>
            <a:r>
              <a:rPr lang="en-US" sz="1200" dirty="0" err="1"/>
              <a:t>kontroliše</a:t>
            </a:r>
            <a:r>
              <a:rPr lang="en-US" sz="1200" dirty="0"/>
              <a:t> se </a:t>
            </a:r>
            <a:r>
              <a:rPr lang="en-US" sz="1200" dirty="0" err="1"/>
              <a:t>vrlo</a:t>
            </a:r>
            <a:r>
              <a:rPr lang="en-US" sz="1200" dirty="0"/>
              <a:t> </a:t>
            </a:r>
            <a:r>
              <a:rPr lang="en-US" sz="1200" dirty="0" err="1"/>
              <a:t>jednostavno</a:t>
            </a:r>
            <a:r>
              <a:rPr lang="en-US" sz="1200" dirty="0"/>
              <a:t>: </a:t>
            </a:r>
            <a:r>
              <a:rPr lang="en-US" sz="1200" dirty="0" err="1"/>
              <a:t>dva</a:t>
            </a:r>
            <a:r>
              <a:rPr lang="en-US" sz="1200" dirty="0"/>
              <a:t> </a:t>
            </a:r>
            <a:r>
              <a:rPr lang="en-US" sz="1200" dirty="0" err="1"/>
              <a:t>mikrofona</a:t>
            </a:r>
            <a:r>
              <a:rPr lang="en-US" sz="1200" dirty="0"/>
              <a:t> se </a:t>
            </a:r>
            <a:r>
              <a:rPr lang="en-US" sz="1200" dirty="0" err="1"/>
              <a:t>postave</a:t>
            </a:r>
            <a:r>
              <a:rPr lang="en-US" sz="1200" dirty="0"/>
              <a:t> </a:t>
            </a:r>
            <a:r>
              <a:rPr lang="en-US" sz="1200" dirty="0" err="1"/>
              <a:t>jedan</a:t>
            </a:r>
            <a:r>
              <a:rPr lang="en-US" sz="1200" dirty="0"/>
              <a:t> pored </a:t>
            </a:r>
            <a:r>
              <a:rPr lang="en-US" sz="1200" dirty="0" err="1"/>
              <a:t>drugog</a:t>
            </a:r>
            <a:r>
              <a:rPr lang="en-US" sz="1200" dirty="0"/>
              <a:t> i </a:t>
            </a:r>
            <a:r>
              <a:rPr lang="en-US" sz="1200" dirty="0" err="1"/>
              <a:t>za</a:t>
            </a:r>
            <a:r>
              <a:rPr lang="en-US" sz="1200" dirty="0"/>
              <a:t> </a:t>
            </a:r>
            <a:r>
              <a:rPr lang="en-US" sz="1200" dirty="0" err="1"/>
              <a:t>vreme</a:t>
            </a:r>
            <a:r>
              <a:rPr lang="en-US" sz="1200" dirty="0"/>
              <a:t> </a:t>
            </a:r>
            <a:r>
              <a:rPr lang="en-US" sz="1200" dirty="0" err="1"/>
              <a:t>govora</a:t>
            </a:r>
            <a:r>
              <a:rPr lang="en-US" sz="1200" dirty="0"/>
              <a:t> </a:t>
            </a:r>
            <a:r>
              <a:rPr lang="en-US" sz="1200" dirty="0" err="1"/>
              <a:t>stalnog</a:t>
            </a:r>
            <a:r>
              <a:rPr lang="en-US" sz="1200" dirty="0"/>
              <a:t> </a:t>
            </a:r>
            <a:r>
              <a:rPr lang="en-US" sz="1200" dirty="0" err="1"/>
              <a:t>intenziteta</a:t>
            </a:r>
            <a:r>
              <a:rPr lang="en-US" sz="1200" dirty="0"/>
              <a:t> </a:t>
            </a:r>
            <a:r>
              <a:rPr lang="en-US" sz="1200" dirty="0" err="1"/>
              <a:t>jedan</a:t>
            </a:r>
            <a:r>
              <a:rPr lang="en-US" sz="1200" dirty="0"/>
              <a:t> </a:t>
            </a:r>
            <a:r>
              <a:rPr lang="en-US" sz="1200" dirty="0" err="1"/>
              <a:t>mikrofon</a:t>
            </a:r>
            <a:r>
              <a:rPr lang="en-US" sz="1200" dirty="0"/>
              <a:t> se </a:t>
            </a:r>
            <a:r>
              <a:rPr lang="en-US" sz="1200" dirty="0" err="1"/>
              <a:t>okrene</a:t>
            </a:r>
            <a:r>
              <a:rPr lang="en-US" sz="1200" dirty="0"/>
              <a:t> </a:t>
            </a:r>
            <a:r>
              <a:rPr lang="en-US" sz="1200" dirty="0" err="1"/>
              <a:t>za</a:t>
            </a:r>
            <a:r>
              <a:rPr lang="en-US" sz="1200" dirty="0"/>
              <a:t> 180. </a:t>
            </a:r>
            <a:r>
              <a:rPr lang="en-US" sz="1200" dirty="0" err="1"/>
              <a:t>Ako</a:t>
            </a:r>
            <a:r>
              <a:rPr lang="en-US" sz="1200" dirty="0"/>
              <a:t> se </a:t>
            </a:r>
            <a:r>
              <a:rPr lang="en-US" sz="1200" dirty="0" err="1"/>
              <a:t>za</a:t>
            </a:r>
            <a:r>
              <a:rPr lang="en-US" sz="1200" dirty="0"/>
              <a:t> </a:t>
            </a:r>
            <a:r>
              <a:rPr lang="en-US" sz="1200" dirty="0" err="1"/>
              <a:t>vreme</a:t>
            </a:r>
            <a:r>
              <a:rPr lang="en-US" sz="1200" dirty="0"/>
              <a:t> </a:t>
            </a:r>
            <a:r>
              <a:rPr lang="en-US" sz="1200" dirty="0" err="1"/>
              <a:t>okretanja</a:t>
            </a:r>
            <a:r>
              <a:rPr lang="en-US" sz="1200" dirty="0"/>
              <a:t> </a:t>
            </a:r>
            <a:r>
              <a:rPr lang="en-US" sz="1200" dirty="0" err="1"/>
              <a:t>nivo</a:t>
            </a:r>
            <a:r>
              <a:rPr lang="en-US" sz="1200" dirty="0"/>
              <a:t> </a:t>
            </a:r>
            <a:r>
              <a:rPr lang="en-US" sz="1200" dirty="0" err="1"/>
              <a:t>na</a:t>
            </a:r>
            <a:r>
              <a:rPr lang="en-US" sz="1200" dirty="0"/>
              <a:t> </a:t>
            </a:r>
            <a:r>
              <a:rPr lang="en-US" sz="1200" dirty="0" err="1"/>
              <a:t>indikatoru</a:t>
            </a:r>
            <a:r>
              <a:rPr lang="en-US" sz="1200" dirty="0"/>
              <a:t> </a:t>
            </a:r>
            <a:r>
              <a:rPr lang="en-US" sz="1200" dirty="0" err="1"/>
              <a:t>modulacije</a:t>
            </a:r>
            <a:r>
              <a:rPr lang="en-US" sz="1200" dirty="0"/>
              <a:t> </a:t>
            </a:r>
            <a:r>
              <a:rPr lang="en-US" sz="1200" dirty="0" err="1"/>
              <a:t>povećava</a:t>
            </a:r>
            <a:r>
              <a:rPr lang="en-US" sz="1200" dirty="0"/>
              <a:t> </a:t>
            </a:r>
            <a:r>
              <a:rPr lang="en-US" sz="1200" dirty="0" err="1"/>
              <a:t>mikrofoni</a:t>
            </a:r>
            <a:r>
              <a:rPr lang="en-US" sz="1200" dirty="0"/>
              <a:t> su u </a:t>
            </a:r>
            <a:r>
              <a:rPr lang="en-US" sz="1200" dirty="0" err="1"/>
              <a:t>protivfazi</a:t>
            </a:r>
            <a:r>
              <a:rPr lang="en-US" sz="1200" dirty="0"/>
              <a:t>; </a:t>
            </a:r>
            <a:r>
              <a:rPr lang="en-US" sz="1200" dirty="0" err="1"/>
              <a:t>ako</a:t>
            </a:r>
            <a:r>
              <a:rPr lang="en-US" sz="1200" dirty="0"/>
              <a:t> se </a:t>
            </a:r>
            <a:r>
              <a:rPr lang="en-US" sz="1200" dirty="0" err="1"/>
              <a:t>događa</a:t>
            </a:r>
            <a:r>
              <a:rPr lang="en-US" sz="1200" dirty="0"/>
              <a:t> </a:t>
            </a:r>
            <a:r>
              <a:rPr lang="en-US" sz="1200" dirty="0" err="1"/>
              <a:t>suprotno</a:t>
            </a:r>
            <a:r>
              <a:rPr lang="en-US" sz="1200" dirty="0"/>
              <a:t>, </a:t>
            </a:r>
            <a:r>
              <a:rPr lang="en-US" sz="1200" dirty="0" err="1"/>
              <a:t>oba</a:t>
            </a:r>
            <a:r>
              <a:rPr lang="en-US" sz="1200" dirty="0"/>
              <a:t> </a:t>
            </a:r>
            <a:r>
              <a:rPr lang="en-US" sz="1200" dirty="0" err="1"/>
              <a:t>rade</a:t>
            </a:r>
            <a:r>
              <a:rPr lang="en-US" sz="1200" dirty="0"/>
              <a:t> u </a:t>
            </a:r>
            <a:r>
              <a:rPr lang="en-US" sz="1200" dirty="0" err="1"/>
              <a:t>istoj</a:t>
            </a:r>
            <a:r>
              <a:rPr lang="en-US" sz="1200" dirty="0"/>
              <a:t> </a:t>
            </a:r>
            <a:r>
              <a:rPr lang="en-US" sz="1200" dirty="0" err="1"/>
              <a:t>fazi</a:t>
            </a:r>
            <a:r>
              <a:rPr lang="en-US" sz="1200" dirty="0"/>
              <a:t>. </a:t>
            </a:r>
            <a:r>
              <a:rPr lang="en-US" sz="1200" dirty="0" err="1"/>
              <a:t>Ispravka</a:t>
            </a:r>
            <a:r>
              <a:rPr lang="en-US" sz="1200" dirty="0"/>
              <a:t> se </a:t>
            </a:r>
            <a:r>
              <a:rPr lang="en-US" sz="1200" dirty="0" err="1"/>
              <a:t>vrši</a:t>
            </a:r>
            <a:r>
              <a:rPr lang="en-US" sz="1200" dirty="0"/>
              <a:t> </a:t>
            </a:r>
            <a:r>
              <a:rPr lang="en-US" sz="1200" dirty="0" err="1"/>
              <a:t>obratnim</a:t>
            </a:r>
            <a:r>
              <a:rPr lang="en-US" sz="1200" dirty="0"/>
              <a:t> </a:t>
            </a:r>
            <a:r>
              <a:rPr lang="en-US" sz="1200" dirty="0" err="1"/>
              <a:t>uključivanjem</a:t>
            </a:r>
            <a:r>
              <a:rPr lang="en-US" sz="1200" dirty="0"/>
              <a:t> </a:t>
            </a:r>
            <a:r>
              <a:rPr lang="en-US" sz="1200" dirty="0" err="1"/>
              <a:t>dovoda</a:t>
            </a:r>
            <a:r>
              <a:rPr lang="en-US" sz="1200" dirty="0"/>
              <a:t> od 200 Ω. </a:t>
            </a:r>
            <a:r>
              <a:rPr lang="en-US" sz="1200" dirty="0" err="1"/>
              <a:t>Zvuk</a:t>
            </a:r>
            <a:r>
              <a:rPr lang="en-US" sz="1200" dirty="0"/>
              <a:t> u </a:t>
            </a:r>
            <a:r>
              <a:rPr lang="en-US" sz="1200" dirty="0" err="1"/>
              <a:t>filmu</a:t>
            </a:r>
            <a:r>
              <a:rPr lang="en-US" sz="1200" dirty="0"/>
              <a:t>, </a:t>
            </a:r>
            <a:r>
              <a:rPr lang="en-US" sz="1200" dirty="0" err="1"/>
              <a:t>posebno</a:t>
            </a:r>
            <a:r>
              <a:rPr lang="en-US" sz="1200" dirty="0"/>
              <a:t> </a:t>
            </a:r>
            <a:r>
              <a:rPr lang="en-US" sz="1200" dirty="0" err="1"/>
              <a:t>dijalozi</a:t>
            </a:r>
            <a:r>
              <a:rPr lang="en-US" sz="1200" dirty="0"/>
              <a:t> i </a:t>
            </a:r>
            <a:r>
              <a:rPr lang="en-US" sz="1200" dirty="0" err="1"/>
              <a:t>šumovi</a:t>
            </a:r>
            <a:r>
              <a:rPr lang="en-US" sz="1200" dirty="0"/>
              <a:t>, </a:t>
            </a:r>
            <a:r>
              <a:rPr lang="en-US" sz="1200" dirty="0" err="1"/>
              <a:t>moraju</a:t>
            </a:r>
            <a:r>
              <a:rPr lang="en-US" sz="1200" dirty="0"/>
              <a:t> da </a:t>
            </a:r>
            <a:r>
              <a:rPr lang="en-US" sz="1200" dirty="0" err="1"/>
              <a:t>budu</a:t>
            </a:r>
            <a:r>
              <a:rPr lang="en-US" sz="1200" dirty="0"/>
              <a:t> </a:t>
            </a:r>
            <a:r>
              <a:rPr lang="en-US" sz="1200" dirty="0" err="1"/>
              <a:t>akustički</a:t>
            </a:r>
            <a:r>
              <a:rPr lang="en-US" sz="1200" dirty="0"/>
              <a:t> </a:t>
            </a:r>
            <a:r>
              <a:rPr lang="en-US" sz="1200" dirty="0" err="1"/>
              <a:t>prilagođeni</a:t>
            </a:r>
            <a:r>
              <a:rPr lang="en-US" sz="1200" dirty="0"/>
              <a:t> </a:t>
            </a:r>
            <a:r>
              <a:rPr lang="en-US" sz="1200" dirty="0" err="1"/>
              <a:t>slici</a:t>
            </a:r>
            <a:r>
              <a:rPr lang="en-US" sz="1200" dirty="0"/>
              <a:t>; </a:t>
            </a:r>
            <a:r>
              <a:rPr lang="en-US" sz="1200" dirty="0" err="1"/>
              <a:t>odjek</a:t>
            </a:r>
            <a:r>
              <a:rPr lang="en-US" sz="1200" dirty="0"/>
              <a:t> </a:t>
            </a:r>
            <a:r>
              <a:rPr lang="en-US" sz="1200" dirty="0" err="1"/>
              <a:t>na</a:t>
            </a:r>
            <a:r>
              <a:rPr lang="en-US" sz="1200" dirty="0"/>
              <a:t> </a:t>
            </a:r>
            <a:r>
              <a:rPr lang="en-US" sz="1200" dirty="0" err="1"/>
              <a:t>snimku</a:t>
            </a:r>
            <a:r>
              <a:rPr lang="en-US" sz="1200" dirty="0"/>
              <a:t> </a:t>
            </a:r>
            <a:r>
              <a:rPr lang="en-US" sz="1200" dirty="0" err="1"/>
              <a:t>mora</a:t>
            </a:r>
            <a:r>
              <a:rPr lang="en-US" sz="1200" dirty="0"/>
              <a:t> da </a:t>
            </a:r>
            <a:r>
              <a:rPr lang="en-US" sz="1200" dirty="0" err="1"/>
              <a:t>odgovara</a:t>
            </a:r>
            <a:r>
              <a:rPr lang="en-US" sz="1200" dirty="0"/>
              <a:t> </a:t>
            </a:r>
            <a:r>
              <a:rPr lang="en-US" sz="1200" dirty="0" err="1"/>
              <a:t>odjeku</a:t>
            </a:r>
            <a:r>
              <a:rPr lang="en-US" sz="1200" dirty="0"/>
              <a:t> </a:t>
            </a:r>
            <a:r>
              <a:rPr lang="en-US" sz="1200" dirty="0" err="1"/>
              <a:t>prostora</a:t>
            </a:r>
            <a:r>
              <a:rPr lang="en-US" sz="1200" dirty="0"/>
              <a:t> </a:t>
            </a:r>
            <a:r>
              <a:rPr lang="en-US" sz="1200" dirty="0" err="1"/>
              <a:t>na</a:t>
            </a:r>
            <a:r>
              <a:rPr lang="en-US" sz="1200" dirty="0"/>
              <a:t> </a:t>
            </a:r>
            <a:r>
              <a:rPr lang="en-US" sz="1200" dirty="0" err="1"/>
              <a:t>slici</a:t>
            </a:r>
            <a:r>
              <a:rPr lang="en-US" sz="1200" dirty="0"/>
              <a:t>.  </a:t>
            </a:r>
            <a:r>
              <a:rPr lang="en-US" sz="1200" dirty="0" err="1"/>
              <a:t>Ako</a:t>
            </a:r>
            <a:r>
              <a:rPr lang="en-US" sz="1200" dirty="0"/>
              <a:t>, </a:t>
            </a:r>
            <a:r>
              <a:rPr lang="en-US" sz="1200" dirty="0" err="1"/>
              <a:t>na</a:t>
            </a:r>
            <a:r>
              <a:rPr lang="en-US" sz="1200" dirty="0"/>
              <a:t> primer, </a:t>
            </a:r>
            <a:r>
              <a:rPr lang="en-US" sz="1200" dirty="0" err="1"/>
              <a:t>glumci</a:t>
            </a:r>
            <a:r>
              <a:rPr lang="en-US" sz="1200" dirty="0"/>
              <a:t> </a:t>
            </a:r>
            <a:r>
              <a:rPr lang="en-US" sz="1200" dirty="0" err="1"/>
              <a:t>govore</a:t>
            </a:r>
            <a:r>
              <a:rPr lang="en-US" sz="1200" dirty="0"/>
              <a:t> u </a:t>
            </a:r>
            <a:r>
              <a:rPr lang="en-US" sz="1200" dirty="0" err="1"/>
              <a:t>prirodi</a:t>
            </a:r>
            <a:r>
              <a:rPr lang="en-US" sz="1200" dirty="0"/>
              <a:t> </a:t>
            </a:r>
            <a:r>
              <a:rPr lang="en-US" sz="1200" dirty="0" err="1"/>
              <a:t>snimak</a:t>
            </a:r>
            <a:r>
              <a:rPr lang="en-US" sz="1200" dirty="0"/>
              <a:t> </a:t>
            </a:r>
            <a:r>
              <a:rPr lang="en-US" sz="1200" dirty="0" err="1"/>
              <a:t>dijaloga</a:t>
            </a:r>
            <a:r>
              <a:rPr lang="en-US" sz="1200" dirty="0"/>
              <a:t> ne </a:t>
            </a:r>
            <a:r>
              <a:rPr lang="en-US" sz="1200" dirty="0" err="1"/>
              <a:t>sme</a:t>
            </a:r>
            <a:r>
              <a:rPr lang="en-US" sz="1200" dirty="0"/>
              <a:t> da </a:t>
            </a:r>
            <a:r>
              <a:rPr lang="en-US" sz="1200" dirty="0" err="1"/>
              <a:t>sadrži</a:t>
            </a:r>
            <a:r>
              <a:rPr lang="en-US" sz="1200" dirty="0"/>
              <a:t> </a:t>
            </a:r>
            <a:r>
              <a:rPr lang="en-US" sz="1200" dirty="0" err="1"/>
              <a:t>odjek</a:t>
            </a:r>
            <a:r>
              <a:rPr lang="en-US" sz="1200" dirty="0"/>
              <a:t>, </a:t>
            </a:r>
            <a:r>
              <a:rPr lang="en-US" sz="1200" dirty="0" err="1"/>
              <a:t>jer</a:t>
            </a:r>
            <a:r>
              <a:rPr lang="en-US" sz="1200" dirty="0"/>
              <a:t> u </a:t>
            </a:r>
            <a:r>
              <a:rPr lang="en-US" sz="1200" dirty="0" err="1"/>
              <a:t>slobodnom</a:t>
            </a:r>
            <a:r>
              <a:rPr lang="en-US" sz="1200" dirty="0"/>
              <a:t> </a:t>
            </a:r>
            <a:r>
              <a:rPr lang="en-US" sz="1200" dirty="0" err="1"/>
              <a:t>prostoru</a:t>
            </a:r>
            <a:r>
              <a:rPr lang="en-US" sz="1200" dirty="0"/>
              <a:t> </a:t>
            </a:r>
            <a:r>
              <a:rPr lang="en-US" sz="1200" dirty="0" err="1"/>
              <a:t>obično</a:t>
            </a:r>
            <a:r>
              <a:rPr lang="en-US" sz="1200" dirty="0"/>
              <a:t> ne </a:t>
            </a:r>
            <a:r>
              <a:rPr lang="en-US" sz="1200" dirty="0" err="1"/>
              <a:t>može</a:t>
            </a:r>
            <a:r>
              <a:rPr lang="en-US" sz="1200" dirty="0"/>
              <a:t> da </a:t>
            </a:r>
            <a:r>
              <a:rPr lang="en-US" sz="1200" dirty="0" err="1"/>
              <a:t>dođe</a:t>
            </a:r>
            <a:r>
              <a:rPr lang="en-US" sz="1200" dirty="0"/>
              <a:t> do </a:t>
            </a:r>
            <a:r>
              <a:rPr lang="en-US" sz="1200" dirty="0" err="1"/>
              <a:t>odbijanja</a:t>
            </a:r>
            <a:r>
              <a:rPr lang="en-US" sz="1200" dirty="0"/>
              <a:t> </a:t>
            </a:r>
            <a:r>
              <a:rPr lang="en-US" sz="1200" dirty="0" err="1"/>
              <a:t>zvučnih</a:t>
            </a:r>
            <a:r>
              <a:rPr lang="en-US" sz="1200" dirty="0"/>
              <a:t> </a:t>
            </a:r>
            <a:r>
              <a:rPr lang="en-US" sz="1200" dirty="0" err="1"/>
              <a:t>talasa</a:t>
            </a:r>
            <a:r>
              <a:rPr lang="en-US" sz="1200" dirty="0"/>
              <a:t>. </a:t>
            </a:r>
            <a:r>
              <a:rPr lang="en-US" sz="1200" dirty="0" err="1"/>
              <a:t>Nasuprot</a:t>
            </a:r>
            <a:r>
              <a:rPr lang="en-US" sz="1200" dirty="0"/>
              <a:t> tome, </a:t>
            </a:r>
            <a:r>
              <a:rPr lang="en-US" sz="1200" dirty="0" err="1"/>
              <a:t>dijalog</a:t>
            </a:r>
            <a:r>
              <a:rPr lang="en-US" sz="1200" dirty="0"/>
              <a:t> </a:t>
            </a:r>
            <a:r>
              <a:rPr lang="en-US" sz="1200" dirty="0" err="1"/>
              <a:t>vođen</a:t>
            </a:r>
            <a:r>
              <a:rPr lang="en-US" sz="1200" dirty="0"/>
              <a:t> u </a:t>
            </a:r>
            <a:r>
              <a:rPr lang="en-US" sz="1200" dirty="0" err="1"/>
              <a:t>crkvi</a:t>
            </a:r>
            <a:r>
              <a:rPr lang="en-US" sz="1200" dirty="0"/>
              <a:t>, u </a:t>
            </a:r>
            <a:r>
              <a:rPr lang="en-US" sz="1200" dirty="0" err="1"/>
              <a:t>velikim</a:t>
            </a:r>
            <a:r>
              <a:rPr lang="en-US" sz="1200" dirty="0"/>
              <a:t> </a:t>
            </a:r>
            <a:r>
              <a:rPr lang="en-US" sz="1200" dirty="0" err="1"/>
              <a:t>praznim</a:t>
            </a:r>
            <a:r>
              <a:rPr lang="en-US" sz="1200" dirty="0"/>
              <a:t> </a:t>
            </a:r>
            <a:r>
              <a:rPr lang="en-US" sz="1200" dirty="0" err="1"/>
              <a:t>prostorijama</a:t>
            </a:r>
            <a:r>
              <a:rPr lang="en-US" sz="1200" dirty="0"/>
              <a:t>, </a:t>
            </a:r>
            <a:r>
              <a:rPr lang="en-US" sz="1200" dirty="0" err="1"/>
              <a:t>na</a:t>
            </a:r>
            <a:r>
              <a:rPr lang="en-US" sz="1200" dirty="0"/>
              <a:t> </a:t>
            </a:r>
            <a:r>
              <a:rPr lang="en-US" sz="1200" dirty="0" err="1"/>
              <a:t>zatvorenim</a:t>
            </a:r>
            <a:r>
              <a:rPr lang="en-US" sz="1200" dirty="0"/>
              <a:t> </a:t>
            </a:r>
            <a:r>
              <a:rPr lang="en-US" sz="1200" dirty="0" err="1"/>
              <a:t>plivalištima</a:t>
            </a:r>
            <a:r>
              <a:rPr lang="en-US" sz="1200" dirty="0"/>
              <a:t>, to jest, u </a:t>
            </a:r>
            <a:r>
              <a:rPr lang="en-US" sz="1200" dirty="0" err="1"/>
              <a:t>prostorijama</a:t>
            </a:r>
            <a:r>
              <a:rPr lang="en-US" sz="1200" dirty="0"/>
              <a:t> s </a:t>
            </a:r>
            <a:r>
              <a:rPr lang="en-US" sz="1200" dirty="0" err="1"/>
              <a:t>velikim</a:t>
            </a:r>
            <a:r>
              <a:rPr lang="en-US" sz="1200" dirty="0"/>
              <a:t> </a:t>
            </a:r>
            <a:r>
              <a:rPr lang="en-US" sz="1200" dirty="0" err="1"/>
              <a:t>vremenom</a:t>
            </a:r>
            <a:r>
              <a:rPr lang="en-US" sz="1200" dirty="0"/>
              <a:t> </a:t>
            </a:r>
            <a:r>
              <a:rPr lang="en-US" sz="1200" dirty="0" err="1"/>
              <a:t>odjeka</a:t>
            </a:r>
            <a:r>
              <a:rPr lang="en-US" sz="1200" dirty="0"/>
              <a:t>, </a:t>
            </a:r>
            <a:r>
              <a:rPr lang="en-US" sz="1200" dirty="0" err="1"/>
              <a:t>mora</a:t>
            </a:r>
            <a:r>
              <a:rPr lang="en-US" sz="1200" dirty="0"/>
              <a:t> da </a:t>
            </a:r>
            <a:r>
              <a:rPr lang="en-US" sz="1200" dirty="0" err="1"/>
              <a:t>sadrži</a:t>
            </a:r>
            <a:r>
              <a:rPr lang="en-US" sz="1200" dirty="0"/>
              <a:t> </a:t>
            </a:r>
            <a:r>
              <a:rPr lang="en-US" sz="1200" dirty="0" err="1"/>
              <a:t>srazmerno</a:t>
            </a:r>
            <a:r>
              <a:rPr lang="en-US" sz="1200" dirty="0"/>
              <a:t> </a:t>
            </a:r>
            <a:r>
              <a:rPr lang="en-US" sz="1200" dirty="0" err="1"/>
              <a:t>veliki</a:t>
            </a:r>
            <a:r>
              <a:rPr lang="en-US" sz="1200" dirty="0"/>
              <a:t> </a:t>
            </a:r>
            <a:r>
              <a:rPr lang="en-US" sz="1200" dirty="0" err="1"/>
              <a:t>odjek</a:t>
            </a:r>
            <a:r>
              <a:rPr lang="en-US" sz="1200" dirty="0"/>
              <a:t>, ali </a:t>
            </a:r>
            <a:r>
              <a:rPr lang="en-US" sz="1200" dirty="0" err="1"/>
              <a:t>samo</a:t>
            </a:r>
            <a:r>
              <a:rPr lang="en-US" sz="1200" dirty="0"/>
              <a:t> u </a:t>
            </a:r>
            <a:r>
              <a:rPr lang="en-US" sz="1200" dirty="0" err="1"/>
              <a:t>meri</a:t>
            </a:r>
            <a:r>
              <a:rPr lang="en-US" sz="1200" dirty="0"/>
              <a:t> u </a:t>
            </a:r>
            <a:r>
              <a:rPr lang="en-US" sz="1200" dirty="0" err="1"/>
              <a:t>kojoj</a:t>
            </a:r>
            <a:r>
              <a:rPr lang="en-US" sz="1200" dirty="0"/>
              <a:t> ne bi </a:t>
            </a:r>
            <a:r>
              <a:rPr lang="en-US" sz="1200" dirty="0" err="1"/>
              <a:t>trpela</a:t>
            </a:r>
            <a:r>
              <a:rPr lang="en-US" sz="1200" dirty="0"/>
              <a:t> </a:t>
            </a:r>
            <a:r>
              <a:rPr lang="en-US" sz="1200" dirty="0" err="1"/>
              <a:t>razgovetnost</a:t>
            </a:r>
            <a:r>
              <a:rPr lang="en-US" sz="1200" dirty="0"/>
              <a:t> </a:t>
            </a:r>
            <a:r>
              <a:rPr lang="en-US" sz="1200" dirty="0" err="1"/>
              <a:t>reči</a:t>
            </a:r>
            <a:r>
              <a:rPr lang="en-US" sz="1200" dirty="0"/>
              <a:t>. </a:t>
            </a:r>
            <a:r>
              <a:rPr lang="en-US" sz="1200" dirty="0" err="1"/>
              <a:t>Ako</a:t>
            </a:r>
            <a:r>
              <a:rPr lang="en-US" sz="1200" dirty="0"/>
              <a:t> </a:t>
            </a:r>
            <a:r>
              <a:rPr lang="en-US" sz="1200" dirty="0" err="1"/>
              <a:t>odjek</a:t>
            </a:r>
            <a:r>
              <a:rPr lang="en-US" sz="1200" dirty="0"/>
              <a:t> </a:t>
            </a:r>
            <a:r>
              <a:rPr lang="en-US" sz="1200" dirty="0" err="1"/>
              <a:t>snimak</a:t>
            </a:r>
            <a:r>
              <a:rPr lang="en-US" sz="1200" dirty="0"/>
              <a:t> </a:t>
            </a:r>
            <a:r>
              <a:rPr lang="en-US" sz="1200" dirty="0" err="1"/>
              <a:t>nije</a:t>
            </a:r>
            <a:r>
              <a:rPr lang="en-US" sz="1200" dirty="0"/>
              <a:t> u </a:t>
            </a:r>
            <a:r>
              <a:rPr lang="en-US" sz="1200" dirty="0" err="1"/>
              <a:t>skladu</a:t>
            </a:r>
            <a:r>
              <a:rPr lang="en-US" sz="1200" dirty="0"/>
              <a:t> s </a:t>
            </a:r>
            <a:r>
              <a:rPr lang="en-US" sz="1200" dirty="0" err="1"/>
              <a:t>odjekom</a:t>
            </a:r>
            <a:r>
              <a:rPr lang="en-US" sz="1200" dirty="0"/>
              <a:t> </a:t>
            </a:r>
            <a:r>
              <a:rPr lang="en-US" sz="1200" dirty="0" err="1"/>
              <a:t>prostora</a:t>
            </a:r>
            <a:r>
              <a:rPr lang="en-US" sz="1200" dirty="0"/>
              <a:t> </a:t>
            </a:r>
            <a:r>
              <a:rPr lang="en-US" sz="1200" dirty="0" err="1"/>
              <a:t>na</a:t>
            </a:r>
            <a:r>
              <a:rPr lang="en-US" sz="1200" dirty="0"/>
              <a:t> </a:t>
            </a:r>
            <a:r>
              <a:rPr lang="en-US" sz="1200" dirty="0" err="1"/>
              <a:t>slici</a:t>
            </a:r>
            <a:r>
              <a:rPr lang="en-US" sz="1200" dirty="0"/>
              <a:t>, </a:t>
            </a:r>
            <a:r>
              <a:rPr lang="en-US" sz="1200" dirty="0" err="1"/>
              <a:t>gledalac</a:t>
            </a:r>
            <a:r>
              <a:rPr lang="en-US" sz="1200" dirty="0"/>
              <a:t> </a:t>
            </a:r>
            <a:r>
              <a:rPr lang="en-US" sz="1200" dirty="0" err="1"/>
              <a:t>će</a:t>
            </a:r>
            <a:r>
              <a:rPr lang="en-US" sz="1200" dirty="0"/>
              <a:t> to </a:t>
            </a:r>
            <a:r>
              <a:rPr lang="en-US" sz="1200" dirty="0" err="1"/>
              <a:t>odmah</a:t>
            </a:r>
            <a:r>
              <a:rPr lang="en-US" sz="1200" dirty="0"/>
              <a:t> </a:t>
            </a:r>
            <a:r>
              <a:rPr lang="en-US" sz="1200" dirty="0" err="1"/>
              <a:t>podsvesno</a:t>
            </a:r>
            <a:r>
              <a:rPr lang="en-US" sz="1200" dirty="0"/>
              <a:t> </a:t>
            </a:r>
            <a:r>
              <a:rPr lang="en-US" sz="1200" dirty="0" err="1"/>
              <a:t>primetiti</a:t>
            </a:r>
            <a:r>
              <a:rPr lang="en-US" sz="1200" dirty="0"/>
              <a:t> </a:t>
            </a:r>
            <a:r>
              <a:rPr lang="en-US" sz="1200" dirty="0" err="1"/>
              <a:t>iako</a:t>
            </a:r>
            <a:r>
              <a:rPr lang="en-US" sz="1200" dirty="0"/>
              <a:t> </a:t>
            </a:r>
            <a:r>
              <a:rPr lang="en-US" sz="1200" dirty="0" err="1"/>
              <a:t>većinom</a:t>
            </a:r>
            <a:r>
              <a:rPr lang="en-US" sz="1200" dirty="0"/>
              <a:t> </a:t>
            </a:r>
            <a:r>
              <a:rPr lang="en-US" sz="1200" dirty="0" err="1"/>
              <a:t>neće</a:t>
            </a:r>
            <a:r>
              <a:rPr lang="en-US" sz="1200" dirty="0"/>
              <a:t> </a:t>
            </a:r>
            <a:r>
              <a:rPr lang="en-US" sz="1200" dirty="0" err="1"/>
              <a:t>moći</a:t>
            </a:r>
            <a:r>
              <a:rPr lang="en-US" sz="1200" dirty="0"/>
              <a:t> </a:t>
            </a:r>
            <a:r>
              <a:rPr lang="en-US" sz="1200" dirty="0" err="1"/>
              <a:t>sebi</a:t>
            </a:r>
            <a:r>
              <a:rPr lang="en-US" sz="1200" dirty="0"/>
              <a:t> da </a:t>
            </a:r>
            <a:r>
              <a:rPr lang="en-US" sz="1200" dirty="0" err="1"/>
              <a:t>objasni</a:t>
            </a:r>
            <a:r>
              <a:rPr lang="en-US" sz="1200" dirty="0"/>
              <a:t> </a:t>
            </a:r>
            <a:r>
              <a:rPr lang="en-US" sz="1200" dirty="0" err="1"/>
              <a:t>uzrok</a:t>
            </a:r>
            <a:r>
              <a:rPr lang="en-US" sz="1200" dirty="0"/>
              <a:t> </a:t>
            </a:r>
            <a:r>
              <a:rPr lang="en-US" sz="1200" dirty="0" err="1"/>
              <a:t>lošeg</a:t>
            </a:r>
            <a:r>
              <a:rPr lang="en-US" sz="1200" dirty="0"/>
              <a:t> </a:t>
            </a:r>
            <a:r>
              <a:rPr lang="en-US" sz="1200" dirty="0" err="1"/>
              <a:t>utiska</a:t>
            </a:r>
            <a:r>
              <a:rPr lang="en-US" sz="1200" dirty="0"/>
              <a:t>.</a:t>
            </a:r>
          </a:p>
          <a:p>
            <a:pPr marL="109728" indent="0">
              <a:buNone/>
            </a:pPr>
            <a:endParaRPr lang="en-US" sz="1200" dirty="0"/>
          </a:p>
        </p:txBody>
      </p:sp>
      <p:sp>
        <p:nvSpPr>
          <p:cNvPr id="2" name="Title 1"/>
          <p:cNvSpPr>
            <a:spLocks noGrp="1"/>
          </p:cNvSpPr>
          <p:nvPr>
            <p:ph type="title"/>
          </p:nvPr>
        </p:nvSpPr>
        <p:spPr>
          <a:xfrm>
            <a:off x="457200" y="274638"/>
            <a:ext cx="8229600" cy="796908"/>
          </a:xfrm>
        </p:spPr>
        <p:txBody>
          <a:bodyPr>
            <a:normAutofit/>
          </a:bodyPr>
          <a:lstStyle/>
          <a:p>
            <a:r>
              <a:rPr lang="en-US" sz="2800" dirty="0" smtClean="0">
                <a:solidFill>
                  <a:srgbClr val="FF0000"/>
                </a:solidFill>
                <a:effectLst/>
              </a:rPr>
              <a:t>UVOD U OSNOVNE PRINCIPE SNIMANJA ZVUKA</a:t>
            </a:r>
            <a:endParaRPr lang="en-US" sz="2800" dirty="0">
              <a:solidFill>
                <a:srgbClr val="FF0000"/>
              </a:solidFill>
              <a:effectLst/>
            </a:endParaRPr>
          </a:p>
        </p:txBody>
      </p:sp>
    </p:spTree>
    <p:extLst>
      <p:ext uri="{BB962C8B-B14F-4D97-AF65-F5344CB8AC3E}">
        <p14:creationId xmlns:p14="http://schemas.microsoft.com/office/powerpoint/2010/main" val="343851588"/>
      </p:ext>
    </p:extLst>
  </p:cSld>
  <p:clrMapOvr>
    <a:masterClrMapping/>
  </p:clrMapOvr>
  <p:transition>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1385</TotalTime>
  <Words>3485</Words>
  <Application>Microsoft Office PowerPoint</Application>
  <PresentationFormat>On-screen Show (4:3)</PresentationFormat>
  <Paragraphs>513</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Concourse</vt:lpstr>
      <vt:lpstr>PowerPoint Presentation</vt:lpstr>
      <vt:lpstr>UVOD U OSNOVNE PRINCIPE SNIMANJA ZVUKA</vt:lpstr>
      <vt:lpstr>UVOD U OSNOVNE PRINCIPE SNIMANJA ZVUKA</vt:lpstr>
      <vt:lpstr>UVOD U OSNOVNE PRINCIPE SNIMANJA ZVUKA</vt:lpstr>
      <vt:lpstr>UVOD U OSNOVNE PRINCIPE SNIMANJA ZVUKA</vt:lpstr>
      <vt:lpstr>UVOD U OSNOVNE PRINCIPE SNIMANJA ZVUKA</vt:lpstr>
      <vt:lpstr>UVOD U OSNOVNE PRINCIPE SNIMANJA ZVUKA</vt:lpstr>
      <vt:lpstr>UVOD U OSNOVNE PRINCIPE SNIMANJA ZVUKA</vt:lpstr>
      <vt:lpstr>UVOD U OSNOVNE PRINCIPE SNIMANJA ZVUKA</vt:lpstr>
      <vt:lpstr>UVOD U OSNOVNE PRINCIPE SNIMANJA ZVUKA</vt:lpstr>
      <vt:lpstr>UVOD U OSNOVNE PRINCIPE SNIMANJA ZVUKA</vt:lpstr>
      <vt:lpstr>UVOD U OSNOVNE PRINCIPE SNIMANJA ZVUKA</vt:lpstr>
      <vt:lpstr>UVOD U OSNOVNE PRINCIPE SNIMANJA ZVUKA</vt:lpstr>
      <vt:lpstr>UVOD U OSNOVNE PRINCIPE SNIMANJA ZVUKA</vt:lpstr>
      <vt:lpstr>UVOD U OSNOVNE PRINCIPE SNIMANJA ZVUKA</vt:lpstr>
      <vt:lpstr>UVOD U OSNOVNE PRINCIPE SNIMANJA ZVUKA</vt:lpstr>
      <vt:lpstr>UVOD U OSNOVNE PRINCIPE SNIMANJA ZVUKA</vt:lpstr>
      <vt:lpstr>UVOD U OSNOVNE PRINCIPE SNIMANJA ZVUKA</vt:lpstr>
      <vt:lpstr>STEREO MIKROFONSKE TEHNIKE</vt:lpstr>
      <vt:lpstr>STEREO MIKROFONSKE TEHNIKE</vt:lpstr>
      <vt:lpstr>STEREO MIKROFONSKE TEHNIKE</vt:lpstr>
      <vt:lpstr>STEREO MIKROFONSKE TEHNIKE</vt:lpstr>
      <vt:lpstr>STEREO MIKROFONSKE TEHNIKE</vt:lpstr>
      <vt:lpstr>STEREO MIKROFONSKE TEHNIKE</vt:lpstr>
      <vt:lpstr>STEREO MIKROFONSKE TEHNIKE</vt:lpstr>
      <vt:lpstr>STEREO MIKROFONSKE TEHNIKE</vt:lpstr>
      <vt:lpstr>STEREO MIKROFONSKE TEHNIKE</vt:lpstr>
      <vt:lpstr>STEREO MIKROFONSKE TEHNIKE</vt:lpstr>
      <vt:lpstr>STEREO MIKROFONSKE TEHNIKE</vt:lpstr>
      <vt:lpstr>STEREO MIKROFONSKE TEHNIKE</vt:lpstr>
      <vt:lpstr>STEREO MIKROFONSKE TEHNIKE</vt:lpstr>
      <vt:lpstr>STEREO MIKROFONSKE TEHNIKE</vt:lpstr>
      <vt:lpstr>STEREO MIKROFONSKE TEHNIKE</vt:lpstr>
      <vt:lpstr>STEREO MIKROFONSKE TEHNIKE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LABARATORIJSKA VEŽBA 1.</dc:title>
  <dc:creator>REZIJA</dc:creator>
  <cp:lastModifiedBy>Windows User</cp:lastModifiedBy>
  <cp:revision>231</cp:revision>
  <dcterms:created xsi:type="dcterms:W3CDTF">2018-04-25T14:41:35Z</dcterms:created>
  <dcterms:modified xsi:type="dcterms:W3CDTF">2019-03-11T12:23:45Z</dcterms:modified>
</cp:coreProperties>
</file>