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9" r:id="rId2"/>
    <p:sldId id="257" r:id="rId3"/>
    <p:sldId id="270" r:id="rId4"/>
    <p:sldId id="271" r:id="rId5"/>
    <p:sldId id="299" r:id="rId6"/>
    <p:sldId id="300" r:id="rId7"/>
    <p:sldId id="272" r:id="rId8"/>
    <p:sldId id="301" r:id="rId9"/>
    <p:sldId id="302" r:id="rId10"/>
    <p:sldId id="303" r:id="rId11"/>
    <p:sldId id="30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01" autoAdjust="0"/>
    <p:restoredTop sz="94660"/>
  </p:normalViewPr>
  <p:slideViewPr>
    <p:cSldViewPr>
      <p:cViewPr varScale="1">
        <p:scale>
          <a:sx n="107" d="100"/>
          <a:sy n="107" d="100"/>
        </p:scale>
        <p:origin x="-169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65FF35-02BE-49B8-8D9C-AEC5B3B0AC29}" type="datetimeFigureOut">
              <a:rPr lang="en-US" smtClean="0"/>
              <a:t>3/8/2019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70B7D2-7463-4602-8E34-EC7E73094B0F}" type="slidenum">
              <a:rPr lang="en-US" smtClean="0"/>
              <a:t>‹#›</a:t>
            </a:fld>
            <a:endParaRPr lang="en-US"/>
          </a:p>
        </p:txBody>
      </p:sp>
    </p:spTree>
    <p:extLst>
      <p:ext uri="{BB962C8B-B14F-4D97-AF65-F5344CB8AC3E}">
        <p14:creationId xmlns:p14="http://schemas.microsoft.com/office/powerpoint/2010/main" val="2951219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6D206AC-B6E5-45BC-A49E-3F5CF212F9B3}" type="datetimeFigureOut">
              <a:rPr lang="en-US" smtClean="0"/>
              <a:pPr/>
              <a:t>3/8/2019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2A1E47E-E3BA-4165-9245-7DF796D4F1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D206AC-B6E5-45BC-A49E-3F5CF212F9B3}" type="datetimeFigureOut">
              <a:rPr lang="en-US" smtClean="0"/>
              <a:pPr/>
              <a:t>3/8/2019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A1E47E-E3BA-4165-9245-7DF796D4F1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D206AC-B6E5-45BC-A49E-3F5CF212F9B3}" type="datetimeFigureOut">
              <a:rPr lang="en-US" smtClean="0"/>
              <a:pPr/>
              <a:t>3/8/2019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A1E47E-E3BA-4165-9245-7DF796D4F1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D206AC-B6E5-45BC-A49E-3F5CF212F9B3}" type="datetimeFigureOut">
              <a:rPr lang="en-US" smtClean="0"/>
              <a:pPr/>
              <a:t>3/8/2019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A1E47E-E3BA-4165-9245-7DF796D4F12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6D206AC-B6E5-45BC-A49E-3F5CF212F9B3}" type="datetimeFigureOut">
              <a:rPr lang="en-US" smtClean="0"/>
              <a:pPr/>
              <a:t>3/8/2019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A1E47E-E3BA-4165-9245-7DF796D4F12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D206AC-B6E5-45BC-A49E-3F5CF212F9B3}" type="datetimeFigureOut">
              <a:rPr lang="en-US" smtClean="0"/>
              <a:pPr/>
              <a:t>3/8/2019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A1E47E-E3BA-4165-9245-7DF796D4F12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6D206AC-B6E5-45BC-A49E-3F5CF212F9B3}" type="datetimeFigureOut">
              <a:rPr lang="en-US" smtClean="0"/>
              <a:pPr/>
              <a:t>3/8/2019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2A1E47E-E3BA-4165-9245-7DF796D4F12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6D206AC-B6E5-45BC-A49E-3F5CF212F9B3}" type="datetimeFigureOut">
              <a:rPr lang="en-US" smtClean="0"/>
              <a:pPr/>
              <a:t>3/8/2019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2A1E47E-E3BA-4165-9245-7DF796D4F12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6D206AC-B6E5-45BC-A49E-3F5CF212F9B3}" type="datetimeFigureOut">
              <a:rPr lang="en-US" smtClean="0"/>
              <a:pPr/>
              <a:t>3/8/2019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2A1E47E-E3BA-4165-9245-7DF796D4F1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6D206AC-B6E5-45BC-A49E-3F5CF212F9B3}" type="datetimeFigureOut">
              <a:rPr lang="en-US" smtClean="0"/>
              <a:pPr/>
              <a:t>3/8/2019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A1E47E-E3BA-4165-9245-7DF796D4F12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6D206AC-B6E5-45BC-A49E-3F5CF212F9B3}" type="datetimeFigureOut">
              <a:rPr lang="en-US" smtClean="0"/>
              <a:pPr/>
              <a:t>3/8/2019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2A1E47E-E3BA-4165-9245-7DF796D4F12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6D206AC-B6E5-45BC-A49E-3F5CF212F9B3}" type="datetimeFigureOut">
              <a:rPr lang="en-US" smtClean="0"/>
              <a:pPr/>
              <a:t>3/8/2019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2A1E47E-E3BA-4165-9245-7DF796D4F1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86248" y="6165304"/>
            <a:ext cx="3200400" cy="456876"/>
          </a:xfrm>
          <a:prstGeom prst="rect">
            <a:avLst/>
          </a:prstGeom>
        </p:spPr>
        <p:txBody>
          <a:bodyP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sr-Latn-RS" sz="1200" b="1" spc="-100" dirty="0" smtClean="0">
                <a:solidFill>
                  <a:schemeClr val="tx1">
                    <a:lumMod val="95000"/>
                  </a:schemeClr>
                </a:solidFill>
                <a:latin typeface="Arial" pitchFamily="34" charset="0"/>
                <a:ea typeface="+mj-ea"/>
                <a:cs typeface="Arial" pitchFamily="34" charset="0"/>
              </a:rPr>
              <a:t>Predmet: </a:t>
            </a:r>
            <a:r>
              <a:rPr lang="sr-Latn-RS" sz="1200" spc="-100" dirty="0" smtClean="0">
                <a:solidFill>
                  <a:schemeClr val="tx1">
                    <a:lumMod val="95000"/>
                  </a:schemeClr>
                </a:solidFill>
                <a:latin typeface="Arial" pitchFamily="34" charset="0"/>
                <a:ea typeface="+mj-ea"/>
                <a:cs typeface="Arial" pitchFamily="34" charset="0"/>
              </a:rPr>
              <a:t>R</a:t>
            </a:r>
            <a:r>
              <a:rPr kumimoji="0" lang="en-US" sz="1200" b="0" u="none" strike="noStrike" kern="1200" cap="none" spc="-100" normalizeH="0" baseline="0" noProof="0" dirty="0" smtClean="0">
                <a:ln>
                  <a:noFill/>
                </a:ln>
                <a:solidFill>
                  <a:schemeClr val="tx1">
                    <a:lumMod val="95000"/>
                  </a:schemeClr>
                </a:solidFill>
                <a:effectLst/>
                <a:uLnTx/>
                <a:uFillTx/>
                <a:latin typeface="Arial" pitchFamily="34" charset="0"/>
                <a:ea typeface="+mj-ea"/>
                <a:cs typeface="Arial" pitchFamily="34" charset="0"/>
              </a:rPr>
              <a:t>TV IN</a:t>
            </a:r>
            <a:r>
              <a:rPr kumimoji="0" lang="sr-Latn-RS" sz="1200" b="0" u="none" strike="noStrike" kern="1200" cap="none" spc="-100" normalizeH="0" baseline="0" noProof="0" dirty="0" smtClean="0">
                <a:ln>
                  <a:noFill/>
                </a:ln>
                <a:solidFill>
                  <a:schemeClr val="tx1">
                    <a:lumMod val="95000"/>
                  </a:schemeClr>
                </a:solidFill>
                <a:effectLst/>
                <a:uLnTx/>
                <a:uFillTx/>
                <a:latin typeface="Arial" pitchFamily="34" charset="0"/>
                <a:ea typeface="+mj-ea"/>
                <a:cs typeface="Arial" pitchFamily="34" charset="0"/>
              </a:rPr>
              <a:t>ŽENJERING</a:t>
            </a:r>
            <a:endParaRPr lang="en-US" sz="1200" spc="-100" dirty="0" smtClean="0">
              <a:solidFill>
                <a:schemeClr val="tx1">
                  <a:lumMod val="95000"/>
                </a:schemeClr>
              </a:solidFill>
              <a:latin typeface="Arial" pitchFamily="34" charset="0"/>
              <a:ea typeface="+mj-ea"/>
              <a:cs typeface="Arial"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sr-Latn-RS" sz="1200" b="1" u="none" strike="noStrike" kern="1200" cap="none" spc="-100" normalizeH="0" baseline="0" noProof="0" dirty="0" smtClean="0">
                <a:ln>
                  <a:noFill/>
                </a:ln>
                <a:solidFill>
                  <a:schemeClr val="tx1">
                    <a:lumMod val="95000"/>
                  </a:schemeClr>
                </a:solidFill>
                <a:effectLst/>
                <a:uLnTx/>
                <a:uFillTx/>
                <a:latin typeface="Arial" pitchFamily="34" charset="0"/>
                <a:ea typeface="+mj-ea"/>
                <a:cs typeface="Arial" pitchFamily="34" charset="0"/>
              </a:rPr>
              <a:t>Trener</a:t>
            </a:r>
            <a:r>
              <a:rPr kumimoji="0" lang="en-US" sz="1200" b="1" u="none" strike="noStrike" kern="1200" cap="none" spc="-100" normalizeH="0" baseline="0" noProof="0" dirty="0" smtClean="0">
                <a:ln>
                  <a:noFill/>
                </a:ln>
                <a:solidFill>
                  <a:schemeClr val="tx1">
                    <a:lumMod val="95000"/>
                  </a:schemeClr>
                </a:solidFill>
                <a:effectLst/>
                <a:uLnTx/>
                <a:uFillTx/>
                <a:latin typeface="Arial" pitchFamily="34" charset="0"/>
                <a:ea typeface="+mj-ea"/>
                <a:cs typeface="Arial" pitchFamily="34" charset="0"/>
              </a:rPr>
              <a:t>: </a:t>
            </a:r>
            <a:r>
              <a:rPr kumimoji="0" lang="sr-Latn-RS" sz="1200" b="1" u="none" strike="noStrike" kern="1200" cap="none" spc="-100" normalizeH="0" baseline="0" noProof="0" dirty="0" smtClean="0">
                <a:ln>
                  <a:noFill/>
                </a:ln>
                <a:solidFill>
                  <a:schemeClr val="tx1">
                    <a:lumMod val="95000"/>
                  </a:schemeClr>
                </a:solidFill>
                <a:effectLst/>
                <a:uLnTx/>
                <a:uFillTx/>
                <a:latin typeface="Arial" pitchFamily="34" charset="0"/>
                <a:ea typeface="+mj-ea"/>
                <a:cs typeface="Arial" pitchFamily="34" charset="0"/>
              </a:rPr>
              <a:t> </a:t>
            </a:r>
            <a:r>
              <a:rPr kumimoji="0" lang="en-US" sz="1200" u="none" strike="noStrike" kern="1200" cap="none" spc="-100" normalizeH="0" baseline="0" noProof="0" dirty="0" smtClean="0">
                <a:ln>
                  <a:noFill/>
                </a:ln>
                <a:solidFill>
                  <a:schemeClr val="tx1">
                    <a:lumMod val="95000"/>
                  </a:schemeClr>
                </a:solidFill>
                <a:effectLst/>
                <a:uLnTx/>
                <a:uFillTx/>
                <a:latin typeface="Arial" pitchFamily="34" charset="0"/>
                <a:ea typeface="+mj-ea"/>
                <a:cs typeface="Arial" pitchFamily="34" charset="0"/>
              </a:rPr>
              <a:t>V</a:t>
            </a:r>
            <a:r>
              <a:rPr kumimoji="0" lang="sr-Latn-RS" sz="1200" u="none" strike="noStrike" kern="1200" cap="none" spc="-100" normalizeH="0" baseline="0" noProof="0" dirty="0" err="1" smtClean="0">
                <a:ln>
                  <a:noFill/>
                </a:ln>
                <a:solidFill>
                  <a:schemeClr val="tx1">
                    <a:lumMod val="95000"/>
                  </a:schemeClr>
                </a:solidFill>
                <a:effectLst/>
                <a:uLnTx/>
                <a:uFillTx/>
                <a:latin typeface="Arial" pitchFamily="34" charset="0"/>
                <a:ea typeface="+mj-ea"/>
                <a:cs typeface="Arial" pitchFamily="34" charset="0"/>
              </a:rPr>
              <a:t>eroljub</a:t>
            </a:r>
            <a:r>
              <a:rPr kumimoji="0" lang="sr-Latn-RS" sz="1200" u="none" strike="noStrike" kern="1200" cap="none" spc="-100" normalizeH="0" noProof="0" dirty="0" smtClean="0">
                <a:ln>
                  <a:noFill/>
                </a:ln>
                <a:solidFill>
                  <a:schemeClr val="tx1">
                    <a:lumMod val="95000"/>
                  </a:schemeClr>
                </a:solidFill>
                <a:effectLst/>
                <a:uLnTx/>
                <a:uFillTx/>
                <a:latin typeface="Arial" pitchFamily="34" charset="0"/>
                <a:ea typeface="+mj-ea"/>
                <a:cs typeface="Arial" pitchFamily="34" charset="0"/>
              </a:rPr>
              <a:t> </a:t>
            </a:r>
            <a:r>
              <a:rPr kumimoji="0" lang="sr-Latn-RS" sz="1200" u="none" strike="noStrike" kern="1200" cap="none" spc="-100" normalizeH="0" noProof="0" dirty="0" err="1" smtClean="0">
                <a:ln>
                  <a:noFill/>
                </a:ln>
                <a:solidFill>
                  <a:schemeClr val="tx1">
                    <a:lumMod val="95000"/>
                  </a:schemeClr>
                </a:solidFill>
                <a:effectLst/>
                <a:uLnTx/>
                <a:uFillTx/>
                <a:latin typeface="Arial" pitchFamily="34" charset="0"/>
                <a:ea typeface="+mj-ea"/>
                <a:cs typeface="Arial" pitchFamily="34" charset="0"/>
              </a:rPr>
              <a:t>Milet</a:t>
            </a:r>
            <a:r>
              <a:rPr kumimoji="0" lang="en-US" sz="1200" u="none" strike="noStrike" kern="1200" cap="none" spc="-100" normalizeH="0" baseline="0" noProof="0" dirty="0" err="1" smtClean="0">
                <a:ln>
                  <a:noFill/>
                </a:ln>
                <a:solidFill>
                  <a:schemeClr val="tx1">
                    <a:lumMod val="95000"/>
                  </a:schemeClr>
                </a:solidFill>
                <a:effectLst/>
                <a:uLnTx/>
                <a:uFillTx/>
                <a:latin typeface="Arial" pitchFamily="34" charset="0"/>
                <a:ea typeface="+mj-ea"/>
                <a:cs typeface="Arial" pitchFamily="34" charset="0"/>
              </a:rPr>
              <a:t>ić</a:t>
            </a:r>
            <a:endParaRPr kumimoji="0" lang="en-US" sz="1200" u="none" strike="noStrike" kern="1200" cap="none" spc="-100" normalizeH="0" baseline="0" noProof="0" dirty="0">
              <a:ln>
                <a:noFill/>
              </a:ln>
              <a:solidFill>
                <a:schemeClr val="tx1">
                  <a:lumMod val="95000"/>
                </a:schemeClr>
              </a:solidFill>
              <a:effectLst/>
              <a:uLnTx/>
              <a:uFillTx/>
              <a:latin typeface="Arial" pitchFamily="34" charset="0"/>
              <a:ea typeface="+mj-ea"/>
              <a:cs typeface="Arial" pitchFamily="34" charset="0"/>
            </a:endParaRPr>
          </a:p>
        </p:txBody>
      </p:sp>
      <p:pic>
        <p:nvPicPr>
          <p:cNvPr id="5" name="Picture 4" descr="dbbt-logo.jpg"/>
          <p:cNvPicPr>
            <a:picLocks noChangeAspect="1"/>
          </p:cNvPicPr>
          <p:nvPr/>
        </p:nvPicPr>
        <p:blipFill>
          <a:blip r:embed="rId2" cstate="print"/>
          <a:stretch>
            <a:fillRect/>
          </a:stretch>
        </p:blipFill>
        <p:spPr>
          <a:xfrm>
            <a:off x="304800" y="437766"/>
            <a:ext cx="2209800" cy="823121"/>
          </a:xfrm>
          <a:prstGeom prst="rect">
            <a:avLst/>
          </a:prstGeom>
          <a:ln>
            <a:noFill/>
          </a:ln>
          <a:effectLst>
            <a:outerShdw blurRad="292100" dist="139700" dir="2700000" algn="tl" rotWithShape="0">
              <a:srgbClr val="333333">
                <a:alpha val="65000"/>
              </a:srgbClr>
            </a:outerShdw>
          </a:effectLst>
        </p:spPr>
      </p:pic>
      <p:pic>
        <p:nvPicPr>
          <p:cNvPr id="6" name="Picture 5" descr="eu_co-funded.jpg"/>
          <p:cNvPicPr>
            <a:picLocks noChangeAspect="1"/>
          </p:cNvPicPr>
          <p:nvPr/>
        </p:nvPicPr>
        <p:blipFill>
          <a:blip r:embed="rId3" cstate="print"/>
          <a:stretch>
            <a:fillRect/>
          </a:stretch>
        </p:blipFill>
        <p:spPr>
          <a:xfrm>
            <a:off x="6019800" y="446298"/>
            <a:ext cx="2819400" cy="805337"/>
          </a:xfrm>
          <a:prstGeom prst="rect">
            <a:avLst/>
          </a:prstGeom>
          <a:ln>
            <a:noFill/>
          </a:ln>
          <a:effectLst>
            <a:outerShdw blurRad="292100" dist="139700" dir="2700000" algn="tl" rotWithShape="0">
              <a:srgbClr val="333333">
                <a:alpha val="65000"/>
              </a:srgbClr>
            </a:outerShdw>
          </a:effectLst>
        </p:spPr>
      </p:pic>
      <p:pic>
        <p:nvPicPr>
          <p:cNvPr id="7" name="Picture 6" descr="logo tv mreza sa alphom.png"/>
          <p:cNvPicPr>
            <a:picLocks noChangeAspect="1"/>
          </p:cNvPicPr>
          <p:nvPr/>
        </p:nvPicPr>
        <p:blipFill>
          <a:blip r:embed="rId4" cstate="print"/>
          <a:stretch>
            <a:fillRect/>
          </a:stretch>
        </p:blipFill>
        <p:spPr>
          <a:xfrm>
            <a:off x="6858016" y="5940550"/>
            <a:ext cx="2164084" cy="917450"/>
          </a:xfrm>
          <a:prstGeom prst="rect">
            <a:avLst/>
          </a:prstGeom>
        </p:spPr>
      </p:pic>
      <p:sp>
        <p:nvSpPr>
          <p:cNvPr id="9" name="Text Placeholder 2"/>
          <p:cNvSpPr txBox="1">
            <a:spLocks/>
          </p:cNvSpPr>
          <p:nvPr/>
        </p:nvSpPr>
        <p:spPr>
          <a:xfrm>
            <a:off x="467544" y="1393328"/>
            <a:ext cx="8229600" cy="883543"/>
          </a:xfrm>
          <a:prstGeom prst="rect">
            <a:avLst/>
          </a:prstGeom>
        </p:spPr>
        <p:txBody>
          <a:bodyPr>
            <a:noAutofit/>
          </a:bodyPr>
          <a:lstStyle/>
          <a:p>
            <a:pPr marL="411480" marR="0" lvl="0" indent="-342900" defTabSz="914400" rtl="0" eaLnBrk="1" fontAlgn="auto" latinLnBrk="0" hangingPunct="1">
              <a:lnSpc>
                <a:spcPct val="100000"/>
              </a:lnSpc>
              <a:spcBef>
                <a:spcPts val="700"/>
              </a:spcBef>
              <a:spcAft>
                <a:spcPts val="0"/>
              </a:spcAft>
              <a:buClr>
                <a:schemeClr val="tx2"/>
              </a:buClr>
              <a:buSzPct val="95000"/>
              <a:tabLst/>
              <a:defRPr/>
            </a:pPr>
            <a:r>
              <a:rPr kumimoji="0" lang="en-US"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LAB</a:t>
            </a:r>
            <a:r>
              <a:rPr kumimoji="0" lang="sr-Latn-RS"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a:t>
            </a:r>
            <a:r>
              <a:rPr kumimoji="0" lang="en-US"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 VE</a:t>
            </a:r>
            <a:r>
              <a:rPr kumimoji="0" lang="sr-Latn-RS"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ŽBA </a:t>
            </a:r>
            <a:r>
              <a:rPr kumimoji="0" lang="en-US"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br.</a:t>
            </a:r>
            <a:r>
              <a:rPr lang="sr-Latn-RS" sz="2000" b="1" dirty="0">
                <a:solidFill>
                  <a:srgbClr val="FF0000"/>
                </a:solidFill>
                <a:latin typeface="Arial" pitchFamily="34" charset="0"/>
                <a:cs typeface="Arial" pitchFamily="34" charset="0"/>
              </a:rPr>
              <a:t>4</a:t>
            </a:r>
            <a:endParaRPr lang="sr-Latn-RS" sz="2000" b="1" noProof="0" dirty="0" smtClean="0">
              <a:solidFill>
                <a:srgbClr val="FF0000"/>
              </a:solidFill>
              <a:latin typeface="Arial" pitchFamily="34" charset="0"/>
              <a:cs typeface="Arial" pitchFamily="34" charset="0"/>
            </a:endParaRPr>
          </a:p>
          <a:p>
            <a:pPr marL="411480" marR="0" lvl="0" indent="-342900" defTabSz="914400" rtl="0" eaLnBrk="1" fontAlgn="auto" latinLnBrk="0" hangingPunct="1">
              <a:lnSpc>
                <a:spcPct val="100000"/>
              </a:lnSpc>
              <a:spcBef>
                <a:spcPts val="700"/>
              </a:spcBef>
              <a:spcAft>
                <a:spcPts val="0"/>
              </a:spcAft>
              <a:buClr>
                <a:schemeClr val="tx2"/>
              </a:buClr>
              <a:buSzPct val="95000"/>
              <a:tabLst/>
              <a:defRPr/>
            </a:pPr>
            <a:r>
              <a:rPr lang="sr-Latn-RS" sz="2000" b="1" noProof="0" dirty="0" smtClean="0">
                <a:solidFill>
                  <a:srgbClr val="FF0000"/>
                </a:solidFill>
                <a:latin typeface="Arial" pitchFamily="34" charset="0"/>
                <a:cs typeface="Arial" pitchFamily="34" charset="0"/>
              </a:rPr>
              <a:t>Dizajn zvučne slike i produkcija </a:t>
            </a:r>
            <a:r>
              <a:rPr lang="sr-Latn-RS" sz="2000" b="1" noProof="0" dirty="0" err="1" smtClean="0">
                <a:solidFill>
                  <a:srgbClr val="FF0000"/>
                </a:solidFill>
                <a:latin typeface="Arial" pitchFamily="34" charset="0"/>
                <a:cs typeface="Arial" pitchFamily="34" charset="0"/>
              </a:rPr>
              <a:t>radijske</a:t>
            </a:r>
            <a:r>
              <a:rPr lang="sr-Latn-RS" sz="2000" b="1" noProof="0" dirty="0" smtClean="0">
                <a:solidFill>
                  <a:srgbClr val="FF0000"/>
                </a:solidFill>
                <a:latin typeface="Arial" pitchFamily="34" charset="0"/>
                <a:cs typeface="Arial" pitchFamily="34" charset="0"/>
              </a:rPr>
              <a:t> emisije</a:t>
            </a:r>
            <a:endParaRPr kumimoji="0" lang="en-US" sz="2000" b="1"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
        <p:nvSpPr>
          <p:cNvPr id="10" name="Content Placeholder 3"/>
          <p:cNvSpPr txBox="1">
            <a:spLocks/>
          </p:cNvSpPr>
          <p:nvPr/>
        </p:nvSpPr>
        <p:spPr>
          <a:xfrm>
            <a:off x="395536" y="2276872"/>
            <a:ext cx="8229600" cy="3719530"/>
          </a:xfrm>
          <a:prstGeom prst="rect">
            <a:avLst/>
          </a:prstGeom>
        </p:spPr>
        <p:txBody>
          <a:bodyPr>
            <a:normAutofit lnSpcReduction="10000"/>
          </a:bodyPr>
          <a:lstStyle/>
          <a:p>
            <a:pPr marL="411480" lvl="0" indent="-342900">
              <a:spcBef>
                <a:spcPts val="700"/>
              </a:spcBef>
              <a:buClr>
                <a:schemeClr val="tx2"/>
              </a:buClr>
              <a:buSzPct val="95000"/>
              <a:buFont typeface="Wingdings"/>
              <a:buChar char=""/>
              <a:defRPr/>
            </a:pPr>
            <a:r>
              <a:rPr lang="sr-Latn-RS" sz="2000" dirty="0" smtClean="0">
                <a:latin typeface="+mj-lt"/>
              </a:rPr>
              <a:t>Radio kao medij</a:t>
            </a:r>
            <a:endParaRPr lang="sr-Latn-RS" sz="2000" dirty="0" smtClean="0">
              <a:latin typeface="+mj-lt"/>
              <a:cs typeface="Arial" pitchFamily="34" charset="0"/>
            </a:endParaRPr>
          </a:p>
          <a:p>
            <a:pPr marL="411480" lvl="0" indent="-342900">
              <a:spcBef>
                <a:spcPts val="700"/>
              </a:spcBef>
              <a:buClr>
                <a:schemeClr val="tx2"/>
              </a:buClr>
              <a:buSzPct val="95000"/>
              <a:buFont typeface="Wingdings"/>
              <a:buChar char=""/>
              <a:defRPr/>
            </a:pPr>
            <a:r>
              <a:rPr lang="sr-Latn-RS" sz="2000" dirty="0" smtClean="0">
                <a:latin typeface="+mj-lt"/>
              </a:rPr>
              <a:t>Klasifikacija </a:t>
            </a:r>
            <a:r>
              <a:rPr lang="sr-Latn-RS" sz="2000" dirty="0" err="1" smtClean="0">
                <a:latin typeface="+mj-lt"/>
              </a:rPr>
              <a:t>radijskog</a:t>
            </a:r>
            <a:r>
              <a:rPr lang="sr-Latn-RS" sz="2000" dirty="0" smtClean="0">
                <a:latin typeface="+mj-lt"/>
              </a:rPr>
              <a:t> programa</a:t>
            </a:r>
            <a:endParaRPr lang="sr-Latn-RS" sz="2000" dirty="0">
              <a:latin typeface="+mj-lt"/>
            </a:endParaRPr>
          </a:p>
          <a:p>
            <a:pPr marL="411480" lvl="0" indent="-342900">
              <a:spcBef>
                <a:spcPts val="700"/>
              </a:spcBef>
              <a:buClr>
                <a:schemeClr val="tx2"/>
              </a:buClr>
              <a:buSzPct val="95000"/>
              <a:buFont typeface="Wingdings"/>
              <a:buChar char=""/>
              <a:defRPr/>
            </a:pPr>
            <a:r>
              <a:rPr lang="sr-Latn-RS" sz="2000" dirty="0" smtClean="0">
                <a:latin typeface="+mj-lt"/>
              </a:rPr>
              <a:t>Novinarski žanrovi u </a:t>
            </a:r>
            <a:r>
              <a:rPr lang="sr-Latn-RS" sz="2000" dirty="0" err="1" smtClean="0">
                <a:latin typeface="+mj-lt"/>
              </a:rPr>
              <a:t>radijskom</a:t>
            </a:r>
            <a:r>
              <a:rPr lang="sr-Latn-RS" sz="2000" dirty="0" smtClean="0">
                <a:latin typeface="+mj-lt"/>
              </a:rPr>
              <a:t> novinarstvu</a:t>
            </a:r>
            <a:endParaRPr lang="sr-Latn-RS" sz="2000" dirty="0" smtClean="0">
              <a:latin typeface="+mj-lt"/>
            </a:endParaRPr>
          </a:p>
          <a:p>
            <a:pPr marL="411480" lvl="0" indent="-342900">
              <a:spcBef>
                <a:spcPts val="700"/>
              </a:spcBef>
              <a:buClr>
                <a:schemeClr val="tx2"/>
              </a:buClr>
              <a:buSzPct val="95000"/>
              <a:defRPr/>
            </a:pPr>
            <a:r>
              <a:rPr lang="sr-Latn-RS" sz="2000" dirty="0" smtClean="0">
                <a:latin typeface="+mj-lt"/>
                <a:cs typeface="Arial" pitchFamily="34" charset="0"/>
              </a:rPr>
              <a:t>	- </a:t>
            </a:r>
            <a:r>
              <a:rPr lang="sr-Latn-RS" sz="2000" dirty="0" smtClean="0">
                <a:latin typeface="+mj-lt"/>
                <a:cs typeface="Arial" pitchFamily="34" charset="0"/>
              </a:rPr>
              <a:t>monološki žanrovi</a:t>
            </a:r>
            <a:endParaRPr lang="sr-Latn-RS" sz="2000" dirty="0">
              <a:latin typeface="+mj-lt"/>
              <a:cs typeface="Arial" pitchFamily="34" charset="0"/>
            </a:endParaRPr>
          </a:p>
          <a:p>
            <a:pPr marL="411480" lvl="0" indent="-342900">
              <a:spcBef>
                <a:spcPts val="700"/>
              </a:spcBef>
              <a:buClr>
                <a:schemeClr val="tx2"/>
              </a:buClr>
              <a:buSzPct val="95000"/>
              <a:defRPr/>
            </a:pPr>
            <a:r>
              <a:rPr lang="sr-Latn-RS" sz="2000" dirty="0">
                <a:latin typeface="+mj-lt"/>
                <a:cs typeface="Arial" pitchFamily="34" charset="0"/>
              </a:rPr>
              <a:t>	- </a:t>
            </a:r>
            <a:r>
              <a:rPr lang="sr-Latn-RS" sz="2000" dirty="0" smtClean="0">
                <a:latin typeface="+mj-lt"/>
                <a:cs typeface="Arial" pitchFamily="34" charset="0"/>
              </a:rPr>
              <a:t>dijaloški žanrovi</a:t>
            </a:r>
            <a:endParaRPr lang="sr-Latn-RS" sz="2000" dirty="0" smtClean="0">
              <a:latin typeface="+mj-lt"/>
              <a:cs typeface="Arial" pitchFamily="34" charset="0"/>
            </a:endParaRPr>
          </a:p>
          <a:p>
            <a:pPr marL="411480" lvl="0" indent="-342900">
              <a:spcBef>
                <a:spcPts val="700"/>
              </a:spcBef>
              <a:buClr>
                <a:schemeClr val="tx2"/>
              </a:buClr>
              <a:buSzPct val="95000"/>
              <a:defRPr/>
            </a:pPr>
            <a:r>
              <a:rPr lang="sr-Latn-RS" sz="2000" dirty="0">
                <a:latin typeface="+mj-lt"/>
                <a:cs typeface="Arial" pitchFamily="34" charset="0"/>
              </a:rPr>
              <a:t>	</a:t>
            </a:r>
            <a:r>
              <a:rPr lang="sr-Latn-RS" sz="2000" dirty="0" smtClean="0">
                <a:latin typeface="+mj-lt"/>
                <a:cs typeface="Arial" pitchFamily="34" charset="0"/>
              </a:rPr>
              <a:t>- </a:t>
            </a:r>
            <a:r>
              <a:rPr lang="pl-PL" sz="2000" dirty="0" smtClean="0">
                <a:latin typeface="+mj-lt"/>
                <a:cs typeface="Arial" pitchFamily="34" charset="0"/>
              </a:rPr>
              <a:t>višeslojni žanrovi</a:t>
            </a:r>
            <a:endParaRPr lang="pl-PL" sz="2000" dirty="0" smtClean="0">
              <a:latin typeface="+mj-lt"/>
              <a:cs typeface="Arial" pitchFamily="34" charset="0"/>
            </a:endParaRPr>
          </a:p>
          <a:p>
            <a:pPr marL="411480" lvl="0" indent="-342900">
              <a:spcBef>
                <a:spcPts val="700"/>
              </a:spcBef>
              <a:buClr>
                <a:schemeClr val="tx2"/>
              </a:buClr>
              <a:buSzPct val="95000"/>
              <a:defRPr/>
            </a:pPr>
            <a:r>
              <a:rPr lang="pl-PL" sz="2000" dirty="0" smtClean="0">
                <a:latin typeface="+mj-lt"/>
                <a:cs typeface="Arial" pitchFamily="34" charset="0"/>
              </a:rPr>
              <a:t>	-</a:t>
            </a:r>
            <a:r>
              <a:rPr lang="pl-PL" sz="2000" dirty="0">
                <a:latin typeface="+mj-lt"/>
                <a:cs typeface="Arial" pitchFamily="34" charset="0"/>
              </a:rPr>
              <a:t> </a:t>
            </a:r>
            <a:r>
              <a:rPr lang="pl-PL" sz="2000" dirty="0" smtClean="0">
                <a:latin typeface="+mj-lt"/>
                <a:cs typeface="Arial" pitchFamily="34" charset="0"/>
              </a:rPr>
              <a:t>muzička emisija</a:t>
            </a:r>
            <a:endParaRPr lang="pl-PL" sz="2000" dirty="0" smtClean="0">
              <a:latin typeface="+mj-lt"/>
              <a:cs typeface="Arial" pitchFamily="34" charset="0"/>
            </a:endParaRPr>
          </a:p>
          <a:p>
            <a:pPr marL="411480" lvl="0" indent="-342900">
              <a:spcBef>
                <a:spcPts val="700"/>
              </a:spcBef>
              <a:buClr>
                <a:schemeClr val="tx2"/>
              </a:buClr>
              <a:buSzPct val="95000"/>
              <a:defRPr/>
            </a:pPr>
            <a:r>
              <a:rPr lang="pl-PL" sz="2000" dirty="0">
                <a:latin typeface="+mj-lt"/>
                <a:cs typeface="Arial" pitchFamily="34" charset="0"/>
              </a:rPr>
              <a:t>	- </a:t>
            </a:r>
            <a:r>
              <a:rPr lang="pl-PL" sz="2000" dirty="0" smtClean="0">
                <a:latin typeface="+mj-lt"/>
                <a:cs typeface="Arial" pitchFamily="34" charset="0"/>
              </a:rPr>
              <a:t>istraživačko novinarstvo</a:t>
            </a:r>
            <a:endParaRPr lang="sr-Latn-RS" sz="2000" dirty="0" smtClean="0">
              <a:latin typeface="+mj-lt"/>
            </a:endParaRPr>
          </a:p>
          <a:p>
            <a:pPr marL="411480" indent="-342900">
              <a:spcBef>
                <a:spcPts val="700"/>
              </a:spcBef>
              <a:buClr>
                <a:schemeClr val="tx2"/>
              </a:buClr>
              <a:buSzPct val="95000"/>
              <a:buFont typeface="Wingdings"/>
              <a:buChar char=""/>
              <a:defRPr/>
            </a:pPr>
            <a:r>
              <a:rPr lang="sr-Latn-RS" sz="2000" dirty="0" smtClean="0">
                <a:latin typeface="+mj-lt"/>
                <a:cs typeface="Arial" pitchFamily="34" charset="0"/>
              </a:rPr>
              <a:t>Struktura poslova u radio stanici</a:t>
            </a:r>
          </a:p>
          <a:p>
            <a:pPr marL="411480" indent="-342900">
              <a:spcBef>
                <a:spcPts val="700"/>
              </a:spcBef>
              <a:buClr>
                <a:schemeClr val="tx2"/>
              </a:buClr>
              <a:buSzPct val="95000"/>
              <a:buFont typeface="Wingdings"/>
              <a:buChar char=""/>
              <a:defRPr/>
            </a:pPr>
            <a:r>
              <a:rPr kumimoji="0" lang="sr-Latn-RS" sz="2000" b="0" i="0" u="none" strike="noStrike" kern="1200" cap="none" spc="0" normalizeH="0" baseline="0" noProof="0" dirty="0" smtClean="0">
                <a:ln>
                  <a:noFill/>
                </a:ln>
                <a:solidFill>
                  <a:schemeClr val="tx1"/>
                </a:solidFill>
                <a:effectLst/>
                <a:uLnTx/>
                <a:uFillTx/>
                <a:latin typeface="+mj-lt"/>
                <a:cs typeface="Arial" pitchFamily="34" charset="0"/>
              </a:rPr>
              <a:t>Rad</a:t>
            </a:r>
            <a:r>
              <a:rPr kumimoji="0" lang="sr-Latn-RS" sz="2000" b="0" i="0" u="none" strike="noStrike" kern="1200" cap="none" spc="0" normalizeH="0" noProof="0" dirty="0" smtClean="0">
                <a:ln>
                  <a:noFill/>
                </a:ln>
                <a:solidFill>
                  <a:schemeClr val="tx1"/>
                </a:solidFill>
                <a:effectLst/>
                <a:uLnTx/>
                <a:uFillTx/>
                <a:latin typeface="+mj-lt"/>
                <a:cs typeface="Arial" pitchFamily="34" charset="0"/>
              </a:rPr>
              <a:t> na vežbi</a:t>
            </a:r>
            <a:endParaRPr kumimoji="0" lang="nb-NO" sz="2000" b="0" i="0" u="none" strike="noStrike" kern="1200" cap="none" spc="0" normalizeH="0" baseline="0" noProof="0" dirty="0" smtClean="0">
              <a:ln>
                <a:noFill/>
              </a:ln>
              <a:solidFill>
                <a:schemeClr val="tx1"/>
              </a:solidFill>
              <a:effectLst/>
              <a:uLnTx/>
              <a:uFillTx/>
              <a:latin typeface="+mj-lt"/>
              <a:cs typeface="Arial" pitchFamily="34" charset="0"/>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US" sz="30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9"/>
            <a:ext cx="8229600" cy="4877163"/>
          </a:xfrm>
        </p:spPr>
        <p:txBody>
          <a:bodyPr>
            <a:normAutofit/>
          </a:bodyPr>
          <a:lstStyle/>
          <a:p>
            <a:pPr algn="just"/>
            <a:r>
              <a:rPr lang="sr-Latn-RS" sz="1200" b="1" dirty="0" smtClean="0"/>
              <a:t>UPUTSTVO ZA REALIZACIJU VEŽBE</a:t>
            </a:r>
          </a:p>
          <a:p>
            <a:pPr marL="109728" indent="0" algn="just">
              <a:buNone/>
            </a:pPr>
            <a:endParaRPr lang="sr-Latn-RS" sz="1200" b="1" dirty="0" smtClean="0"/>
          </a:p>
          <a:p>
            <a:pPr marL="109728" indent="0" algn="just">
              <a:buNone/>
            </a:pPr>
            <a:r>
              <a:rPr lang="vi-VN" sz="1200" dirty="0"/>
              <a:t>Suština vežbe je da se studenti kroz praktičnu nastavu upoznaju sa postupkom pripreme, produkcijom i realizacijom jedne radijske emisije.</a:t>
            </a:r>
          </a:p>
          <a:p>
            <a:pPr marL="109728" indent="0" algn="just">
              <a:buNone/>
            </a:pPr>
            <a:endParaRPr lang="vi-VN" sz="1200" dirty="0"/>
          </a:p>
          <a:p>
            <a:pPr marL="109728" indent="0" algn="just">
              <a:buNone/>
            </a:pPr>
            <a:r>
              <a:rPr lang="vi-VN" sz="1200" dirty="0"/>
              <a:t>Prvi deo vežbe obuhvata teorijsku nastavu i upoznavanje sa osnovnim radijskim žanrovima, strukturom radnih mesta u jednoj radio stanici i opisom poslova po radnim mestima.</a:t>
            </a:r>
          </a:p>
          <a:p>
            <a:pPr marL="109728" indent="0" algn="just">
              <a:buNone/>
            </a:pPr>
            <a:endParaRPr lang="vi-VN" sz="1200" dirty="0"/>
          </a:p>
          <a:p>
            <a:pPr marL="109728" indent="0" algn="just">
              <a:buNone/>
            </a:pPr>
            <a:r>
              <a:rPr lang="vi-VN" sz="1200" dirty="0"/>
              <a:t>U drugom delu vežbe studenti treba da osmisle sinopsis jedne muzičke emisije a onda na osnovu svojih afiniteta da izvrše podelu radnih mesta vodeći računa da grupa studenata formira jednu radijski funkcionalnu organizacionu celinu i nakon toga da izvrše pripremu za produkciju radijske emisije.</a:t>
            </a:r>
          </a:p>
          <a:p>
            <a:pPr marL="109728" indent="0" algn="just">
              <a:buNone/>
            </a:pPr>
            <a:endParaRPr lang="vi-VN" sz="1200" dirty="0"/>
          </a:p>
          <a:p>
            <a:pPr marL="109728" indent="0" algn="just">
              <a:buNone/>
            </a:pPr>
            <a:r>
              <a:rPr lang="vi-VN" sz="1200" dirty="0"/>
              <a:t>Treći deo vežbe je ujedno i finalni rad koji će biti sublimat svog dosadašnjeg teorijskog i praktičnog rada studenata u kome će do izražaja doći primena stečenog znanja a odnosi se na samu realizaciju jedne radijske složene emisije. Prilikom realizacije emisije mogu se  koristiti programski segmenti koji su praktično izrađeni na predhodnim labaratorijskim vežbama tj. špice, džinglovi, promo itd…</a:t>
            </a:r>
          </a:p>
          <a:p>
            <a:pPr marL="109728" indent="0" algn="just">
              <a:buNone/>
            </a:pPr>
            <a:endParaRPr lang="sr-Latn-RS" sz="1200" b="1" dirty="0" smtClean="0"/>
          </a:p>
        </p:txBody>
      </p:sp>
      <p:sp>
        <p:nvSpPr>
          <p:cNvPr id="2" name="Title 1"/>
          <p:cNvSpPr>
            <a:spLocks noGrp="1"/>
          </p:cNvSpPr>
          <p:nvPr>
            <p:ph type="title"/>
          </p:nvPr>
        </p:nvSpPr>
        <p:spPr>
          <a:xfrm>
            <a:off x="457200" y="274638"/>
            <a:ext cx="8229600" cy="796908"/>
          </a:xfrm>
        </p:spPr>
        <p:txBody>
          <a:bodyPr>
            <a:normAutofit/>
          </a:bodyPr>
          <a:lstStyle/>
          <a:p>
            <a:r>
              <a:rPr lang="sr-Latn-RS" sz="2800" dirty="0" smtClean="0">
                <a:solidFill>
                  <a:srgbClr val="FF0000"/>
                </a:solidFill>
                <a:effectLst/>
              </a:rPr>
              <a:t>RAD NA VEŽBI</a:t>
            </a:r>
            <a:endParaRPr lang="en-US" sz="2800" b="1" dirty="0">
              <a:solidFill>
                <a:srgbClr val="FF0000"/>
              </a:solidFill>
            </a:endParaRPr>
          </a:p>
        </p:txBody>
      </p:sp>
    </p:spTree>
    <p:extLst>
      <p:ext uri="{BB962C8B-B14F-4D97-AF65-F5344CB8AC3E}">
        <p14:creationId xmlns:p14="http://schemas.microsoft.com/office/powerpoint/2010/main" val="2241982456"/>
      </p:ext>
    </p:extLst>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9"/>
            <a:ext cx="8229600" cy="5093187"/>
          </a:xfrm>
        </p:spPr>
        <p:txBody>
          <a:bodyPr>
            <a:normAutofit fontScale="92500" lnSpcReduction="20000"/>
          </a:bodyPr>
          <a:lstStyle/>
          <a:p>
            <a:pPr algn="just"/>
            <a:r>
              <a:rPr lang="sr-Latn-RS" sz="1200" b="1" dirty="0"/>
              <a:t>TEHNIČKI PRISTUP PRODUKCIJI RADIO </a:t>
            </a:r>
            <a:r>
              <a:rPr lang="sr-Latn-RS" sz="1200" b="1" dirty="0" smtClean="0"/>
              <a:t>EMISIJE</a:t>
            </a:r>
          </a:p>
          <a:p>
            <a:pPr algn="just"/>
            <a:endParaRPr lang="sr-Latn-RS" sz="1200" b="1" dirty="0"/>
          </a:p>
          <a:p>
            <a:pPr marL="109728" indent="0" algn="just">
              <a:buNone/>
            </a:pPr>
            <a:r>
              <a:rPr lang="vi-VN" sz="1200" dirty="0" smtClean="0"/>
              <a:t>Budući </a:t>
            </a:r>
            <a:r>
              <a:rPr lang="vi-VN" sz="1200" dirty="0"/>
              <a:t>da se radijom prenosi samo zvučna informacija, govor voditelja je od velike važnosti. Kvalitetan voditelj bi trebalo poštovati govorne vrednosti jezika, kao što su ispravno naglašavanje, dobra intonacija, veština dobrog ritma i tempo govora, korektnih pauza i dobre dinamike. Elokventnost, duhovitost, dobar samopouzdani nastup, sposobnost snalaženja u neposrednim situacijama neke su od najznačajnijih komunikacijskih veština novinara-voditelja. Radiofoničnost glasa još jedna je od bitnih stavki koja određuje hoće li emisija biti dobro prihvaćena od strane slušaoca. Danas audiotehnika može pomoći da se glas učini čujnijim, međutim, karakter glasa svake osobe je jedinstven i kao takav prepoznatljiv, te shodno tome više ili manje radiofoničan.</a:t>
            </a:r>
          </a:p>
          <a:p>
            <a:pPr algn="just"/>
            <a:endParaRPr lang="vi-VN" sz="1200" dirty="0"/>
          </a:p>
          <a:p>
            <a:pPr marL="109728" indent="0" algn="just">
              <a:buNone/>
            </a:pPr>
            <a:r>
              <a:rPr lang="vi-VN" sz="1200" dirty="0"/>
              <a:t>Obzirom na veliki broj lokalnih rock i pop bendova koji žive i rade na teritoriji opštine Kosovska Mitrovica i opštine Zvečan, predlog je da planirana radijska emisija bude emisija muzičko-zabavnog i informativnog karaktera koju treba da osmisle sami studenti. Cilj je široj publici predstaviti lokalne izvođače, njihovu muziku, biografske podatke, a uz to i aktualna muzička događanja u okviru tog muzičkog žanra. Emisija će kroz izvođenje najboljih muzičkih dostignuća te crtica iz muzičkog života sastava i pojedinaca koje predstavlja ne samo zabaviti, već i obrazovati mladu publiku zainteresovanu za ovu vrstu muzike.</a:t>
            </a:r>
          </a:p>
          <a:p>
            <a:pPr algn="just"/>
            <a:endParaRPr lang="vi-VN" sz="1200" dirty="0"/>
          </a:p>
          <a:p>
            <a:pPr marL="109728" indent="0" algn="just">
              <a:buNone/>
            </a:pPr>
            <a:r>
              <a:rPr lang="vi-VN" sz="1200" dirty="0"/>
              <a:t>Radio emisija bi trebalo da bude struktuirana na sledeći način:</a:t>
            </a:r>
          </a:p>
          <a:p>
            <a:pPr algn="just"/>
            <a:endParaRPr lang="vi-VN" sz="1200" dirty="0"/>
          </a:p>
          <a:p>
            <a:pPr marL="119063" indent="0" algn="just">
              <a:buNone/>
              <a:tabLst>
                <a:tab pos="346075" algn="l"/>
              </a:tabLst>
            </a:pPr>
            <a:r>
              <a:rPr lang="vi-VN" sz="1200" dirty="0" smtClean="0"/>
              <a:t>•</a:t>
            </a:r>
            <a:r>
              <a:rPr lang="vi-VN" sz="1200" dirty="0"/>
              <a:t>	Najavna špica</a:t>
            </a:r>
          </a:p>
          <a:p>
            <a:pPr marL="119063" indent="0" algn="just">
              <a:buNone/>
              <a:tabLst>
                <a:tab pos="346075" algn="l"/>
              </a:tabLst>
            </a:pPr>
            <a:r>
              <a:rPr lang="vi-VN" sz="1200" dirty="0"/>
              <a:t>•	Najava emisije - kojom se najavljuju najzanimljiviji detalji emisije</a:t>
            </a:r>
          </a:p>
          <a:p>
            <a:pPr marL="119063" indent="0" algn="just">
              <a:buNone/>
              <a:tabLst>
                <a:tab pos="346075" algn="l"/>
              </a:tabLst>
            </a:pPr>
            <a:r>
              <a:rPr lang="vi-VN" sz="1200" dirty="0"/>
              <a:t>•	Sadržaj emisije - koji uključuje (ne nužno ovim redosledom)</a:t>
            </a:r>
          </a:p>
          <a:p>
            <a:pPr marL="349250" indent="0" algn="just">
              <a:buNone/>
              <a:tabLst>
                <a:tab pos="346075" algn="l"/>
              </a:tabLst>
            </a:pPr>
            <a:r>
              <a:rPr lang="vi-VN" sz="1200" dirty="0"/>
              <a:t>– razvoj benda, od nastajanja do najvažnijih uspeha;</a:t>
            </a:r>
          </a:p>
          <a:p>
            <a:pPr marL="349250" indent="0" algn="just">
              <a:buNone/>
              <a:tabLst>
                <a:tab pos="346075" algn="l"/>
              </a:tabLst>
            </a:pPr>
            <a:r>
              <a:rPr lang="vi-VN" sz="1200" dirty="0"/>
              <a:t>– uživo sviranje ili emitovanje muzičkih numera sastava koji se predstavlja;</a:t>
            </a:r>
          </a:p>
          <a:p>
            <a:pPr marL="349250" indent="0" algn="just">
              <a:buNone/>
              <a:tabLst>
                <a:tab pos="346075" algn="l"/>
              </a:tabLst>
            </a:pPr>
            <a:r>
              <a:rPr lang="vi-VN" sz="1200" dirty="0"/>
              <a:t>– intervju sa  bendom ili nekim od članova benda;</a:t>
            </a:r>
          </a:p>
          <a:p>
            <a:pPr marL="349250" indent="0" algn="just">
              <a:buNone/>
              <a:tabLst>
                <a:tab pos="346075" algn="l"/>
              </a:tabLst>
            </a:pPr>
            <a:r>
              <a:rPr lang="vi-VN" sz="1200" dirty="0"/>
              <a:t>– moguća najava aktualnih muzičkih događanja.</a:t>
            </a:r>
          </a:p>
          <a:p>
            <a:pPr marL="119063" indent="0" algn="just">
              <a:buNone/>
              <a:tabLst>
                <a:tab pos="346075" algn="l"/>
              </a:tabLst>
            </a:pPr>
            <a:r>
              <a:rPr lang="vi-VN" sz="1200" dirty="0"/>
              <a:t>•	Odjava emisije i najava sledeće emisije</a:t>
            </a:r>
          </a:p>
          <a:p>
            <a:pPr marL="119063" indent="0" algn="just">
              <a:buNone/>
              <a:tabLst>
                <a:tab pos="346075" algn="l"/>
              </a:tabLst>
            </a:pPr>
            <a:r>
              <a:rPr lang="vi-VN" sz="1200" dirty="0"/>
              <a:t>•	Odjavna špica</a:t>
            </a:r>
          </a:p>
          <a:p>
            <a:pPr marL="109728" indent="0" algn="just">
              <a:buNone/>
            </a:pPr>
            <a:endParaRPr lang="sr-Latn-RS" sz="1200" b="1" dirty="0" smtClean="0"/>
          </a:p>
        </p:txBody>
      </p:sp>
      <p:sp>
        <p:nvSpPr>
          <p:cNvPr id="2" name="Title 1"/>
          <p:cNvSpPr>
            <a:spLocks noGrp="1"/>
          </p:cNvSpPr>
          <p:nvPr>
            <p:ph type="title"/>
          </p:nvPr>
        </p:nvSpPr>
        <p:spPr>
          <a:xfrm>
            <a:off x="457200" y="274638"/>
            <a:ext cx="8229600" cy="796908"/>
          </a:xfrm>
        </p:spPr>
        <p:txBody>
          <a:bodyPr>
            <a:normAutofit/>
          </a:bodyPr>
          <a:lstStyle/>
          <a:p>
            <a:r>
              <a:rPr lang="sr-Latn-RS" sz="2800" dirty="0" smtClean="0">
                <a:solidFill>
                  <a:srgbClr val="FF0000"/>
                </a:solidFill>
                <a:effectLst/>
              </a:rPr>
              <a:t>RAD NA VEŽBI</a:t>
            </a:r>
            <a:endParaRPr lang="en-US" sz="2800" b="1" dirty="0">
              <a:solidFill>
                <a:srgbClr val="FF0000"/>
              </a:solidFill>
            </a:endParaRPr>
          </a:p>
        </p:txBody>
      </p:sp>
    </p:spTree>
    <p:extLst>
      <p:ext uri="{BB962C8B-B14F-4D97-AF65-F5344CB8AC3E}">
        <p14:creationId xmlns:p14="http://schemas.microsoft.com/office/powerpoint/2010/main" val="2460532195"/>
      </p:ext>
    </p:extLst>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9"/>
            <a:ext cx="8229600" cy="5165195"/>
          </a:xfrm>
        </p:spPr>
        <p:txBody>
          <a:bodyPr>
            <a:normAutofit lnSpcReduction="10000"/>
          </a:bodyPr>
          <a:lstStyle/>
          <a:p>
            <a:pPr algn="just"/>
            <a:r>
              <a:rPr lang="sr-Latn-RS" sz="1200" b="1" dirty="0" smtClean="0"/>
              <a:t>R</a:t>
            </a:r>
            <a:r>
              <a:rPr lang="en-US" sz="1200" b="1" dirty="0" smtClean="0"/>
              <a:t>ADIO KROZ ISTORIJU</a:t>
            </a:r>
            <a:endParaRPr lang="sr-Latn-RS" sz="1200" b="1" dirty="0" smtClean="0"/>
          </a:p>
          <a:p>
            <a:pPr marL="520700" indent="-171450" algn="just">
              <a:buFontTx/>
              <a:buChar char="-"/>
            </a:pPr>
            <a:r>
              <a:rPr lang="sr-Latn-RS" sz="1200" dirty="0" err="1" smtClean="0"/>
              <a:t>Morzerova</a:t>
            </a:r>
            <a:r>
              <a:rPr lang="sr-Latn-RS" sz="1200" dirty="0" smtClean="0"/>
              <a:t> azbuka: </a:t>
            </a:r>
            <a:r>
              <a:rPr lang="pl-PL" sz="1200" dirty="0" smtClean="0"/>
              <a:t>Semjuel </a:t>
            </a:r>
            <a:r>
              <a:rPr lang="pl-PL" sz="1200" dirty="0"/>
              <a:t>Morze (</a:t>
            </a:r>
            <a:r>
              <a:rPr lang="pl-PL" sz="1200" i="1" dirty="0"/>
              <a:t>Samuel Morse</a:t>
            </a:r>
            <a:r>
              <a:rPr lang="pl-PL" sz="1200" dirty="0"/>
              <a:t>) </a:t>
            </a:r>
            <a:r>
              <a:rPr lang="pl-PL" sz="1200" dirty="0" smtClean="0"/>
              <a:t>od </a:t>
            </a:r>
            <a:r>
              <a:rPr lang="pl-PL" sz="1200" dirty="0"/>
              <a:t>1830. do </a:t>
            </a:r>
            <a:r>
              <a:rPr lang="pl-PL" sz="1200" dirty="0" smtClean="0"/>
              <a:t>1850. godine</a:t>
            </a:r>
          </a:p>
          <a:p>
            <a:pPr marL="520700" indent="-171450" algn="just">
              <a:buFontTx/>
              <a:buChar char="-"/>
            </a:pPr>
            <a:r>
              <a:rPr lang="pl-PL" sz="1200" dirty="0"/>
              <a:t>Telegraf: 1860. </a:t>
            </a:r>
            <a:r>
              <a:rPr lang="pl-PL" sz="1200" dirty="0" smtClean="0"/>
              <a:t>godine</a:t>
            </a:r>
          </a:p>
          <a:p>
            <a:pPr marL="520700" indent="-171450" algn="just">
              <a:buFontTx/>
              <a:buChar char="-"/>
            </a:pPr>
            <a:r>
              <a:rPr lang="pl-PL" sz="1200" dirty="0"/>
              <a:t>Telefon: Aleksander Grejem Bel (</a:t>
            </a:r>
            <a:r>
              <a:rPr lang="pl-PL" sz="1200" i="1" dirty="0"/>
              <a:t>Alexander Graham Bell</a:t>
            </a:r>
            <a:r>
              <a:rPr lang="pl-PL" sz="1200" dirty="0"/>
              <a:t>) </a:t>
            </a:r>
            <a:r>
              <a:rPr lang="pl-PL" sz="1200" dirty="0" smtClean="0"/>
              <a:t>od </a:t>
            </a:r>
            <a:r>
              <a:rPr lang="pl-PL" sz="1200" dirty="0"/>
              <a:t>1870. do 1880. </a:t>
            </a:r>
            <a:r>
              <a:rPr lang="pl-PL" sz="1200" dirty="0" smtClean="0"/>
              <a:t>godine</a:t>
            </a:r>
          </a:p>
          <a:p>
            <a:pPr marL="520700" indent="-171450" algn="just">
              <a:buFontTx/>
              <a:buChar char="-"/>
            </a:pPr>
            <a:r>
              <a:rPr lang="pl-PL" sz="1200" dirty="0"/>
              <a:t>Prenos elektromagnetnih talasa: Hajnrih Rudolf Herc (</a:t>
            </a:r>
            <a:r>
              <a:rPr lang="pl-PL" sz="1200" i="1" dirty="0"/>
              <a:t>Heinrich Rudolf Hertz</a:t>
            </a:r>
            <a:r>
              <a:rPr lang="pl-PL" sz="1200" dirty="0" smtClean="0"/>
              <a:t>)</a:t>
            </a:r>
          </a:p>
          <a:p>
            <a:pPr marL="520700" indent="-171450" algn="just">
              <a:buFontTx/>
              <a:buChar char="-"/>
            </a:pPr>
            <a:r>
              <a:rPr lang="pl-PL" sz="1200" dirty="0" smtClean="0"/>
              <a:t>Bežični prenos elektromagnetnih talasa: Nikola Tesla od 1892. </a:t>
            </a:r>
            <a:r>
              <a:rPr lang="pl-PL" sz="1200" dirty="0"/>
              <a:t>do </a:t>
            </a:r>
            <a:r>
              <a:rPr lang="pl-PL" sz="1200" dirty="0" smtClean="0"/>
              <a:t>1893. godine</a:t>
            </a:r>
          </a:p>
          <a:p>
            <a:pPr marL="520700" indent="-171450" algn="just">
              <a:buFontTx/>
              <a:buChar char="-"/>
            </a:pPr>
            <a:r>
              <a:rPr lang="pl-PL" sz="1200" dirty="0"/>
              <a:t>Bežični telegraf: Redžinald Obri Fasenden (</a:t>
            </a:r>
            <a:r>
              <a:rPr lang="pl-PL" sz="1200" i="1" dirty="0"/>
              <a:t>Reginald Aubrey Fassenden</a:t>
            </a:r>
            <a:r>
              <a:rPr lang="pl-PL" sz="1200" dirty="0"/>
              <a:t>) i </a:t>
            </a:r>
            <a:r>
              <a:rPr lang="pl-PL" sz="1200" dirty="0" smtClean="0"/>
              <a:t>Guljelmo </a:t>
            </a:r>
            <a:r>
              <a:rPr lang="pl-PL" sz="1200" dirty="0"/>
              <a:t>Markoni (</a:t>
            </a:r>
            <a:r>
              <a:rPr lang="pl-PL" sz="1200" i="1" dirty="0"/>
              <a:t>Guglielmo Marconi</a:t>
            </a:r>
            <a:r>
              <a:rPr lang="pl-PL" sz="1200" dirty="0" smtClean="0"/>
              <a:t>) </a:t>
            </a:r>
            <a:r>
              <a:rPr lang="en-US" sz="1200" dirty="0"/>
              <a:t>1897. </a:t>
            </a:r>
            <a:r>
              <a:rPr lang="en-US" sz="1200" dirty="0" smtClean="0"/>
              <a:t>godine</a:t>
            </a:r>
            <a:endParaRPr lang="sr-Latn-RS" sz="1200" dirty="0" smtClean="0"/>
          </a:p>
          <a:p>
            <a:pPr marL="520700" indent="-171450" algn="just">
              <a:buFontTx/>
              <a:buChar char="-"/>
            </a:pPr>
            <a:r>
              <a:rPr lang="sr-Latn-RS" sz="1200" dirty="0"/>
              <a:t>Prenos govora i muzike: Obri </a:t>
            </a:r>
            <a:r>
              <a:rPr lang="sr-Latn-RS" sz="1200" dirty="0" err="1" smtClean="0"/>
              <a:t>Fasenden</a:t>
            </a:r>
            <a:endParaRPr lang="sr-Latn-RS" sz="1200" dirty="0" smtClean="0"/>
          </a:p>
          <a:p>
            <a:pPr marL="520700" indent="-171450" algn="just">
              <a:buFontTx/>
              <a:buChar char="-"/>
            </a:pPr>
            <a:r>
              <a:rPr lang="sr-Latn-RS" sz="1200" dirty="0" err="1" smtClean="0"/>
              <a:t>Diodna</a:t>
            </a:r>
            <a:r>
              <a:rPr lang="sr-Latn-RS" sz="1200" dirty="0"/>
              <a:t> cev: Džon </a:t>
            </a:r>
            <a:r>
              <a:rPr lang="sr-Latn-RS" sz="1200" dirty="0" err="1" smtClean="0"/>
              <a:t>Fleming</a:t>
            </a:r>
            <a:endParaRPr lang="sr-Latn-RS" sz="1200" dirty="0" smtClean="0"/>
          </a:p>
          <a:p>
            <a:pPr marL="520700" indent="-171450" algn="just">
              <a:buFontTx/>
              <a:buChar char="-"/>
            </a:pPr>
            <a:r>
              <a:rPr lang="sr-Latn-RS" sz="1200" dirty="0" err="1" smtClean="0"/>
              <a:t>Triodna</a:t>
            </a:r>
            <a:r>
              <a:rPr lang="sr-Latn-RS" sz="1200" dirty="0"/>
              <a:t> cev: de </a:t>
            </a:r>
            <a:r>
              <a:rPr lang="sr-Latn-RS" sz="1200" dirty="0" err="1" smtClean="0"/>
              <a:t>Forest</a:t>
            </a:r>
            <a:endParaRPr lang="sr-Latn-RS" sz="1200" dirty="0" smtClean="0"/>
          </a:p>
          <a:p>
            <a:pPr marL="520700" indent="-171450" algn="just">
              <a:buFontTx/>
              <a:buChar char="-"/>
            </a:pPr>
            <a:r>
              <a:rPr lang="sr-Latn-RS" sz="1200" dirty="0" smtClean="0"/>
              <a:t>Prvo radio emitovanje: </a:t>
            </a:r>
            <a:r>
              <a:rPr lang="en-US" sz="1200" dirty="0" err="1" smtClean="0"/>
              <a:t>Fasenden</a:t>
            </a:r>
            <a:r>
              <a:rPr lang="sr-Latn-RS" sz="1200" dirty="0" smtClean="0"/>
              <a:t> 1906. godine</a:t>
            </a:r>
          </a:p>
          <a:p>
            <a:pPr marL="520700" indent="-171450" algn="just">
              <a:buFontTx/>
              <a:buChar char="-"/>
            </a:pPr>
            <a:r>
              <a:rPr lang="sr-Latn-RS" sz="1200" dirty="0" smtClean="0"/>
              <a:t>Eksperimentalni </a:t>
            </a:r>
            <a:r>
              <a:rPr lang="sr-Latn-RS" sz="1200" dirty="0"/>
              <a:t>radio program: Čarls Dejvid Herold (</a:t>
            </a:r>
            <a:r>
              <a:rPr lang="sr-Latn-RS" sz="1200" dirty="0" err="1"/>
              <a:t>Charles</a:t>
            </a:r>
            <a:r>
              <a:rPr lang="sr-Latn-RS" sz="1200" dirty="0"/>
              <a:t> David </a:t>
            </a:r>
            <a:r>
              <a:rPr lang="sr-Latn-RS" sz="1200" dirty="0" err="1"/>
              <a:t>Herrold</a:t>
            </a:r>
            <a:r>
              <a:rPr lang="sr-Latn-RS" sz="1200" dirty="0" smtClean="0"/>
              <a:t>) 1912. godine</a:t>
            </a:r>
          </a:p>
          <a:p>
            <a:pPr marL="520700" indent="-171450" algn="just">
              <a:buFontTx/>
              <a:buChar char="-"/>
            </a:pPr>
            <a:r>
              <a:rPr lang="sr-Latn-RS" sz="1200" dirty="0" smtClean="0"/>
              <a:t>BBC </a:t>
            </a:r>
            <a:r>
              <a:rPr lang="pl-PL" sz="1200" dirty="0"/>
              <a:t>prvi javni medijski servis na svetu: vlada Velike Britanije </a:t>
            </a:r>
            <a:r>
              <a:rPr lang="pl-PL" sz="1200" dirty="0" smtClean="0"/>
              <a:t>1926. godine</a:t>
            </a:r>
          </a:p>
          <a:p>
            <a:pPr marL="520700" indent="-171450" algn="just">
              <a:buFontTx/>
              <a:buChar char="-"/>
            </a:pPr>
            <a:r>
              <a:rPr lang="pl-PL" sz="1200" dirty="0"/>
              <a:t>Prvi radio u Srbiji: </a:t>
            </a:r>
            <a:r>
              <a:rPr lang="pl-PL" sz="1200" dirty="0" smtClean="0"/>
              <a:t>Rakovica </a:t>
            </a:r>
            <a:r>
              <a:rPr lang="pl-PL" sz="1200" dirty="0"/>
              <a:t>pored </a:t>
            </a:r>
            <a:r>
              <a:rPr lang="pl-PL" sz="1200" dirty="0" smtClean="0"/>
              <a:t>Beograda </a:t>
            </a:r>
            <a:r>
              <a:rPr lang="pl-PL" sz="1200" dirty="0"/>
              <a:t>19. septembra 1924. </a:t>
            </a:r>
            <a:r>
              <a:rPr lang="pl-PL" sz="1200" dirty="0" smtClean="0"/>
              <a:t>godine</a:t>
            </a:r>
          </a:p>
          <a:p>
            <a:pPr marL="349250" indent="0" algn="just">
              <a:buNone/>
            </a:pPr>
            <a:endParaRPr lang="sr-Latn-RS" sz="1200" dirty="0" smtClean="0"/>
          </a:p>
          <a:p>
            <a:pPr algn="just"/>
            <a:r>
              <a:rPr lang="en-US" sz="1200" b="1" dirty="0" smtClean="0"/>
              <a:t>RADIO U ODNOSU NA ŠTAMPU</a:t>
            </a:r>
            <a:endParaRPr lang="sr-Latn-RS" sz="1200" b="1" dirty="0" smtClean="0"/>
          </a:p>
          <a:p>
            <a:pPr algn="just"/>
            <a:endParaRPr lang="en-US" sz="1200" b="1" dirty="0" smtClean="0"/>
          </a:p>
          <a:p>
            <a:pPr algn="just"/>
            <a:r>
              <a:rPr lang="en-US" sz="1200" b="1" dirty="0" smtClean="0"/>
              <a:t>RADIO U ODNOSU NA TELEVIZIJU</a:t>
            </a:r>
            <a:endParaRPr lang="sr-Latn-RS" sz="1200" b="1" dirty="0" smtClean="0"/>
          </a:p>
          <a:p>
            <a:pPr algn="just"/>
            <a:endParaRPr lang="en-US" sz="1200" b="1" dirty="0" smtClean="0"/>
          </a:p>
          <a:p>
            <a:pPr algn="just"/>
            <a:r>
              <a:rPr lang="en-US" sz="1200" b="1" dirty="0" smtClean="0"/>
              <a:t>RADI</a:t>
            </a:r>
            <a:r>
              <a:rPr lang="sr-Latn-RS" sz="1200" b="1" dirty="0" smtClean="0"/>
              <a:t>O</a:t>
            </a:r>
            <a:r>
              <a:rPr lang="en-US" sz="1200" b="1" dirty="0" smtClean="0"/>
              <a:t> I INTERNET</a:t>
            </a:r>
            <a:endParaRPr lang="sr-Latn-RS" sz="1200" b="1" dirty="0" smtClean="0"/>
          </a:p>
          <a:p>
            <a:pPr algn="just"/>
            <a:endParaRPr lang="en-US" sz="1200" b="1" dirty="0" smtClean="0"/>
          </a:p>
          <a:p>
            <a:pPr algn="just"/>
            <a:r>
              <a:rPr lang="en-US" sz="1200" b="1" dirty="0" smtClean="0"/>
              <a:t>BUDUĆNOST RADIJA</a:t>
            </a:r>
          </a:p>
          <a:p>
            <a:pPr algn="just"/>
            <a:endParaRPr lang="en-US" sz="1200" b="1" dirty="0"/>
          </a:p>
          <a:p>
            <a:pPr algn="just"/>
            <a:endParaRPr lang="sr-Latn-RS" sz="1200" b="1" dirty="0"/>
          </a:p>
          <a:p>
            <a:pPr marL="109728" indent="0" algn="just">
              <a:buNone/>
            </a:pPr>
            <a:endParaRPr lang="sr-Latn-RS" sz="1200" dirty="0"/>
          </a:p>
        </p:txBody>
      </p:sp>
      <p:sp>
        <p:nvSpPr>
          <p:cNvPr id="2" name="Title 1"/>
          <p:cNvSpPr>
            <a:spLocks noGrp="1"/>
          </p:cNvSpPr>
          <p:nvPr>
            <p:ph type="title"/>
          </p:nvPr>
        </p:nvSpPr>
        <p:spPr>
          <a:xfrm>
            <a:off x="457200" y="274638"/>
            <a:ext cx="8229600" cy="796908"/>
          </a:xfrm>
        </p:spPr>
        <p:txBody>
          <a:bodyPr>
            <a:normAutofit/>
          </a:bodyPr>
          <a:lstStyle/>
          <a:p>
            <a:r>
              <a:rPr lang="en-US" sz="2800" dirty="0" smtClean="0">
                <a:solidFill>
                  <a:srgbClr val="FF0000"/>
                </a:solidFill>
                <a:effectLst/>
              </a:rPr>
              <a:t>RADIO KAO MEDIJ</a:t>
            </a:r>
            <a:endParaRPr lang="en-US" sz="2800" b="1" dirty="0">
              <a:solidFill>
                <a:srgbClr val="FF0000"/>
              </a:solidFill>
            </a:endParaRPr>
          </a:p>
        </p:txBody>
      </p:sp>
    </p:spTree>
    <p:extLst>
      <p:ext uri="{BB962C8B-B14F-4D97-AF65-F5344CB8AC3E}">
        <p14:creationId xmlns:p14="http://schemas.microsoft.com/office/powerpoint/2010/main" val="524391136"/>
      </p:ext>
    </p:extLst>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9"/>
            <a:ext cx="8229600" cy="4877163"/>
          </a:xfrm>
        </p:spPr>
        <p:txBody>
          <a:bodyPr>
            <a:normAutofit/>
          </a:bodyPr>
          <a:lstStyle/>
          <a:p>
            <a:pPr algn="just" fontAlgn="base"/>
            <a:r>
              <a:rPr lang="en-US" sz="1200" dirty="0" err="1" smtClean="0"/>
              <a:t>Popis</a:t>
            </a:r>
            <a:r>
              <a:rPr lang="en-US" sz="1200" dirty="0" smtClean="0"/>
              <a:t> </a:t>
            </a:r>
            <a:r>
              <a:rPr lang="en-US" sz="1200" dirty="0" err="1"/>
              <a:t>svih</a:t>
            </a:r>
            <a:r>
              <a:rPr lang="en-US" sz="1200" dirty="0"/>
              <a:t> </a:t>
            </a:r>
            <a:r>
              <a:rPr lang="en-US" sz="1200" dirty="0" err="1"/>
              <a:t>emisija</a:t>
            </a:r>
            <a:r>
              <a:rPr lang="en-US" sz="1200" dirty="0"/>
              <a:t> i </a:t>
            </a:r>
            <a:r>
              <a:rPr lang="en-US" sz="1200" dirty="0" err="1"/>
              <a:t>drugih</a:t>
            </a:r>
            <a:r>
              <a:rPr lang="en-US" sz="1200" dirty="0"/>
              <a:t> </a:t>
            </a:r>
            <a:r>
              <a:rPr lang="en-US" sz="1200" dirty="0" err="1"/>
              <a:t>sadržaja</a:t>
            </a:r>
            <a:r>
              <a:rPr lang="en-US" sz="1200" dirty="0"/>
              <a:t> </a:t>
            </a:r>
            <a:r>
              <a:rPr lang="en-US" sz="1200" dirty="0" err="1"/>
              <a:t>koji</a:t>
            </a:r>
            <a:r>
              <a:rPr lang="en-US" sz="1200" dirty="0"/>
              <a:t> se </a:t>
            </a:r>
            <a:r>
              <a:rPr lang="en-US" sz="1200" dirty="0" err="1"/>
              <a:t>emitiuje</a:t>
            </a:r>
            <a:r>
              <a:rPr lang="en-US" sz="1200" dirty="0"/>
              <a:t> </a:t>
            </a:r>
            <a:r>
              <a:rPr lang="en-US" sz="1200" dirty="0" err="1"/>
              <a:t>na</a:t>
            </a:r>
            <a:r>
              <a:rPr lang="en-US" sz="1200" dirty="0"/>
              <a:t> </a:t>
            </a:r>
            <a:r>
              <a:rPr lang="en-US" sz="1200" dirty="0" err="1"/>
              <a:t>nekom</a:t>
            </a:r>
            <a:r>
              <a:rPr lang="en-US" sz="1200" dirty="0"/>
              <a:t> </a:t>
            </a:r>
            <a:r>
              <a:rPr lang="en-US" sz="1200" dirty="0" err="1"/>
              <a:t>radiju</a:t>
            </a:r>
            <a:r>
              <a:rPr lang="en-US" sz="1200" dirty="0"/>
              <a:t> nazivamo </a:t>
            </a:r>
            <a:r>
              <a:rPr lang="en-US" sz="1200" dirty="0" err="1"/>
              <a:t>radijski</a:t>
            </a:r>
            <a:r>
              <a:rPr lang="en-US" sz="1200" dirty="0"/>
              <a:t> program</a:t>
            </a:r>
            <a:r>
              <a:rPr lang="en-US" sz="1200" dirty="0" smtClean="0"/>
              <a:t>.</a:t>
            </a:r>
            <a:endParaRPr lang="sr-Latn-RS" sz="1200" dirty="0" smtClean="0"/>
          </a:p>
          <a:p>
            <a:pPr marL="109728" indent="0" algn="just" fontAlgn="base">
              <a:buNone/>
            </a:pPr>
            <a:endParaRPr lang="sr-Latn-RS" sz="1200" dirty="0" smtClean="0"/>
          </a:p>
          <a:p>
            <a:pPr algn="just" fontAlgn="base"/>
            <a:r>
              <a:rPr lang="vi-VN" sz="1200" dirty="0"/>
              <a:t>To je niz govornih i muzičkih emisija ili priloga u unaprijed određenom ukupnom trajanju i pojedinačnom redosledu</a:t>
            </a:r>
            <a:r>
              <a:rPr lang="vi-VN" sz="1200" dirty="0" smtClean="0"/>
              <a:t>. </a:t>
            </a:r>
            <a:r>
              <a:rPr lang="vi-VN" sz="1200" dirty="0"/>
              <a:t>Priprema se unapred i upisuje u tzv. programske košuljice (od engl. </a:t>
            </a:r>
            <a:r>
              <a:rPr lang="vi-VN" sz="1200" i="1" dirty="0"/>
              <a:t>program sheets</a:t>
            </a:r>
            <a:r>
              <a:rPr lang="vi-VN" sz="1200" dirty="0"/>
              <a:t>). Podele radijskog programa zavise od konkretnog kriterijuma, potrebe ili prilike.</a:t>
            </a:r>
          </a:p>
          <a:p>
            <a:pPr fontAlgn="base"/>
            <a:endParaRPr lang="vi-VN" sz="1200" dirty="0"/>
          </a:p>
          <a:p>
            <a:pPr fontAlgn="base"/>
            <a:r>
              <a:rPr lang="vi-VN" sz="1200" dirty="0"/>
              <a:t>Česta je podela na sledeće vrste programa</a:t>
            </a:r>
            <a:r>
              <a:rPr lang="vi-VN" sz="1200" dirty="0" smtClean="0"/>
              <a:t>:</a:t>
            </a:r>
            <a:endParaRPr lang="vi-VN" sz="1200" dirty="0"/>
          </a:p>
          <a:p>
            <a:pPr marL="349250" indent="0" fontAlgn="base">
              <a:buNone/>
            </a:pPr>
            <a:r>
              <a:rPr lang="vi-VN" sz="1200" dirty="0" smtClean="0"/>
              <a:t>-</a:t>
            </a:r>
            <a:r>
              <a:rPr lang="sr-Latn-RS" sz="1200" dirty="0" smtClean="0"/>
              <a:t> </a:t>
            </a:r>
            <a:r>
              <a:rPr lang="vi-VN" sz="1200" dirty="0" smtClean="0"/>
              <a:t>informativni</a:t>
            </a:r>
            <a:endParaRPr lang="vi-VN" sz="1200" dirty="0"/>
          </a:p>
          <a:p>
            <a:pPr marL="349250" indent="0" fontAlgn="base">
              <a:buNone/>
            </a:pPr>
            <a:r>
              <a:rPr lang="vi-VN" sz="1200" dirty="0" smtClean="0"/>
              <a:t>-</a:t>
            </a:r>
            <a:r>
              <a:rPr lang="sr-Latn-RS" sz="1200" dirty="0" smtClean="0"/>
              <a:t> </a:t>
            </a:r>
            <a:r>
              <a:rPr lang="vi-VN" sz="1200" dirty="0" smtClean="0"/>
              <a:t>zabavni</a:t>
            </a:r>
            <a:endParaRPr lang="vi-VN" sz="1200" dirty="0"/>
          </a:p>
          <a:p>
            <a:pPr marL="349250" indent="0" fontAlgn="base">
              <a:buNone/>
            </a:pPr>
            <a:r>
              <a:rPr lang="vi-VN" sz="1200" dirty="0" smtClean="0"/>
              <a:t>-</a:t>
            </a:r>
            <a:r>
              <a:rPr lang="sr-Latn-RS" sz="1200" dirty="0" smtClean="0"/>
              <a:t> </a:t>
            </a:r>
            <a:r>
              <a:rPr lang="vi-VN" sz="1200" dirty="0" smtClean="0"/>
              <a:t>dokumentarni</a:t>
            </a:r>
            <a:endParaRPr lang="vi-VN" sz="1200" dirty="0"/>
          </a:p>
          <a:p>
            <a:pPr marL="349250" indent="0" fontAlgn="base">
              <a:buNone/>
            </a:pPr>
            <a:r>
              <a:rPr lang="vi-VN" sz="1200" dirty="0" smtClean="0"/>
              <a:t>-</a:t>
            </a:r>
            <a:r>
              <a:rPr lang="sr-Latn-RS" sz="1200" dirty="0" smtClean="0"/>
              <a:t> </a:t>
            </a:r>
            <a:r>
              <a:rPr lang="vi-VN" sz="1200" dirty="0" smtClean="0"/>
              <a:t>sportski</a:t>
            </a:r>
            <a:endParaRPr lang="vi-VN" sz="1200" dirty="0"/>
          </a:p>
          <a:p>
            <a:pPr marL="349250" indent="0" fontAlgn="base">
              <a:buNone/>
            </a:pPr>
            <a:r>
              <a:rPr lang="vi-VN" sz="1200" dirty="0" smtClean="0"/>
              <a:t>-</a:t>
            </a:r>
            <a:r>
              <a:rPr lang="sr-Latn-RS" sz="1200" dirty="0" smtClean="0"/>
              <a:t> </a:t>
            </a:r>
            <a:r>
              <a:rPr lang="vi-VN" sz="1200" dirty="0" smtClean="0"/>
              <a:t>obrazovni</a:t>
            </a:r>
            <a:endParaRPr lang="vi-VN" sz="1200" dirty="0"/>
          </a:p>
          <a:p>
            <a:pPr marL="349250" indent="0" fontAlgn="base">
              <a:buNone/>
            </a:pPr>
            <a:r>
              <a:rPr lang="vi-VN" sz="1200" dirty="0" smtClean="0"/>
              <a:t>-</a:t>
            </a:r>
            <a:r>
              <a:rPr lang="sr-Latn-RS" sz="1200" dirty="0" smtClean="0"/>
              <a:t> </a:t>
            </a:r>
            <a:r>
              <a:rPr lang="vi-VN" sz="1200" dirty="0" smtClean="0"/>
              <a:t>religijski</a:t>
            </a:r>
            <a:endParaRPr lang="vi-VN" sz="1200" dirty="0"/>
          </a:p>
          <a:p>
            <a:pPr marL="349250" indent="0" fontAlgn="base">
              <a:buNone/>
            </a:pPr>
            <a:r>
              <a:rPr lang="vi-VN" sz="1200" dirty="0" smtClean="0"/>
              <a:t>-</a:t>
            </a:r>
            <a:r>
              <a:rPr lang="sr-Latn-RS" sz="1200" dirty="0" smtClean="0"/>
              <a:t> </a:t>
            </a:r>
            <a:r>
              <a:rPr lang="vi-VN" sz="1200" dirty="0" smtClean="0"/>
              <a:t>kulturni</a:t>
            </a:r>
            <a:endParaRPr lang="vi-VN" sz="1200" dirty="0"/>
          </a:p>
          <a:p>
            <a:pPr marL="349250" indent="0" fontAlgn="base">
              <a:buNone/>
            </a:pPr>
            <a:r>
              <a:rPr lang="vi-VN" sz="1200" dirty="0" smtClean="0"/>
              <a:t>-</a:t>
            </a:r>
            <a:r>
              <a:rPr lang="sr-Latn-RS" sz="1200" dirty="0" smtClean="0"/>
              <a:t> </a:t>
            </a:r>
            <a:r>
              <a:rPr lang="vi-VN" sz="1200" dirty="0" smtClean="0"/>
              <a:t>naučni</a:t>
            </a:r>
            <a:endParaRPr lang="vi-VN" sz="1200" dirty="0"/>
          </a:p>
          <a:p>
            <a:pPr fontAlgn="base"/>
            <a:endParaRPr lang="en-US" sz="1200" dirty="0"/>
          </a:p>
        </p:txBody>
      </p:sp>
      <p:sp>
        <p:nvSpPr>
          <p:cNvPr id="2" name="Title 1"/>
          <p:cNvSpPr>
            <a:spLocks noGrp="1"/>
          </p:cNvSpPr>
          <p:nvPr>
            <p:ph type="title"/>
          </p:nvPr>
        </p:nvSpPr>
        <p:spPr>
          <a:xfrm>
            <a:off x="457200" y="274638"/>
            <a:ext cx="8229600" cy="796908"/>
          </a:xfrm>
        </p:spPr>
        <p:txBody>
          <a:bodyPr>
            <a:normAutofit/>
          </a:bodyPr>
          <a:lstStyle/>
          <a:p>
            <a:r>
              <a:rPr lang="en-US" sz="2800" dirty="0" smtClean="0">
                <a:solidFill>
                  <a:srgbClr val="FF0000"/>
                </a:solidFill>
                <a:effectLst/>
              </a:rPr>
              <a:t>KLASIFIKACIJA RADIJSKOG PROGRAMA</a:t>
            </a:r>
            <a:endParaRPr lang="en-US" sz="2800" dirty="0">
              <a:solidFill>
                <a:srgbClr val="FF0000"/>
              </a:solidFill>
              <a:effectLst/>
            </a:endParaRPr>
          </a:p>
        </p:txBody>
      </p:sp>
    </p:spTree>
    <p:extLst>
      <p:ext uri="{BB962C8B-B14F-4D97-AF65-F5344CB8AC3E}">
        <p14:creationId xmlns:p14="http://schemas.microsoft.com/office/powerpoint/2010/main" val="4274956408"/>
      </p:ext>
    </p:extLst>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9"/>
            <a:ext cx="8229600" cy="4877163"/>
          </a:xfrm>
        </p:spPr>
        <p:txBody>
          <a:bodyPr>
            <a:normAutofit/>
          </a:bodyPr>
          <a:lstStyle/>
          <a:p>
            <a:pPr algn="just"/>
            <a:r>
              <a:rPr lang="vi-VN" sz="1200" dirty="0"/>
              <a:t>Žanrovi u radijskom novinarstvu slični su oblicima novinarskog izraza i u ostalim tradicionalnim medijima, a iz same prirode radija kao medija čija je glavna specifičnost zvuk, proizlaze i određene specifičnosti žanrova. Tonska vest, direktan izveštaj, radio paket, radio reportaža su specifičnosti radijskog novinarstva</a:t>
            </a:r>
            <a:r>
              <a:rPr lang="vi-VN" sz="1200" dirty="0" smtClean="0"/>
              <a:t>.</a:t>
            </a:r>
            <a:endParaRPr lang="vi-VN" sz="1200" dirty="0"/>
          </a:p>
          <a:p>
            <a:pPr marL="109728" indent="0" algn="just">
              <a:buNone/>
            </a:pPr>
            <a:endParaRPr lang="vi-VN" sz="1200" dirty="0"/>
          </a:p>
          <a:p>
            <a:pPr algn="just"/>
            <a:r>
              <a:rPr lang="vi-VN" sz="1200" dirty="0"/>
              <a:t>Savremeni trendovi u novinarstvu, koji su u dobroj meri uslovljeni i tehnološkim razvojem medija, doveli su i do stapanja klasičnih novinarskih žanrova u nove, “hibridne” oblike. Ipak, prisetimo se kako izgleda klasična podela novinarskih žanrova:</a:t>
            </a:r>
          </a:p>
          <a:p>
            <a:pPr marL="346075" indent="0" algn="just">
              <a:buNone/>
            </a:pPr>
            <a:r>
              <a:rPr lang="vi-VN" sz="1200" dirty="0"/>
              <a:t>- </a:t>
            </a:r>
            <a:r>
              <a:rPr lang="vi-VN" sz="1200" dirty="0" smtClean="0"/>
              <a:t>faktografski </a:t>
            </a:r>
            <a:r>
              <a:rPr lang="vi-VN" sz="1200" dirty="0"/>
              <a:t>žanrovi: vest, izveštaj, intervju</a:t>
            </a:r>
          </a:p>
          <a:p>
            <a:pPr marL="346075" indent="0" algn="just">
              <a:buNone/>
            </a:pPr>
            <a:r>
              <a:rPr lang="vi-VN" sz="1200" dirty="0"/>
              <a:t>- </a:t>
            </a:r>
            <a:r>
              <a:rPr lang="vi-VN" sz="1200" dirty="0" smtClean="0"/>
              <a:t>analitički </a:t>
            </a:r>
            <a:r>
              <a:rPr lang="vi-VN" sz="1200" dirty="0"/>
              <a:t>žanrovi; kolumna, uvodnik, beleška, komentar</a:t>
            </a:r>
          </a:p>
          <a:p>
            <a:pPr marL="346075" indent="0" algn="just">
              <a:buNone/>
            </a:pPr>
            <a:r>
              <a:rPr lang="vi-VN" sz="1200" dirty="0"/>
              <a:t>- </a:t>
            </a:r>
            <a:r>
              <a:rPr lang="vi-VN" sz="1200" dirty="0" smtClean="0"/>
              <a:t>beletristički </a:t>
            </a:r>
            <a:r>
              <a:rPr lang="vi-VN" sz="1200" dirty="0"/>
              <a:t>žanrovi: reportaža, feljton, satira, umetnička kritika.</a:t>
            </a:r>
          </a:p>
          <a:p>
            <a:pPr algn="just"/>
            <a:endParaRPr lang="vi-VN" sz="1200" dirty="0"/>
          </a:p>
          <a:p>
            <a:pPr algn="just"/>
            <a:r>
              <a:rPr lang="vi-VN" sz="1200" dirty="0"/>
              <a:t>Postoji i podela na monološke, dijaloške i mešovite žanrove. Na početku razvoja radija, njime su dominirali monološki žanrovi, poput vesti, izveštaja, komentara, osvrta. Vremenom je prevladala dijaloška forma, poput intervjua, razgovora, panel diskusije, polemike, reportaže, radio paketa i radio drame</a:t>
            </a:r>
            <a:r>
              <a:rPr lang="vi-VN" sz="1200" dirty="0" smtClean="0"/>
              <a:t>.</a:t>
            </a:r>
            <a:endParaRPr lang="vi-VN" sz="1200" dirty="0"/>
          </a:p>
          <a:p>
            <a:pPr marL="109728" indent="0" algn="just">
              <a:buNone/>
            </a:pPr>
            <a:endParaRPr lang="vi-VN" sz="1200" dirty="0"/>
          </a:p>
        </p:txBody>
      </p:sp>
      <p:sp>
        <p:nvSpPr>
          <p:cNvPr id="2" name="Title 1"/>
          <p:cNvSpPr>
            <a:spLocks noGrp="1"/>
          </p:cNvSpPr>
          <p:nvPr>
            <p:ph type="title"/>
          </p:nvPr>
        </p:nvSpPr>
        <p:spPr>
          <a:xfrm>
            <a:off x="457200" y="274638"/>
            <a:ext cx="8229600" cy="796908"/>
          </a:xfrm>
        </p:spPr>
        <p:txBody>
          <a:bodyPr>
            <a:normAutofit fontScale="90000"/>
          </a:bodyPr>
          <a:lstStyle/>
          <a:p>
            <a:r>
              <a:rPr lang="en-US" sz="2800" dirty="0" smtClean="0">
                <a:solidFill>
                  <a:srgbClr val="FF0000"/>
                </a:solidFill>
                <a:effectLst/>
              </a:rPr>
              <a:t>NOVINARSKI ŽANROVI U RADIJSKOM NOVINARSTVU</a:t>
            </a:r>
            <a:endParaRPr lang="en-US" sz="2800" dirty="0">
              <a:solidFill>
                <a:srgbClr val="FF0000"/>
              </a:solidFill>
              <a:effectLst/>
            </a:endParaRPr>
          </a:p>
        </p:txBody>
      </p:sp>
    </p:spTree>
    <p:extLst>
      <p:ext uri="{BB962C8B-B14F-4D97-AF65-F5344CB8AC3E}">
        <p14:creationId xmlns:p14="http://schemas.microsoft.com/office/powerpoint/2010/main" val="3582488328"/>
      </p:ext>
    </p:extLst>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9"/>
            <a:ext cx="8229600" cy="340659"/>
          </a:xfrm>
        </p:spPr>
        <p:txBody>
          <a:bodyPr>
            <a:normAutofit/>
          </a:bodyPr>
          <a:lstStyle/>
          <a:p>
            <a:pPr algn="just"/>
            <a:r>
              <a:rPr lang="sr-Latn-RS" sz="1200" b="1" dirty="0" smtClean="0"/>
              <a:t>PODELA ŽANROVA PREMA MARKU SAPUNARU</a:t>
            </a:r>
            <a:endParaRPr lang="vi-VN" sz="1200" b="1" dirty="0" smtClean="0"/>
          </a:p>
          <a:p>
            <a:pPr marL="109728" indent="0" algn="just">
              <a:buNone/>
            </a:pPr>
            <a:endParaRPr lang="vi-VN" sz="1200" dirty="0"/>
          </a:p>
        </p:txBody>
      </p:sp>
      <p:sp>
        <p:nvSpPr>
          <p:cNvPr id="2" name="Title 1"/>
          <p:cNvSpPr>
            <a:spLocks noGrp="1"/>
          </p:cNvSpPr>
          <p:nvPr>
            <p:ph type="title"/>
          </p:nvPr>
        </p:nvSpPr>
        <p:spPr>
          <a:xfrm>
            <a:off x="457200" y="274638"/>
            <a:ext cx="8229600" cy="796908"/>
          </a:xfrm>
        </p:spPr>
        <p:txBody>
          <a:bodyPr>
            <a:normAutofit fontScale="90000"/>
          </a:bodyPr>
          <a:lstStyle/>
          <a:p>
            <a:r>
              <a:rPr lang="en-US" sz="2800" dirty="0" smtClean="0">
                <a:solidFill>
                  <a:srgbClr val="FF0000"/>
                </a:solidFill>
                <a:effectLst/>
              </a:rPr>
              <a:t>NOVINARSKI ŽANROVI U RADIJSKOM NOVINARSTVU</a:t>
            </a:r>
            <a:endParaRPr lang="en-US" sz="2800" dirty="0">
              <a:solidFill>
                <a:srgbClr val="FF0000"/>
              </a:solidFill>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888" y="1392238"/>
            <a:ext cx="6370637" cy="4076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640943"/>
      </p:ext>
    </p:extLst>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9"/>
            <a:ext cx="8229600" cy="4661139"/>
          </a:xfrm>
        </p:spPr>
        <p:txBody>
          <a:bodyPr>
            <a:normAutofit fontScale="92500" lnSpcReduction="10000"/>
          </a:bodyPr>
          <a:lstStyle/>
          <a:p>
            <a:pPr algn="just"/>
            <a:r>
              <a:rPr lang="sr-Latn-RS" sz="1200" b="1" dirty="0" smtClean="0"/>
              <a:t>MONOLOŠKI ŽANROVI</a:t>
            </a:r>
            <a:endParaRPr lang="vi-VN" sz="1200" b="1" dirty="0" smtClean="0"/>
          </a:p>
          <a:p>
            <a:pPr marL="520700" indent="-171450" algn="just">
              <a:buFontTx/>
              <a:buChar char="-"/>
            </a:pPr>
            <a:r>
              <a:rPr lang="sr-Latn-RS" sz="1200" dirty="0" smtClean="0"/>
              <a:t>Vest</a:t>
            </a:r>
          </a:p>
          <a:p>
            <a:pPr marL="520700" indent="-171450" algn="just">
              <a:buFontTx/>
              <a:buChar char="-"/>
            </a:pPr>
            <a:r>
              <a:rPr lang="sr-Latn-RS" sz="1200" dirty="0" smtClean="0"/>
              <a:t>Izveštaj</a:t>
            </a:r>
            <a:endParaRPr lang="sr-Latn-RS" sz="1200" dirty="0"/>
          </a:p>
          <a:p>
            <a:pPr marL="109728" indent="0" algn="just" fontAlgn="base">
              <a:buNone/>
            </a:pPr>
            <a:endParaRPr lang="vi-VN" sz="1200" dirty="0"/>
          </a:p>
          <a:p>
            <a:pPr fontAlgn="base"/>
            <a:r>
              <a:rPr lang="sr-Latn-RS" sz="1200" b="1" dirty="0" smtClean="0"/>
              <a:t>DIJALOŠKI ŽANROVI</a:t>
            </a:r>
          </a:p>
          <a:p>
            <a:pPr marL="520700" indent="-171450" fontAlgn="base">
              <a:buFontTx/>
              <a:buChar char="-"/>
            </a:pPr>
            <a:r>
              <a:rPr lang="sr-Latn-RS" sz="1200" dirty="0" smtClean="0"/>
              <a:t>Intervju</a:t>
            </a:r>
          </a:p>
          <a:p>
            <a:pPr marL="520700" indent="-171450" fontAlgn="base">
              <a:buFontTx/>
              <a:buChar char="-"/>
            </a:pPr>
            <a:r>
              <a:rPr lang="sr-Latn-RS" sz="1200" dirty="0" smtClean="0"/>
              <a:t>Anketa</a:t>
            </a:r>
          </a:p>
          <a:p>
            <a:pPr marL="520700" indent="-171450" fontAlgn="base">
              <a:buFontTx/>
              <a:buChar char="-"/>
            </a:pPr>
            <a:r>
              <a:rPr lang="sr-Latn-RS" sz="1200" dirty="0" smtClean="0"/>
              <a:t>Izjava</a:t>
            </a:r>
          </a:p>
          <a:p>
            <a:pPr marL="520700" indent="-171450" fontAlgn="base">
              <a:buFontTx/>
              <a:buChar char="-"/>
            </a:pPr>
            <a:r>
              <a:rPr lang="sr-Latn-RS" sz="1200" dirty="0" smtClean="0"/>
              <a:t>Komentar</a:t>
            </a:r>
          </a:p>
          <a:p>
            <a:pPr marL="520700" indent="-171450" fontAlgn="base">
              <a:buFontTx/>
              <a:buChar char="-"/>
            </a:pPr>
            <a:r>
              <a:rPr lang="sr-Latn-RS" sz="1200" dirty="0" smtClean="0"/>
              <a:t>Osvrt</a:t>
            </a:r>
          </a:p>
          <a:p>
            <a:pPr marL="520700" indent="-171450" fontAlgn="base">
              <a:buFontTx/>
              <a:buChar char="-"/>
            </a:pPr>
            <a:r>
              <a:rPr lang="sr-Latn-RS" sz="1200" dirty="0" smtClean="0"/>
              <a:t>Novinarska kritika</a:t>
            </a:r>
          </a:p>
          <a:p>
            <a:pPr marL="520700" indent="-171450" fontAlgn="base">
              <a:buFontTx/>
              <a:buChar char="-"/>
            </a:pPr>
            <a:r>
              <a:rPr lang="sr-Latn-RS" sz="1200" dirty="0" smtClean="0"/>
              <a:t>Panel diskusija</a:t>
            </a:r>
          </a:p>
          <a:p>
            <a:pPr marL="520700" indent="-171450" fontAlgn="base">
              <a:buFontTx/>
              <a:buChar char="-"/>
            </a:pPr>
            <a:r>
              <a:rPr lang="sr-Latn-RS" sz="1200" dirty="0" smtClean="0"/>
              <a:t>Polemika</a:t>
            </a:r>
          </a:p>
          <a:p>
            <a:pPr marL="349250" indent="0" fontAlgn="base">
              <a:buNone/>
            </a:pPr>
            <a:endParaRPr lang="sr-Latn-RS" sz="1200" dirty="0" smtClean="0"/>
          </a:p>
          <a:p>
            <a:pPr fontAlgn="base"/>
            <a:r>
              <a:rPr lang="sr-Latn-RS" sz="1200" b="1" dirty="0"/>
              <a:t>VIŠESLOJNI </a:t>
            </a:r>
            <a:r>
              <a:rPr lang="sr-Latn-RS" sz="1200" b="1" dirty="0" smtClean="0"/>
              <a:t>ŽANROVI</a:t>
            </a:r>
            <a:endParaRPr lang="en-US" sz="1200" b="1" dirty="0" smtClean="0"/>
          </a:p>
          <a:p>
            <a:pPr marL="520700" indent="-171450" fontAlgn="base">
              <a:buFontTx/>
              <a:buChar char="-"/>
            </a:pPr>
            <a:r>
              <a:rPr lang="en-US" sz="1200" dirty="0" err="1" smtClean="0"/>
              <a:t>Reporta</a:t>
            </a:r>
            <a:r>
              <a:rPr lang="sr-Latn-RS" sz="1200" dirty="0" err="1" smtClean="0"/>
              <a:t>ža</a:t>
            </a:r>
            <a:endParaRPr lang="sr-Latn-RS" sz="1200" dirty="0"/>
          </a:p>
          <a:p>
            <a:pPr marL="520700" indent="-171450" fontAlgn="base">
              <a:buFontTx/>
              <a:buChar char="-"/>
            </a:pPr>
            <a:r>
              <a:rPr lang="sr-Latn-RS" sz="1200" dirty="0" err="1" smtClean="0"/>
              <a:t>Radijski</a:t>
            </a:r>
            <a:r>
              <a:rPr lang="sr-Latn-RS" sz="1200" dirty="0" smtClean="0"/>
              <a:t> paket</a:t>
            </a:r>
            <a:endParaRPr lang="sr-Latn-RS" sz="1200" dirty="0"/>
          </a:p>
          <a:p>
            <a:pPr marL="520700" indent="-171450" fontAlgn="base">
              <a:buFontTx/>
              <a:buChar char="-"/>
            </a:pPr>
            <a:r>
              <a:rPr lang="sr-Latn-RS" sz="1200" dirty="0" smtClean="0"/>
              <a:t>Radio drama</a:t>
            </a:r>
            <a:endParaRPr lang="sr-Latn-RS" sz="1200" dirty="0"/>
          </a:p>
          <a:p>
            <a:pPr fontAlgn="base"/>
            <a:endParaRPr lang="en-US" sz="1200" b="1" dirty="0" smtClean="0"/>
          </a:p>
          <a:p>
            <a:pPr fontAlgn="base"/>
            <a:r>
              <a:rPr lang="sr-Latn-RS" sz="1200" b="1" dirty="0" smtClean="0"/>
              <a:t>MUZIČKA EMISIJA</a:t>
            </a:r>
          </a:p>
          <a:p>
            <a:pPr marL="109728" indent="0" fontAlgn="base">
              <a:buNone/>
            </a:pPr>
            <a:endParaRPr lang="sr-Latn-RS" sz="1200" dirty="0" smtClean="0"/>
          </a:p>
          <a:p>
            <a:pPr fontAlgn="base"/>
            <a:r>
              <a:rPr lang="sr-Latn-RS" sz="1200" b="1" dirty="0" smtClean="0"/>
              <a:t>ISTRAŽIVAČKO NOVINARSTVO</a:t>
            </a:r>
          </a:p>
        </p:txBody>
      </p:sp>
      <p:sp>
        <p:nvSpPr>
          <p:cNvPr id="2" name="Title 1"/>
          <p:cNvSpPr>
            <a:spLocks noGrp="1"/>
          </p:cNvSpPr>
          <p:nvPr>
            <p:ph type="title"/>
          </p:nvPr>
        </p:nvSpPr>
        <p:spPr>
          <a:xfrm>
            <a:off x="457200" y="274638"/>
            <a:ext cx="8229600" cy="796908"/>
          </a:xfrm>
        </p:spPr>
        <p:txBody>
          <a:bodyPr>
            <a:normAutofit fontScale="90000"/>
          </a:bodyPr>
          <a:lstStyle/>
          <a:p>
            <a:r>
              <a:rPr lang="en-US" sz="2800" dirty="0" smtClean="0">
                <a:solidFill>
                  <a:srgbClr val="FF0000"/>
                </a:solidFill>
                <a:effectLst/>
              </a:rPr>
              <a:t>NOVINARSKI ŽANROVI U RADIJSKOM NOVINARSTVU</a:t>
            </a:r>
            <a:endParaRPr lang="en-US" sz="2800" dirty="0">
              <a:solidFill>
                <a:srgbClr val="FF0000"/>
              </a:solidFill>
              <a:effectLst/>
            </a:endParaRPr>
          </a:p>
        </p:txBody>
      </p:sp>
    </p:spTree>
    <p:extLst>
      <p:ext uri="{BB962C8B-B14F-4D97-AF65-F5344CB8AC3E}">
        <p14:creationId xmlns:p14="http://schemas.microsoft.com/office/powerpoint/2010/main" val="129274969"/>
      </p:ext>
    </p:extLst>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9"/>
            <a:ext cx="8229600" cy="4877163"/>
          </a:xfrm>
        </p:spPr>
        <p:txBody>
          <a:bodyPr>
            <a:normAutofit fontScale="92500" lnSpcReduction="20000"/>
          </a:bodyPr>
          <a:lstStyle/>
          <a:p>
            <a:pPr algn="just"/>
            <a:r>
              <a:rPr lang="en-US" sz="1200" b="1" dirty="0"/>
              <a:t>GLAVNI </a:t>
            </a:r>
            <a:r>
              <a:rPr lang="en-US" sz="1200" b="1" dirty="0" smtClean="0"/>
              <a:t>UREDNIK</a:t>
            </a:r>
            <a:endParaRPr lang="sr-Latn-RS" sz="1200" b="1" dirty="0" smtClean="0"/>
          </a:p>
          <a:p>
            <a:pPr marL="109728" indent="0" algn="just">
              <a:buNone/>
            </a:pPr>
            <a:r>
              <a:rPr lang="vi-VN" sz="1200" dirty="0"/>
              <a:t>Glavni urednik donosi sve odluke, on odgovara za sadržaj medija koji uređuje. Glavni urednik mora imati razumevanja za timski rad, podsticati saradnike na delovanje i biti dobar organizator</a:t>
            </a:r>
            <a:r>
              <a:rPr lang="vi-VN" sz="1200" dirty="0" smtClean="0"/>
              <a:t>.</a:t>
            </a:r>
            <a:endParaRPr lang="sr-Latn-RS" sz="1200" dirty="0" smtClean="0"/>
          </a:p>
          <a:p>
            <a:pPr marL="109728" indent="0" algn="just">
              <a:buNone/>
            </a:pPr>
            <a:endParaRPr lang="sr-Latn-RS" sz="1200" dirty="0"/>
          </a:p>
          <a:p>
            <a:pPr algn="just"/>
            <a:r>
              <a:rPr lang="sr-Latn-RS" sz="1200" b="1" dirty="0"/>
              <a:t>UREDNICI </a:t>
            </a:r>
            <a:r>
              <a:rPr lang="sr-Latn-RS" sz="1200" b="1" dirty="0" smtClean="0"/>
              <a:t>RUBRIKA</a:t>
            </a:r>
          </a:p>
          <a:p>
            <a:pPr marL="109728" indent="0" algn="just">
              <a:buNone/>
            </a:pPr>
            <a:r>
              <a:rPr lang="vi-VN" sz="1200" dirty="0"/>
              <a:t>Većina uredništva je organizovana prema rubrikama. Na čelu svake rubrike je urednik i on u potpunosti odlučuje o svemu što se dešava unutar njegove rubrike. Oni određuju ko će koji deo posla da uradi, šalju novinare na zadatke, raspoređuju područja koja će pratiti i kako će izveštavati o događajima koje pokrivaju.</a:t>
            </a:r>
            <a:endParaRPr lang="sr-Latn-RS" sz="1200" dirty="0"/>
          </a:p>
          <a:p>
            <a:pPr marL="109728" indent="0" algn="just">
              <a:buNone/>
            </a:pPr>
            <a:endParaRPr lang="sr-Latn-RS" sz="1200" b="1" dirty="0" smtClean="0"/>
          </a:p>
          <a:p>
            <a:pPr algn="just"/>
            <a:r>
              <a:rPr lang="sr-Latn-RS" sz="1200" b="1" dirty="0"/>
              <a:t>REDAKTORI I </a:t>
            </a:r>
            <a:r>
              <a:rPr lang="sr-Latn-RS" sz="1200" b="1" dirty="0" smtClean="0"/>
              <a:t>LEKTORI</a:t>
            </a:r>
          </a:p>
          <a:p>
            <a:pPr marL="109728" indent="0" algn="just">
              <a:buNone/>
            </a:pPr>
            <a:r>
              <a:rPr lang="vi-VN" sz="1200" dirty="0"/>
              <a:t>Svaki tekst mora se pre objavljivanja pročitati, ispraviti, korigovati i lektorisati. Redaktor je novinar koji čita i koriguje tekst sa novinarskog aspekta - pazi na to dali je glava teksta odgovarajuća, kakva je struktura teksta, dali je argumentacija odgovarajuća, dali su podaci usklađeni, ima li kontradikcija i sl. Lektori ispravljaju jezičke greške, tj. pravopisno, gramatički i stilski doteruju tekst. </a:t>
            </a:r>
            <a:endParaRPr lang="sr-Latn-RS" sz="1200" dirty="0"/>
          </a:p>
          <a:p>
            <a:pPr marL="109728" indent="0" algn="just">
              <a:buNone/>
            </a:pPr>
            <a:endParaRPr lang="sr-Latn-RS" sz="1200" b="1" dirty="0" smtClean="0"/>
          </a:p>
          <a:p>
            <a:pPr algn="just"/>
            <a:r>
              <a:rPr lang="sr-Latn-RS" sz="1200" b="1" dirty="0" smtClean="0"/>
              <a:t>NOVINARI</a:t>
            </a:r>
          </a:p>
          <a:p>
            <a:pPr marL="109728" indent="0" algn="just">
              <a:buNone/>
            </a:pPr>
            <a:r>
              <a:rPr lang="vi-VN" sz="1200" dirty="0"/>
              <a:t>Novinari su najbrojniji zaposleni u svakoj redakciji. Njihov zadatak je prikupljanje podataka, istraživanje i izveštavanje. Među njima razlikujemo reportere, izveštače, istražioce, komentatore, dopisnike. U informativno-političkim redakcijama postoje i posebni novinari za spoljnu i unutrašnju politiku, privredu, obrazovanje itd.</a:t>
            </a:r>
            <a:endParaRPr lang="sr-Latn-RS" sz="1200" dirty="0"/>
          </a:p>
          <a:p>
            <a:pPr marL="109728" indent="0" algn="just">
              <a:buNone/>
            </a:pPr>
            <a:endParaRPr lang="sr-Latn-RS" sz="1200" b="1" dirty="0" smtClean="0"/>
          </a:p>
          <a:p>
            <a:pPr algn="just"/>
            <a:r>
              <a:rPr lang="sr-Latn-RS" sz="1200" b="1" dirty="0"/>
              <a:t>VODITELJI i </a:t>
            </a:r>
            <a:r>
              <a:rPr lang="sr-Latn-RS" sz="1200" b="1" dirty="0" smtClean="0"/>
              <a:t>SPIKERI</a:t>
            </a:r>
          </a:p>
          <a:p>
            <a:pPr marL="109728" indent="0" algn="just">
              <a:buNone/>
            </a:pPr>
            <a:r>
              <a:rPr lang="sr-Latn-RS" sz="1200" dirty="0" smtClean="0"/>
              <a:t>S</a:t>
            </a:r>
            <a:r>
              <a:rPr lang="vi-VN" sz="1200" dirty="0" smtClean="0"/>
              <a:t>u </a:t>
            </a:r>
            <a:r>
              <a:rPr lang="vi-VN" sz="1200" dirty="0"/>
              <a:t>zaštitni znak svakog radija i o njihovom opštem obrazovanju, pripremi, izvođenju, poznavanju teme kao i govornoj osposobljenosti zavisi uspeh svake emisije. Bitne stavke u poslu voditelja su sposobnost snalaženja u nepredvidljivim situacijama, savršen govor (bez naglaska, tečno, jasno), znanje iz opšte medijske kulture kaoi govornog bontona ... Takođe jako je važno suzbiti strah od javnog nastupa, naučiti pravilno disati i biti izuzetno tačan. Spikeri i voditelji radijski program moraju poštovati doslovce u sekundu, tako da se velika pažnja posvećuje vremenu i tačnosti. Spikeri polako napreduju od najavljivača emisija do čitača vesti a mogu se i specijalizovati za određene teme. U manjim radio stanicama spiker je vrlo često i tehničar koji upravlja elektronskim spravama i instrumentima, ili čak novinar ili urednik. Tako se često dešava da jedna te ista osoba najavljuje emisije, čita i uređuje vesti, piše i čita svoje komentare ili vodi emisije i pušta muziku</a:t>
            </a:r>
            <a:r>
              <a:rPr lang="vi-VN" sz="1200" dirty="0" smtClean="0"/>
              <a:t>.</a:t>
            </a:r>
            <a:endParaRPr lang="sr-Latn-RS" sz="1200" dirty="0"/>
          </a:p>
        </p:txBody>
      </p:sp>
      <p:sp>
        <p:nvSpPr>
          <p:cNvPr id="2" name="Title 1"/>
          <p:cNvSpPr>
            <a:spLocks noGrp="1"/>
          </p:cNvSpPr>
          <p:nvPr>
            <p:ph type="title"/>
          </p:nvPr>
        </p:nvSpPr>
        <p:spPr>
          <a:xfrm>
            <a:off x="457200" y="274638"/>
            <a:ext cx="8229600" cy="796908"/>
          </a:xfrm>
        </p:spPr>
        <p:txBody>
          <a:bodyPr>
            <a:normAutofit/>
          </a:bodyPr>
          <a:lstStyle/>
          <a:p>
            <a:r>
              <a:rPr lang="en-US" sz="2800" dirty="0">
                <a:solidFill>
                  <a:srgbClr val="FF0000"/>
                </a:solidFill>
                <a:effectLst/>
              </a:rPr>
              <a:t>STRUKTURA POSLOVA U RADIO STANICI</a:t>
            </a:r>
            <a:endParaRPr lang="en-US" sz="2800" b="1" dirty="0">
              <a:solidFill>
                <a:srgbClr val="FF0000"/>
              </a:solidFill>
            </a:endParaRPr>
          </a:p>
        </p:txBody>
      </p:sp>
    </p:spTree>
    <p:extLst>
      <p:ext uri="{BB962C8B-B14F-4D97-AF65-F5344CB8AC3E}">
        <p14:creationId xmlns:p14="http://schemas.microsoft.com/office/powerpoint/2010/main" val="1806459494"/>
      </p:ext>
    </p:extLst>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9"/>
            <a:ext cx="8229600" cy="4877163"/>
          </a:xfrm>
        </p:spPr>
        <p:txBody>
          <a:bodyPr>
            <a:normAutofit fontScale="92500" lnSpcReduction="10000"/>
          </a:bodyPr>
          <a:lstStyle/>
          <a:p>
            <a:pPr algn="just"/>
            <a:r>
              <a:rPr lang="sr-Latn-RS" sz="1200" b="1" dirty="0" smtClean="0"/>
              <a:t>ORGANIZATOR</a:t>
            </a:r>
          </a:p>
          <a:p>
            <a:pPr marL="109728" indent="0" algn="just">
              <a:buNone/>
            </a:pPr>
            <a:r>
              <a:rPr lang="sr-Latn-RS" sz="1200" dirty="0" smtClean="0"/>
              <a:t>J</a:t>
            </a:r>
            <a:r>
              <a:rPr lang="vi-VN" sz="1200" dirty="0" smtClean="0"/>
              <a:t>e </a:t>
            </a:r>
            <a:r>
              <a:rPr lang="vi-VN" sz="1200" dirty="0"/>
              <a:t>osoba koja prema uredničkim i programskim zahtevima koordinira tehničkim sredstvima, a prema planu zadataka pravi plan snimanja i rasporeda ekipa te montaže. Na dnevnoj bazi neposredno organizuje i koordinira poslove u proizvodnim projektima (priprema, snimanje, završna obrada, arhiviranje) a u skladu sa organizacijom rada i planom projekta. Učestvuje u izradi operativnoga plana i dnevnih dispozicija rada po nalogu i uputstvima nadređenog. Organizuje i osigurava logističke uslove za realizaciju aktivnosti (prevoz, smeštaj i druge uslove) na osnovu dnevnih dispozicija rada i radnih zadataka, kontaktira izvođače i druge saradnike te koordinira njihove aktivnosti. Ispunjava tipske ugovore i interna dokumenta kojima se angažiraju resursi i usluge, brine se da potrebni materijali i ugovori budu na vreme uručeni izvođačima i drugim saradnicima, dostavlja potrebna sredstva na mesto izvršenja rada, pomaže uredniku ili producentu u procesu rada u organizaciji i realizaciji.</a:t>
            </a:r>
          </a:p>
          <a:p>
            <a:pPr marL="109728" indent="0" algn="just">
              <a:buNone/>
            </a:pPr>
            <a:endParaRPr lang="sr-Latn-RS" sz="1200" b="1" dirty="0"/>
          </a:p>
          <a:p>
            <a:pPr algn="just"/>
            <a:r>
              <a:rPr lang="sr-Latn-RS" sz="1200" b="1" dirty="0"/>
              <a:t>TONSKI </a:t>
            </a:r>
            <a:r>
              <a:rPr lang="sr-Latn-RS" sz="1200" b="1" dirty="0" smtClean="0"/>
              <a:t>SNIMATELJ</a:t>
            </a:r>
          </a:p>
          <a:p>
            <a:pPr marL="109728" indent="0" algn="just">
              <a:buNone/>
            </a:pPr>
            <a:r>
              <a:rPr lang="sr-Latn-RS" sz="1200" dirty="0" smtClean="0"/>
              <a:t>J</a:t>
            </a:r>
            <a:r>
              <a:rPr lang="vi-VN" sz="1200" dirty="0" smtClean="0"/>
              <a:t>e </a:t>
            </a:r>
            <a:r>
              <a:rPr lang="vi-VN" sz="1200" dirty="0"/>
              <a:t>stručna osoba osposobljena za postupak snimanja tonskih sadržaja u studijskom prostoru ili na terenu, obradu snimljenog materijala uz pomoć tonske miksete, snimača/plejera, kao npr. kompjuterske radne stanice (nekad su se za to koristili magnetofoni ili odgovarajući prenosni snimači) i ostalih propratnih uređaja u režiji, kao i za pripremu finalnog (master) snimka za emitovanje ili arhiviranje. Osim navedenog, tonski snimatelj učestvuje i u tonskoj realizaciji radijskog prenosa neke emisije iz studija ili sa </a:t>
            </a:r>
            <a:r>
              <a:rPr lang="vi-VN" sz="1200" dirty="0" smtClean="0"/>
              <a:t>terena</a:t>
            </a:r>
            <a:r>
              <a:rPr lang="sr-Latn-RS" sz="1200" dirty="0" smtClean="0"/>
              <a:t>.</a:t>
            </a:r>
          </a:p>
          <a:p>
            <a:pPr marL="109728" indent="0" algn="just">
              <a:buNone/>
            </a:pPr>
            <a:endParaRPr lang="sr-Latn-RS" sz="1200" dirty="0"/>
          </a:p>
          <a:p>
            <a:pPr algn="just"/>
            <a:r>
              <a:rPr lang="sr-Latn-RS" sz="1200" b="1" dirty="0" smtClean="0"/>
              <a:t>TON-MAJSTOR</a:t>
            </a:r>
          </a:p>
          <a:p>
            <a:pPr marL="109728" indent="0" algn="just">
              <a:buNone/>
            </a:pPr>
            <a:r>
              <a:rPr lang="sr-Latn-RS" sz="1200" dirty="0" smtClean="0"/>
              <a:t>J</a:t>
            </a:r>
            <a:r>
              <a:rPr lang="vi-VN" sz="1200" dirty="0" smtClean="0"/>
              <a:t>e </a:t>
            </a:r>
            <a:r>
              <a:rPr lang="vi-VN" sz="1200" dirty="0"/>
              <a:t>stručna osoba osposobljena za postupak višekanalnog snimanja najsloženijih tonskih sadržaja, kao što su ozbiljna i zabavna muzika i dramska produkcija, obavljanje postupka finalnog miksa uz pomoć tonskog miksera, višekanalnog snimača/plejera, npr. kompjuterske radne stanice sa odgovarajućim programima specijalizovanim za višekanalna snimanja i obrade (u prošlosti su se za tu namenu koristili višekanalni snimači ili nekoliko manjih snimača povezanih i sinhronizovanih) i ostalih popratnih uređaja u režiji, zatim izradu finalnog (master) snimka namenjenog za emitovanje, arhiviranje ili dalju produkciju. Osim navedenog ton-majstori učestvuju i u tonskoj realizaciji najsloženijih projekata, kao što su prenosi složenih koncerata iz studija ili sa terena i prenosi koncerata ili festivala</a:t>
            </a:r>
            <a:r>
              <a:rPr lang="vi-VN" sz="1200" dirty="0" smtClean="0"/>
              <a:t>.</a:t>
            </a:r>
            <a:endParaRPr lang="sr-Latn-RS" sz="1200" dirty="0"/>
          </a:p>
        </p:txBody>
      </p:sp>
      <p:sp>
        <p:nvSpPr>
          <p:cNvPr id="2" name="Title 1"/>
          <p:cNvSpPr>
            <a:spLocks noGrp="1"/>
          </p:cNvSpPr>
          <p:nvPr>
            <p:ph type="title"/>
          </p:nvPr>
        </p:nvSpPr>
        <p:spPr>
          <a:xfrm>
            <a:off x="457200" y="274638"/>
            <a:ext cx="8229600" cy="796908"/>
          </a:xfrm>
        </p:spPr>
        <p:txBody>
          <a:bodyPr>
            <a:normAutofit/>
          </a:bodyPr>
          <a:lstStyle/>
          <a:p>
            <a:r>
              <a:rPr lang="en-US" sz="2800" dirty="0">
                <a:solidFill>
                  <a:srgbClr val="FF0000"/>
                </a:solidFill>
                <a:effectLst/>
              </a:rPr>
              <a:t>STRUKTURA POSLOVA U RADIO STANICI</a:t>
            </a:r>
            <a:endParaRPr lang="en-US" sz="2800" b="1" dirty="0">
              <a:solidFill>
                <a:srgbClr val="FF0000"/>
              </a:solidFill>
            </a:endParaRPr>
          </a:p>
        </p:txBody>
      </p:sp>
    </p:spTree>
    <p:extLst>
      <p:ext uri="{BB962C8B-B14F-4D97-AF65-F5344CB8AC3E}">
        <p14:creationId xmlns:p14="http://schemas.microsoft.com/office/powerpoint/2010/main" val="405667725"/>
      </p:ext>
    </p:extLst>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9"/>
            <a:ext cx="8229600" cy="4877163"/>
          </a:xfrm>
        </p:spPr>
        <p:txBody>
          <a:bodyPr>
            <a:normAutofit/>
          </a:bodyPr>
          <a:lstStyle/>
          <a:p>
            <a:pPr algn="just"/>
            <a:r>
              <a:rPr lang="sr-Latn-RS" sz="1200" b="1" dirty="0" smtClean="0"/>
              <a:t>SLUŽBA </a:t>
            </a:r>
            <a:r>
              <a:rPr lang="sr-Latn-RS" sz="1200" b="1" dirty="0"/>
              <a:t>MARKETINGA </a:t>
            </a:r>
            <a:endParaRPr lang="sr-Latn-RS" sz="1200" b="1" dirty="0" smtClean="0"/>
          </a:p>
          <a:p>
            <a:pPr marL="109728" indent="0" algn="just">
              <a:buNone/>
            </a:pPr>
            <a:r>
              <a:rPr lang="sr-Latn-RS" sz="1200" dirty="0" smtClean="0"/>
              <a:t>Je </a:t>
            </a:r>
            <a:r>
              <a:rPr lang="sr-Latn-RS" sz="1200" dirty="0"/>
              <a:t>zadužena za prodaju oglasnog prostora (reklama, emisija i projekata) kao i savetovanje klijenata u vezi </a:t>
            </a:r>
            <a:r>
              <a:rPr lang="sr-Latn-RS" sz="1200" dirty="0" err="1"/>
              <a:t>radijskog</a:t>
            </a:r>
            <a:r>
              <a:rPr lang="sr-Latn-RS" sz="1200" dirty="0"/>
              <a:t> oglašavanja. Oglasni prostor tj. medijsko oglašavanje najčešće je u obliku reklamnog spota ili čitane poruke, a cena zavisi od termina i dužine iste.</a:t>
            </a:r>
          </a:p>
          <a:p>
            <a:pPr marL="109728" indent="0" algn="just">
              <a:buNone/>
            </a:pPr>
            <a:endParaRPr lang="sr-Latn-RS" sz="1200" b="1" dirty="0" smtClean="0"/>
          </a:p>
        </p:txBody>
      </p:sp>
      <p:sp>
        <p:nvSpPr>
          <p:cNvPr id="2" name="Title 1"/>
          <p:cNvSpPr>
            <a:spLocks noGrp="1"/>
          </p:cNvSpPr>
          <p:nvPr>
            <p:ph type="title"/>
          </p:nvPr>
        </p:nvSpPr>
        <p:spPr>
          <a:xfrm>
            <a:off x="457200" y="274638"/>
            <a:ext cx="8229600" cy="796908"/>
          </a:xfrm>
        </p:spPr>
        <p:txBody>
          <a:bodyPr>
            <a:normAutofit/>
          </a:bodyPr>
          <a:lstStyle/>
          <a:p>
            <a:r>
              <a:rPr lang="en-US" sz="2800" dirty="0">
                <a:solidFill>
                  <a:srgbClr val="FF0000"/>
                </a:solidFill>
                <a:effectLst/>
              </a:rPr>
              <a:t>STRUKTURA POSLOVA U RADIO STANICI</a:t>
            </a:r>
            <a:endParaRPr lang="en-US" sz="2800" b="1" dirty="0">
              <a:solidFill>
                <a:srgbClr val="FF0000"/>
              </a:solidFill>
            </a:endParaRPr>
          </a:p>
        </p:txBody>
      </p:sp>
    </p:spTree>
    <p:extLst>
      <p:ext uri="{BB962C8B-B14F-4D97-AF65-F5344CB8AC3E}">
        <p14:creationId xmlns:p14="http://schemas.microsoft.com/office/powerpoint/2010/main" val="3837522918"/>
      </p:ext>
    </p:extLst>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1121</TotalTime>
  <Words>1751</Words>
  <Application>Microsoft Office PowerPoint</Application>
  <PresentationFormat>On-screen Show (4:3)</PresentationFormat>
  <Paragraphs>141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PowerPoint Presentation</vt:lpstr>
      <vt:lpstr>RADIO KAO MEDIJ</vt:lpstr>
      <vt:lpstr>KLASIFIKACIJA RADIJSKOG PROGRAMA</vt:lpstr>
      <vt:lpstr>NOVINARSKI ŽANROVI U RADIJSKOM NOVINARSTVU</vt:lpstr>
      <vt:lpstr>NOVINARSKI ŽANROVI U RADIJSKOM NOVINARSTVU</vt:lpstr>
      <vt:lpstr>NOVINARSKI ŽANROVI U RADIJSKOM NOVINARSTVU</vt:lpstr>
      <vt:lpstr>STRUKTURA POSLOVA U RADIO STANICI</vt:lpstr>
      <vt:lpstr>STRUKTURA POSLOVA U RADIO STANICI</vt:lpstr>
      <vt:lpstr>STRUKTURA POSLOVA U RADIO STANICI</vt:lpstr>
      <vt:lpstr>RAD NA VEŽBI</vt:lpstr>
      <vt:lpstr>RAD NA VEŽBI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LABARATORIJSKA VEŽBA 1.</dc:title>
  <dc:creator>REZIJA</dc:creator>
  <cp:lastModifiedBy>Windows User</cp:lastModifiedBy>
  <cp:revision>196</cp:revision>
  <dcterms:created xsi:type="dcterms:W3CDTF">2018-04-25T14:41:35Z</dcterms:created>
  <dcterms:modified xsi:type="dcterms:W3CDTF">2019-03-08T14:49:13Z</dcterms:modified>
</cp:coreProperties>
</file>