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8" r:id="rId2"/>
    <p:sldId id="259" r:id="rId3"/>
    <p:sldId id="261" r:id="rId4"/>
    <p:sldId id="262" r:id="rId5"/>
    <p:sldId id="264" r:id="rId6"/>
    <p:sldId id="263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8" r:id="rId18"/>
    <p:sldId id="279" r:id="rId19"/>
    <p:sldId id="280" r:id="rId20"/>
    <p:sldId id="281" r:id="rId21"/>
    <p:sldId id="283" r:id="rId22"/>
    <p:sldId id="284" r:id="rId23"/>
    <p:sldId id="285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22CB3-B474-45C4-B3D6-80B4B8ED48C6}" type="datetimeFigureOut">
              <a:rPr lang="en-GB" smtClean="0"/>
              <a:t>17/03/2018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56190-B6A5-426F-932C-D662B908B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262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56190-B6A5-426F-932C-D662B908BF7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866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C1EBC-2C8C-4745-9DBB-7D2821DE93A2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772400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VISOKA TEHNIČKA ŠKOLA STRUKOVNIH STUDIJA ZVEČAN</a:t>
            </a:r>
          </a:p>
          <a:p>
            <a:pPr algn="ctr">
              <a:spcBef>
                <a:spcPts val="1200"/>
              </a:spcBef>
            </a:pP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STUDIJSKI PROGRAM:</a:t>
            </a:r>
          </a:p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MULTIMEDIJALNE TEHNOLOGIJE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KEYFRAMING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/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Originalni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još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uvek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najviše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osobina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prebačen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pristup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isti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interpolacija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in-between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frejmovi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interpoliraju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ključnih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frejmova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59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INTERPOLACIJA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/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Interpolirajući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splajnovi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glatke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krive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interpoliraju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vrednosti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između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čvorova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Perfektni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keyframe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Obične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direktno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pridružuje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parametarskoj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vrednosti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kontroliše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brzinu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490812" y="5274417"/>
            <a:ext cx="609600" cy="762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rot="14222536">
            <a:off x="4081612" y="5122017"/>
            <a:ext cx="609600" cy="762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46337" y="5239492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52812" y="4131417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141937" y="4401292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113112" y="5274417"/>
            <a:ext cx="1976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b="1" dirty="0" err="1">
                <a:solidFill>
                  <a:srgbClr val="336600"/>
                </a:solidFill>
              </a:rPr>
              <a:t>Keyframe</a:t>
            </a:r>
            <a:r>
              <a:rPr lang="sr-Latn-CS" b="1" dirty="0">
                <a:solidFill>
                  <a:srgbClr val="336600"/>
                </a:solidFill>
              </a:rPr>
              <a:t>-ovi</a:t>
            </a:r>
            <a:endParaRPr lang="en-US" b="1" dirty="0">
              <a:solidFill>
                <a:srgbClr val="336600"/>
              </a:solidFill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 rot="18362926">
            <a:off x="2773412" y="4213751"/>
            <a:ext cx="609600" cy="762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5115346" y="5495705"/>
            <a:ext cx="609600" cy="762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 rot="18362926">
            <a:off x="6258346" y="4124105"/>
            <a:ext cx="609600" cy="762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 rot="14222536">
            <a:off x="7706146" y="5343305"/>
            <a:ext cx="609600" cy="762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5343946" y="5876705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6563146" y="4505105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7" name="Oval 18"/>
          <p:cNvSpPr>
            <a:spLocks noChangeArrowheads="1"/>
          </p:cNvSpPr>
          <p:nvPr/>
        </p:nvSpPr>
        <p:spPr bwMode="auto">
          <a:xfrm>
            <a:off x="8010946" y="5571905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8" name="Freeform 19"/>
          <p:cNvSpPr>
            <a:spLocks/>
          </p:cNvSpPr>
          <p:nvPr/>
        </p:nvSpPr>
        <p:spPr bwMode="auto">
          <a:xfrm>
            <a:off x="5420146" y="4530505"/>
            <a:ext cx="2667000" cy="1422400"/>
          </a:xfrm>
          <a:custGeom>
            <a:avLst/>
            <a:gdLst>
              <a:gd name="T0" fmla="*/ 0 w 1680"/>
              <a:gd name="T1" fmla="*/ 896 h 896"/>
              <a:gd name="T2" fmla="*/ 768 w 1680"/>
              <a:gd name="T3" fmla="*/ 32 h 896"/>
              <a:gd name="T4" fmla="*/ 1680 w 1680"/>
              <a:gd name="T5" fmla="*/ 704 h 896"/>
              <a:gd name="T6" fmla="*/ 0 60000 65536"/>
              <a:gd name="T7" fmla="*/ 0 60000 65536"/>
              <a:gd name="T8" fmla="*/ 0 60000 65536"/>
              <a:gd name="T9" fmla="*/ 0 w 1680"/>
              <a:gd name="T10" fmla="*/ 0 h 896"/>
              <a:gd name="T11" fmla="*/ 1680 w 1680"/>
              <a:gd name="T12" fmla="*/ 896 h 8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896">
                <a:moveTo>
                  <a:pt x="0" y="896"/>
                </a:moveTo>
                <a:cubicBezTo>
                  <a:pt x="244" y="480"/>
                  <a:pt x="488" y="64"/>
                  <a:pt x="768" y="32"/>
                </a:cubicBezTo>
                <a:cubicBezTo>
                  <a:pt x="1048" y="0"/>
                  <a:pt x="1364" y="352"/>
                  <a:pt x="1680" y="7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6060566" y="5426817"/>
            <a:ext cx="153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336600"/>
                </a:solidFill>
              </a:rPr>
              <a:t>Anima</a:t>
            </a:r>
            <a:r>
              <a:rPr lang="sr-Latn-CS" b="1" dirty="0">
                <a:solidFill>
                  <a:srgbClr val="336600"/>
                </a:solidFill>
              </a:rPr>
              <a:t>cija</a:t>
            </a:r>
            <a:endParaRPr lang="en-US" b="1" dirty="0">
              <a:solidFill>
                <a:srgbClr val="336600"/>
              </a:solidFill>
            </a:endParaRPr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 rot="17919153">
            <a:off x="5572546" y="4733705"/>
            <a:ext cx="609600" cy="762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1" name="AutoShape 22"/>
          <p:cNvSpPr>
            <a:spLocks noChangeArrowheads="1"/>
          </p:cNvSpPr>
          <p:nvPr/>
        </p:nvSpPr>
        <p:spPr bwMode="auto">
          <a:xfrm rot="15629297">
            <a:off x="7096546" y="4581305"/>
            <a:ext cx="609600" cy="762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9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JOŠ INTERPOLACIJE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/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bude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“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keyframed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”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interpolirano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pozicija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orijentacija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skala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deformacija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Patch Control Points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facijalna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normale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površi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…</a:t>
            </a: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rotacije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specijalne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interpolacione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šeme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Upravljanje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parametrizacijom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upravlja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animacijom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  <p:pic>
        <p:nvPicPr>
          <p:cNvPr id="9218" name="Picture 2" descr="Резултат слика за interpolation animation 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17340"/>
            <a:ext cx="476250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92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OBUHVATANJE KRETANJA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Ekstrakcija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okruženja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Puno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prikupljanje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Optički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ekstrakcija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kretanja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video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snimka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Magnetski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/Radio –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dodaju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magneti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odašiljači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senzori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određivanje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lokacije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Mehaničke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metode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ekstrakciju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kretanja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mala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kretanja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Većina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metoda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probleme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ograničene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odnosu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kompleksnost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scene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obuhvate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rešenje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Secena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dekomponuje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kasnije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rekonstruiše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6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PRIMER OBUHVATANJA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3429000" cy="43891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r-Latn-RS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Tom Henks u filmu Polarni ekspres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 descr="Сродна сли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35480"/>
            <a:ext cx="2952918" cy="420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KORIŠĆENJE OBUHVATANJA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64080"/>
            <a:ext cx="7315200" cy="202692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kompujterske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igre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80000"/>
              </a:lnSpc>
            </a:pP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Problemi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podaci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obuhvate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teško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modifikovati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namene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44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PROCEDURALNA ANIMACIJA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generiše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pisanjem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izračunava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poziciju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vremenu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80000"/>
              </a:lnSpc>
            </a:pP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Prednost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program,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generišete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gomilu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kretanja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80000"/>
              </a:lnSpc>
            </a:pP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Nedostatak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teška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kontrolu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/>
          </a:p>
        </p:txBody>
      </p:sp>
      <p:pic>
        <p:nvPicPr>
          <p:cNvPr id="5122" name="Picture 2" descr="Резултат слика за procedural anim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322560"/>
            <a:ext cx="3962400" cy="2278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33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SISTEMI ČESTICA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Verovatno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najčešća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forma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proceduralne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mnogo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toga (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eksplozije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dim,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,...)</a:t>
            </a:r>
          </a:p>
          <a:p>
            <a:pPr>
              <a:lnSpc>
                <a:spcPct val="90000"/>
              </a:lnSpc>
            </a:pP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ideja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čestica</a:t>
            </a:r>
            <a:endParaRPr lang="en-GB" sz="2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>
              <a:lnSpc>
                <a:spcPct val="90000"/>
              </a:lnSpc>
            </a:pP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Postoji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uzajamno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dejstvo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čestica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međusobno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čestica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spoljnjeg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Simuliraj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vidiš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dešava</a:t>
            </a:r>
            <a:endParaRPr lang="en-GB" sz="2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>
              <a:lnSpc>
                <a:spcPct val="90000"/>
              </a:lnSpc>
            </a:pP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Dodeli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česticama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nešto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endParaRPr lang="en-GB" sz="2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pravila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uzjamanog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dejstva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rendering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vrste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ponašanja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54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SISTEM ČESTICA - FONTANA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9458" name="Picture 2" descr="Резултат слика за Fountain particle system anim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384" y="1935479"/>
            <a:ext cx="7172416" cy="403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75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SISTEMI OPRUGA I MASA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Modeliraju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povezanih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oprugana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Opruge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deluju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silom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kontrolisati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promenom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dužina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Razuman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jednostavan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model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mišića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Prednost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Kretanje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dobro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izgleda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radi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Nedostatak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skupo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teško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upravljanje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29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956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ВРСТЕ И ТИПОВИ КОМПЈУТЕРСКИХ АНИМАЦИЈА</a:t>
            </a:r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 RIBE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Xiaoyuan</a:t>
            </a:r>
            <a:r>
              <a:rPr lang="en-US" altLang="en-US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</a:t>
            </a:r>
            <a:r>
              <a:rPr lang="en-US" altLang="en-US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http://www.dgp.toronto.edu/people/tu</a:t>
            </a:r>
          </a:p>
          <a:p>
            <a:endParaRPr lang="en-GB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14600"/>
            <a:ext cx="5219700" cy="3585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71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RIBE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https://www.youtube.com/watch?v=Z4mYhBE_ow8</a:t>
            </a:r>
          </a:p>
        </p:txBody>
      </p:sp>
      <p:pic>
        <p:nvPicPr>
          <p:cNvPr id="23554" name="Picture 2" descr="Резултат слика за fish model anim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381980"/>
            <a:ext cx="4064000" cy="348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6" name="Picture 4" descr="Сродна сли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2381980"/>
            <a:ext cx="4064000" cy="348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52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FIZIČKI BAZIRANI MODELI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bazi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fizike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situacije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rešava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Primenjivan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Koliziju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čvrstih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tela</a:t>
            </a:r>
            <a:endParaRPr lang="en-GB" sz="2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>
              <a:lnSpc>
                <a:spcPct val="90000"/>
              </a:lnSpc>
            </a:pP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odeću</a:t>
            </a:r>
            <a:endParaRPr lang="en-GB" sz="2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>
              <a:lnSpc>
                <a:spcPct val="90000"/>
              </a:lnSpc>
            </a:pP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vodu</a:t>
            </a:r>
            <a:endParaRPr lang="en-GB" sz="2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>
              <a:lnSpc>
                <a:spcPct val="90000"/>
              </a:lnSpc>
            </a:pP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dim</a:t>
            </a:r>
          </a:p>
          <a:p>
            <a:pPr lvl="1">
              <a:lnSpc>
                <a:spcPct val="90000"/>
              </a:lnSpc>
            </a:pP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.....</a:t>
            </a:r>
          </a:p>
          <a:p>
            <a:pPr>
              <a:lnSpc>
                <a:spcPct val="90000"/>
              </a:lnSpc>
            </a:pP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Problem: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Skup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težak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kontrolu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uvek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realističan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16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KOMBINOVANE TEHNIKE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kombinovati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jednoj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animaciji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 primer,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primarno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kretanje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generisano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bazi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ključnih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frejmova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fizički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bazirano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sekundarno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kretanje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>
              <a:lnSpc>
                <a:spcPct val="90000"/>
              </a:lnSpc>
            </a:pP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Pokazalo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pogodno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modeliranje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odeće</a:t>
            </a:r>
            <a:endParaRPr lang="en-GB" sz="2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Fizički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model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obuhvat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pokreta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Obuhvat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pokreta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osoba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loptu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zatim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korišćenje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fizičkog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simuliranje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putanje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lopte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>
              <a:lnSpc>
                <a:spcPct val="90000"/>
              </a:lnSpc>
            </a:pP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519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ANIMACIJA - SAŽETAK</a:t>
            </a:r>
            <a:endParaRPr lang="en-GB" dirty="0"/>
          </a:p>
        </p:txBody>
      </p:sp>
      <p:graphicFrame>
        <p:nvGraphicFramePr>
          <p:cNvPr id="5" name="Group 8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941309"/>
              </p:ext>
            </p:extLst>
          </p:nvPr>
        </p:nvGraphicFramePr>
        <p:xfrm>
          <a:off x="1219200" y="1952216"/>
          <a:ext cx="7620000" cy="350641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93326"/>
                <a:gridCol w="1552546"/>
                <a:gridCol w="1355929"/>
                <a:gridCol w="1454965"/>
                <a:gridCol w="1663234"/>
              </a:tblGrid>
              <a:tr h="653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kern="1200" dirty="0" smtClean="0"/>
                        <a:t>tehnika</a:t>
                      </a:r>
                      <a:endParaRPr kumimoji="0" lang="en-US" sz="18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kern="1200" dirty="0" smtClean="0"/>
                        <a:t>Upravljivost</a:t>
                      </a:r>
                      <a:endParaRPr kumimoji="0" lang="en-US" sz="18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kern="1200" dirty="0" smtClean="0"/>
                        <a:t>Vreme za izradu</a:t>
                      </a:r>
                      <a:endParaRPr kumimoji="0" lang="en-US" sz="18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kern="1200" dirty="0" smtClean="0"/>
                        <a:t>Računska cena</a:t>
                      </a:r>
                      <a:endParaRPr kumimoji="0" lang="en-US" sz="18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kern="1200" dirty="0" smtClean="0"/>
                        <a:t>Interaktivnost</a:t>
                      </a:r>
                      <a:endParaRPr kumimoji="0" lang="en-US" sz="18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</a:tr>
              <a:tr h="47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kern="1200" smtClean="0"/>
                        <a:t>Key-Framed</a:t>
                      </a:r>
                      <a:endParaRPr kumimoji="0" lang="en-US" sz="1800" kern="120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kern="1200" dirty="0" smtClean="0"/>
                        <a:t>Odlično</a:t>
                      </a:r>
                      <a:endParaRPr kumimoji="0" lang="en-US" sz="18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kern="1200" dirty="0" smtClean="0"/>
                        <a:t>Slabo</a:t>
                      </a:r>
                      <a:endParaRPr kumimoji="0" lang="en-US" sz="18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kern="1200" smtClean="0"/>
                        <a:t>Niska</a:t>
                      </a:r>
                      <a:endParaRPr kumimoji="0" lang="en-US" sz="1800" kern="120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kern="1200" smtClean="0"/>
                        <a:t>Niska</a:t>
                      </a:r>
                      <a:endParaRPr kumimoji="0" lang="en-US" sz="1800" kern="120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</a:tr>
              <a:tr h="12596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kern="1200" dirty="0" smtClean="0"/>
                        <a:t>Motion Capture</a:t>
                      </a:r>
                      <a:endParaRPr kumimoji="0" lang="en-US" sz="18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kern="1200" dirty="0" smtClean="0"/>
                        <a:t>Dobro u vreme kreiranje, nakon toga slabo</a:t>
                      </a:r>
                      <a:endParaRPr kumimoji="0" lang="en-US" sz="18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kern="1200" dirty="0" smtClean="0"/>
                        <a:t>Srednje</a:t>
                      </a:r>
                      <a:endParaRPr kumimoji="0" lang="en-US" sz="18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kern="1200" dirty="0" smtClean="0"/>
                        <a:t>Srednja</a:t>
                      </a:r>
                      <a:endParaRPr kumimoji="0" lang="en-US" sz="18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kern="1200" dirty="0" smtClean="0"/>
                        <a:t>Srednja</a:t>
                      </a:r>
                      <a:endParaRPr kumimoji="0" lang="en-US" sz="18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</a:tr>
              <a:tr h="8467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kern="1200" smtClean="0"/>
                        <a:t>Procedural</a:t>
                      </a:r>
                      <a:r>
                        <a:rPr kumimoji="0" lang="sr-Latn-CS" sz="1800" kern="1200" smtClean="0"/>
                        <a:t>no</a:t>
                      </a:r>
                      <a:endParaRPr kumimoji="0" lang="en-US" sz="1800" kern="120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kern="1200" smtClean="0"/>
                        <a:t>Slabo</a:t>
                      </a:r>
                      <a:endParaRPr kumimoji="0" lang="en-US" sz="1800" kern="120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kern="1200" smtClean="0"/>
                        <a:t>Slabo za izradu programa</a:t>
                      </a:r>
                      <a:endParaRPr kumimoji="0" lang="en-US" sz="1800" kern="120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kern="1200" smtClean="0"/>
                        <a:t>Visoka</a:t>
                      </a:r>
                      <a:endParaRPr kumimoji="0" lang="en-US" sz="1800" kern="120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kern="1200" dirty="0" smtClean="0"/>
                        <a:t>Visoka</a:t>
                      </a:r>
                      <a:endParaRPr kumimoji="0" lang="en-US" sz="18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T="45727" marB="45727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87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600200" y="457200"/>
            <a:ext cx="7391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dirty="0" smtClean="0"/>
              <a:t>RAČUNARSKA ANIMACIJA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05000" y="2133600"/>
            <a:ext cx="6781799" cy="3322320"/>
          </a:xfrm>
        </p:spPr>
        <p:txBody>
          <a:bodyPr>
            <a:normAutofit lnSpcReduction="10000"/>
          </a:bodyPr>
          <a:lstStyle/>
          <a:p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Kompjuterska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animacija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obuhvata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2D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postpuke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modelovanja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animiranja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različitih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vrsta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tipova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objekata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neki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vid video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materijala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sr-Latn-RS" sz="25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Klasična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tradicionalna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(2D)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animacija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Pojam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klasične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tradicionalne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odnosi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2D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radi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crtanjem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papiru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providnoj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foliji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zatim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slažu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slojevi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jedni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preko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drugog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bi se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dobila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kompleksna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5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kompozicija</a:t>
            </a:r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236720"/>
          </a:xfrm>
        </p:spPr>
        <p:txBody>
          <a:bodyPr>
            <a:noAutofit/>
          </a:bodyPr>
          <a:lstStyle/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Kod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definišu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geometrijska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tela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okolina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odakle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širi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svetlost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karakteristike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stvari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bi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kraju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pomoću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nekog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algoritama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dobila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finalna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sr-Latn-RS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 model,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bez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obzira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napravljen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sastavne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delove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definisati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to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ivice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površine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poligoni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 </a:t>
            </a:r>
            <a:endParaRPr lang="sr-Latn-RS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nazivaju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verteksi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(vertex),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definisati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teme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teme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kontrolnog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poligona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kontrolne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definiše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sr-Latn-RS" sz="1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Ivice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linije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spajaju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dva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verteksa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sr-Latn-RS" sz="1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biti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ravne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krive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zavisnosti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tipa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objekta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Isto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postoje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površine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poligoni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delovi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spajaju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tri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više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verteksa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formiraju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celokupni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</a:t>
            </a:r>
            <a:r>
              <a:rPr lang="en-GB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00200" y="457200"/>
            <a:ext cx="7391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dirty="0" smtClean="0"/>
              <a:t>RAČUNARSKA ANIMACIJA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7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2D I 3D Animacija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Ponekad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teško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razlikovati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2D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kompjutersku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jer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umetnici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često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teže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izgledu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alate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rad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2D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crtenj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sprejom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Photoshopova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simulacija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trodimenzionalnosti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razliku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2D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3D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zahtevniji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tiče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hardvera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softvera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naročito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tiče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edukacije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znanja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animator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trebao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poseduje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  <p:pic>
        <p:nvPicPr>
          <p:cNvPr id="1026" name="Picture 2" descr="Сродна сли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267200"/>
            <a:ext cx="4118453" cy="2413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80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ANIMACIJA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358900" y="2133600"/>
            <a:ext cx="7239000" cy="3505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Latn-C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Animacijom se stvari oživljavaju</a:t>
            </a:r>
            <a:endParaRPr lang="en-US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sr-Latn-C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Tehnički</a:t>
            </a:r>
            <a:r>
              <a:rPr lang="en-U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548640" lvl="2" indent="-274320">
              <a:lnSpc>
                <a:spcPct val="90000"/>
              </a:lnSpc>
              <a:buClr>
                <a:schemeClr val="accent3"/>
              </a:buClr>
              <a:buSzPct val="95000"/>
            </a:pPr>
            <a:r>
              <a:rPr lang="sr-Latn-C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Generišu se nizovi slika koji, kada se puste, stvaraju utisak da se stvari kreću</a:t>
            </a:r>
            <a:endParaRPr lang="en-US" sz="17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48640" lvl="2" indent="-274320">
              <a:lnSpc>
                <a:spcPct val="90000"/>
              </a:lnSpc>
              <a:buClr>
                <a:schemeClr val="accent3"/>
              </a:buClr>
              <a:buSzPct val="95000"/>
            </a:pPr>
            <a:r>
              <a:rPr lang="sr-Latn-C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 slika se zove</a:t>
            </a:r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7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frejm</a:t>
            </a:r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(frame)</a:t>
            </a:r>
          </a:p>
          <a:p>
            <a:pPr marL="822960" lvl="4" indent="-274320">
              <a:lnSpc>
                <a:spcPct val="90000"/>
              </a:lnSpc>
              <a:buSzPct val="95000"/>
            </a:pPr>
            <a:r>
              <a:rPr lang="en-US" sz="1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24 </a:t>
            </a:r>
            <a:r>
              <a:rPr lang="sr-Latn-CS" sz="1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frejma u sekundi za film, rezolucija oko</a:t>
            </a:r>
            <a:r>
              <a:rPr lang="en-US" sz="1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1600x1200</a:t>
            </a:r>
          </a:p>
          <a:p>
            <a:pPr marL="822960" lvl="4" indent="-274320">
              <a:lnSpc>
                <a:spcPct val="90000"/>
              </a:lnSpc>
              <a:buSzPct val="95000"/>
            </a:pPr>
            <a:r>
              <a:rPr lang="en-US" sz="1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30 </a:t>
            </a:r>
            <a:r>
              <a:rPr lang="sr-Latn-CS" sz="1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frejmova u sekundiza</a:t>
            </a:r>
            <a:r>
              <a:rPr lang="en-US" sz="1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NTSC video, </a:t>
            </a:r>
            <a:r>
              <a:rPr lang="sr-Latn-CS" sz="1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rezolucija manja od </a:t>
            </a:r>
            <a:r>
              <a:rPr lang="en-US" sz="1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640x480</a:t>
            </a:r>
          </a:p>
          <a:p>
            <a:pPr marL="822960" lvl="4" indent="-274320">
              <a:lnSpc>
                <a:spcPct val="90000"/>
              </a:lnSpc>
              <a:buSzPct val="95000"/>
            </a:pPr>
            <a:r>
              <a:rPr lang="en-US" sz="1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60+ </a:t>
            </a:r>
            <a:r>
              <a:rPr lang="sr-Latn-CS" sz="1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frejmova u sekundi za vido igre, rezolucija</a:t>
            </a:r>
            <a:r>
              <a:rPr lang="en-US" sz="1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640x480 </a:t>
            </a:r>
            <a:r>
              <a:rPr lang="sr-Latn-CS" sz="1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 manje</a:t>
            </a:r>
            <a:endParaRPr lang="en-US" sz="19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48640" lvl="2" indent="-274320">
              <a:lnSpc>
                <a:spcPct val="90000"/>
              </a:lnSpc>
              <a:buClr>
                <a:schemeClr val="accent3"/>
              </a:buClr>
              <a:buSzPct val="95000"/>
            </a:pPr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Interlacing: </a:t>
            </a:r>
            <a:r>
              <a:rPr lang="sr-Latn-C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Svake sekunde se pr</a:t>
            </a:r>
            <a:r>
              <a:rPr lang="en-US" sz="17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sr-Latn-C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kazuje druga vrsta za jedan frejm, svaka druga za sledeći, koristi se kod </a:t>
            </a:r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NTSC TV </a:t>
            </a:r>
            <a:r>
              <a:rPr lang="sr-Latn-C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 starijih monitora</a:t>
            </a:r>
            <a:endParaRPr lang="en-US" sz="17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840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PROBLEMI ANIMACIJE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ocenjuje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animaciona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aplikacija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obzir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treba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uzeti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sledeće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stvari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/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Koliko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brzo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generišu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pPr lvl="1"/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Koliko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kontrolisati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pPr lvl="1"/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Koliko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potrebno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generisanje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pPr lvl="1"/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li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generisati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interaktivno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Aplikacija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aplikacije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zahteve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/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Film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drugačiji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interaktivnih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igara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95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/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Razvijeni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studijima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Disney-a 1920ih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1930ih</a:t>
            </a:r>
          </a:p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principi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zasnovani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Percepcijskim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faktorima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usmeravanje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pažnje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posmatrača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uglađivanje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kretanja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zarad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lakše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percepcije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Prenošenje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emocija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kroz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pokret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706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OSNOVNE ANIMACIONE TEHNIKE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 fontScale="925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ključnim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frejmovima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Animator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specificira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važne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položaje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animacijia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keyframes</a:t>
            </a:r>
            <a:endParaRPr lang="en-GB" sz="23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Neko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nešto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doda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frejmove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nedostaju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između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ključnih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inbetweening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’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tweening</a:t>
            </a:r>
            <a:endParaRPr lang="en-GB" sz="23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Obuhvatanje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kretanja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preuzima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podatke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kretanju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realnog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sveta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endParaRPr lang="en-GB" sz="23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Virtualni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krakter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dalje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vodi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ovim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podacima</a:t>
            </a:r>
            <a:endParaRPr lang="en-GB" sz="23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Proceduralna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animacija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Skup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jednačina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pravila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izračunavaju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izvršavaju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da bi se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odredilo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animacija</a:t>
            </a:r>
            <a:r>
              <a:rPr lang="en-GB" sz="2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3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ponaša</a:t>
            </a:r>
            <a:endParaRPr lang="en-GB" sz="23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985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1031</Words>
  <Application>Microsoft Office PowerPoint</Application>
  <PresentationFormat>On-screen Show (4:3)</PresentationFormat>
  <Paragraphs>141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Constantia</vt:lpstr>
      <vt:lpstr>Times New Roman</vt:lpstr>
      <vt:lpstr>Wingdings 2</vt:lpstr>
      <vt:lpstr>Flow</vt:lpstr>
      <vt:lpstr>PowerPoint Presentation</vt:lpstr>
      <vt:lpstr>ВРСТЕ И ТИПОВИ КОМПЈУТЕРСКИХ АНИМАЦИЈА</vt:lpstr>
      <vt:lpstr>PowerPoint Presentation</vt:lpstr>
      <vt:lpstr>PowerPoint Presentation</vt:lpstr>
      <vt:lpstr>2D I 3D Animacija</vt:lpstr>
      <vt:lpstr>ANIMACIJA</vt:lpstr>
      <vt:lpstr>PROBLEMI ANIMACIJE</vt:lpstr>
      <vt:lpstr>PRINCIPI</vt:lpstr>
      <vt:lpstr>OSNOVNE ANIMACIONE TEHNIKE</vt:lpstr>
      <vt:lpstr>KEYFRAMING</vt:lpstr>
      <vt:lpstr>INTERPOLACIJA</vt:lpstr>
      <vt:lpstr>JOŠ INTERPOLACIJE</vt:lpstr>
      <vt:lpstr>OBUHVATANJE KRETANJA</vt:lpstr>
      <vt:lpstr>PRIMER OBUHVATANJA</vt:lpstr>
      <vt:lpstr>KORIŠĆENJE OBUHVATANJA</vt:lpstr>
      <vt:lpstr>PROCEDURALNA ANIMACIJA</vt:lpstr>
      <vt:lpstr>SISTEMI ČESTICA</vt:lpstr>
      <vt:lpstr>SISTEM ČESTICA - FONTANA</vt:lpstr>
      <vt:lpstr>SISTEMI OPRUGA I MASA</vt:lpstr>
      <vt:lpstr>MODEL RIBE</vt:lpstr>
      <vt:lpstr>MODEL RIBE</vt:lpstr>
      <vt:lpstr>FIZIČKI BAZIRANI MODELI</vt:lpstr>
      <vt:lpstr>KOMBINOVANE TEHNIKE</vt:lpstr>
      <vt:lpstr>ANIMACIJA - SAŽETAK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 djordjevic</dc:creator>
  <cp:keywords>Multimedijalne tehnologije</cp:keywords>
  <cp:lastModifiedBy>Sasha</cp:lastModifiedBy>
  <cp:revision>70</cp:revision>
  <dcterms:created xsi:type="dcterms:W3CDTF">2018-03-10T13:46:02Z</dcterms:created>
  <dcterms:modified xsi:type="dcterms:W3CDTF">2018-03-17T13:47:40Z</dcterms:modified>
</cp:coreProperties>
</file>