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8" r:id="rId2"/>
    <p:sldId id="259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4660"/>
  </p:normalViewPr>
  <p:slideViewPr>
    <p:cSldViewPr>
      <p:cViewPr varScale="1">
        <p:scale>
          <a:sx n="75" d="100"/>
          <a:sy n="75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22CB3-B474-45C4-B3D6-80B4B8ED48C6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56190-B6A5-426F-932C-D662B908B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262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BC1EBC-2C8C-4745-9DBB-7D2821DE93A2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772400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VISOKA TEHNIČKA ŠKOLA STRUKOVNIH STUDIJA ZVEČAN</a:t>
            </a:r>
          </a:p>
          <a:p>
            <a:pPr algn="ctr">
              <a:spcBef>
                <a:spcPts val="1200"/>
              </a:spcBef>
            </a:pP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STUDIJSKI PROGRAM:</a:t>
            </a:r>
          </a:p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MULTIMEDIJALNE TEHNOLOGIJE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PRIKAZ BOJA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0843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RGB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Crvena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Zelena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primarne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Opisuje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ljudsko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„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"</a:t>
            </a: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izražavaju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linearna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lvl="1"/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kombinacija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primarnih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trokanalni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aditivni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lvl="1"/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model)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CIE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standard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primarne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(1931 god.) – </a:t>
            </a:r>
          </a:p>
          <a:p>
            <a:pPr lvl="1"/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crvena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- 700 nm;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zelena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-546.1 nm;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435.8 nm;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primarnih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7429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PRIKAZ BOJA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0843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CMY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Cijan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Magenta,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Žuta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sekundarne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Cijan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=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zelena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+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plava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Žuta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=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crvena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+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zelena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Magenta=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crvena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+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plava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Značajna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štampu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Substraktivni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trokanalni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modeli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7912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PRIKAZ BOJA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084320"/>
          </a:xfrm>
        </p:spPr>
        <p:txBody>
          <a:bodyPr>
            <a:normAutofit fontScale="925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Brightness, hue, saturation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Obojenost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(ton),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Zasićenje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napravila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između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Svetlina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intenzitet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hromatičnosti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Hue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dominantna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talasna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svetlosti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Zasićenje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količina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bele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pomešane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bojom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Tristimulus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količine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R,G, B -a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potrebne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određenu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(X,Y,Z)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Dijagram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hromatičnosti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2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PRIKAZ BOJA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084320"/>
          </a:xfrm>
        </p:spPr>
        <p:txBody>
          <a:bodyPr>
            <a:normAutofit fontScale="925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Mogućnost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opisivanja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parametara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dalo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vremenom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varijetete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kolornih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npr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RGB, CMYK, HSB, PANTONE, Duotone, HSL, LAB,YIQ, LUV...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Ljudski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računarski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monitor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štampači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reprodukuju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vidljivog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spektra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Varijeteti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kolornih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nastali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posledica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hardvera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analizu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„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pravljenje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"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praktična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potreba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industrijskih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grana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tekstilna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ind.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štamparska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ind.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8346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RGB </a:t>
            </a:r>
            <a:r>
              <a:rPr lang="en-GB" dirty="0" smtClean="0"/>
              <a:t>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467600" cy="2255520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Računarski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RGB model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nastao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prirodne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percepcije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registruje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RGB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mogućnosti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sumiranjem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određenih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intenziteta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„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"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vidljivog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spektra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nalazi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metod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katodnih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cevi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isijavanju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crvenog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plavog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zelenog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fosfora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Stoga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model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naziva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još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emisioni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RGB.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279392"/>
            <a:ext cx="3519488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728034" y="5230761"/>
            <a:ext cx="230120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Sl. 5. </a:t>
            </a:r>
            <a:r>
              <a:rPr lang="en-US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Emisioni</a:t>
            </a:r>
            <a:r>
              <a:rPr lang="en-US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RGB</a:t>
            </a:r>
          </a:p>
        </p:txBody>
      </p:sp>
    </p:spTree>
    <p:extLst>
      <p:ext uri="{BB962C8B-B14F-4D97-AF65-F5344CB8AC3E}">
        <p14:creationId xmlns:p14="http://schemas.microsoft.com/office/powerpoint/2010/main" val="119194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GB" dirty="0"/>
              <a:t>RGB </a:t>
            </a:r>
            <a:r>
              <a:rPr lang="en-GB" dirty="0" smtClean="0"/>
              <a:t>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13688"/>
            <a:ext cx="7772400" cy="2158174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superponiranjem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crvene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zelene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određenih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intenziteta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osvetljaja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primarnih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Opseg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veličina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od 0 do 1 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digitalnu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0 do 255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8-bitnu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kvantizaciju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Vrednost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(0,0,0)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(1,1,1)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Kolorne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ravni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analizirati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posebno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poseduje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svoju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kolornu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ravan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Takodje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ravan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dobijena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bilo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tri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poluravni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7" name="Pictur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382962"/>
            <a:ext cx="3816350" cy="296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46"/>
          <p:cNvSpPr>
            <a:spLocks noChangeShapeType="1"/>
          </p:cNvSpPr>
          <p:nvPr/>
        </p:nvSpPr>
        <p:spPr bwMode="auto">
          <a:xfrm>
            <a:off x="3105150" y="6807200"/>
            <a:ext cx="669925" cy="0"/>
          </a:xfrm>
          <a:prstGeom prst="line">
            <a:avLst/>
          </a:prstGeom>
          <a:noFill/>
          <a:ln w="2730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9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456231"/>
              </p:ext>
            </p:extLst>
          </p:nvPr>
        </p:nvGraphicFramePr>
        <p:xfrm>
          <a:off x="4078287" y="3598862"/>
          <a:ext cx="1028700" cy="1097280"/>
        </p:xfrm>
        <a:graphic>
          <a:graphicData uri="http://schemas.openxmlformats.org/drawingml/2006/table">
            <a:tbl>
              <a:tblPr/>
              <a:tblGrid>
                <a:gridCol w="1028700"/>
              </a:tblGrid>
              <a:tr h="407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Plava (0,0,1)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Magenta (1,0,1)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907477"/>
              </p:ext>
            </p:extLst>
          </p:nvPr>
        </p:nvGraphicFramePr>
        <p:xfrm>
          <a:off x="3789362" y="4967287"/>
          <a:ext cx="1033463" cy="259080"/>
        </p:xfrm>
        <a:graphic>
          <a:graphicData uri="http://schemas.openxmlformats.org/drawingml/2006/table">
            <a:tbl>
              <a:tblPr/>
              <a:tblGrid>
                <a:gridCol w="1033463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Crvena (1,0,0)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794889"/>
              </p:ext>
            </p:extLst>
          </p:nvPr>
        </p:nvGraphicFramePr>
        <p:xfrm>
          <a:off x="6237287" y="4822825"/>
          <a:ext cx="877888" cy="426720"/>
        </p:xfrm>
        <a:graphic>
          <a:graphicData uri="http://schemas.openxmlformats.org/drawingml/2006/table">
            <a:tbl>
              <a:tblPr/>
              <a:tblGrid>
                <a:gridCol w="877888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Zuta (1,1,0)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81"/>
          <p:cNvSpPr>
            <a:spLocks noChangeArrowheads="1"/>
          </p:cNvSpPr>
          <p:nvPr/>
        </p:nvSpPr>
        <p:spPr bwMode="auto">
          <a:xfrm>
            <a:off x="3138487" y="4813300"/>
            <a:ext cx="18415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900"/>
              <a:t/>
            </a:r>
            <a:br>
              <a:rPr lang="en-US" sz="900"/>
            </a:br>
            <a:endParaRPr lang="en-US"/>
          </a:p>
          <a:p>
            <a:endParaRPr lang="en-US"/>
          </a:p>
        </p:txBody>
      </p:sp>
      <p:sp>
        <p:nvSpPr>
          <p:cNvPr id="13" name="Rectangle 91"/>
          <p:cNvSpPr>
            <a:spLocks noChangeArrowheads="1"/>
          </p:cNvSpPr>
          <p:nvPr/>
        </p:nvSpPr>
        <p:spPr bwMode="auto">
          <a:xfrm>
            <a:off x="6237287" y="3527425"/>
            <a:ext cx="15049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100" b="1">
                <a:solidFill>
                  <a:srgbClr val="000000"/>
                </a:solidFill>
              </a:rPr>
              <a:t>Cyan(0,1,1)</a:t>
            </a:r>
          </a:p>
        </p:txBody>
      </p:sp>
      <p:sp>
        <p:nvSpPr>
          <p:cNvPr id="14" name="Rectangle 94"/>
          <p:cNvSpPr>
            <a:spLocks noChangeArrowheads="1"/>
          </p:cNvSpPr>
          <p:nvPr/>
        </p:nvSpPr>
        <p:spPr bwMode="auto">
          <a:xfrm>
            <a:off x="6237287" y="3959225"/>
            <a:ext cx="1130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/>
              <a:t> </a:t>
            </a:r>
            <a:r>
              <a:rPr lang="en-US" sz="1100" b="1">
                <a:solidFill>
                  <a:srgbClr val="000000"/>
                </a:solidFill>
              </a:rPr>
              <a:t>Zelena (0,4,0)</a:t>
            </a:r>
          </a:p>
        </p:txBody>
      </p:sp>
      <p:sp>
        <p:nvSpPr>
          <p:cNvPr id="15" name="Rectangle 96"/>
          <p:cNvSpPr>
            <a:spLocks noChangeArrowheads="1"/>
          </p:cNvSpPr>
          <p:nvPr/>
        </p:nvSpPr>
        <p:spPr bwMode="auto">
          <a:xfrm>
            <a:off x="4725987" y="6407150"/>
            <a:ext cx="16335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500"/>
              <a:t>Sl. 6. RGB kocka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RGB </a:t>
            </a:r>
            <a:r>
              <a:rPr lang="en-GB" dirty="0"/>
              <a:t>CIE </a:t>
            </a:r>
            <a:r>
              <a:rPr lang="en-GB" dirty="0" smtClean="0"/>
              <a:t>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13688"/>
            <a:ext cx="7772400" cy="2724912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RGB CIE model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ustanovljen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1931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dopunjen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1960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1976)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Commision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Internationale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l’Eclairage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model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određenim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talasnim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dužinama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primarne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(1931 god.) 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crvena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- 700 nm;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zelena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- 546.1 nm;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-435.8 nm.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Razvoj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vezuje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prethodnu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diskusiju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percepciji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ljudskog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činjenicu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spektralne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distribucije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proizvedu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treba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budu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izmerene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upravo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!!!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označimo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spektralnu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raspodelu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fotona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E(</a:t>
            </a:r>
            <a:r>
              <a:rPr lang="el-G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λ),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senzitivnu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funkciju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čunova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L(</a:t>
            </a:r>
            <a:r>
              <a:rPr lang="el-G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λ),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M(</a:t>
            </a:r>
            <a:r>
              <a:rPr lang="el-G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λ),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S(</a:t>
            </a:r>
            <a:r>
              <a:rPr lang="el-G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λ),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će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stimulacija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čunova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91000"/>
            <a:ext cx="3200400" cy="24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545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RGB </a:t>
            </a:r>
            <a:r>
              <a:rPr lang="en-GB" dirty="0"/>
              <a:t>CIE </a:t>
            </a:r>
            <a:r>
              <a:rPr lang="en-GB" dirty="0" smtClean="0"/>
              <a:t>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13688"/>
            <a:ext cx="7772400" cy="4629912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sračunate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vrednosti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nazivaju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tristimulus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Najbolje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opisuju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odgovor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kolornu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senzaciju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!!!!). E(</a:t>
            </a:r>
            <a:r>
              <a:rPr lang="el-G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λ)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potiče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svetlosnog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izvora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reflektovane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čemu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formulu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razložiti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/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E(</a:t>
            </a:r>
            <a:r>
              <a:rPr lang="el-G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λ)=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R(</a:t>
            </a:r>
            <a:r>
              <a:rPr lang="el-G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λ)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I(</a:t>
            </a:r>
            <a:r>
              <a:rPr lang="el-G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λ)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Gde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 I (</a:t>
            </a:r>
            <a:r>
              <a:rPr lang="el-G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λ)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intenzitet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izvora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svjetlosti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R(</a:t>
            </a:r>
            <a:r>
              <a:rPr lang="el-G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λ)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reflektansa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uticaj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predmata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upadajuću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Implikacija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jednačine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predmeta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jednakim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osvetljenjem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odvojeno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izgledaju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opaža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osvetljen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svetlosnim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izvorima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efekti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nazivaju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metamerizme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veoma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nepoželjni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neizbežni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Gornje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jednačine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bile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dobre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izražavanje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bile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poznate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L(</a:t>
            </a:r>
            <a:r>
              <a:rPr lang="el-G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λ),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M(</a:t>
            </a:r>
            <a:r>
              <a:rPr lang="el-G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λ),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S(</a:t>
            </a:r>
            <a:r>
              <a:rPr lang="el-G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λ),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slučaj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pa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razvio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drugačiji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prilaz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204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RGB </a:t>
            </a:r>
            <a:r>
              <a:rPr lang="en-GB" dirty="0"/>
              <a:t>CIE </a:t>
            </a:r>
            <a:r>
              <a:rPr lang="en-GB" dirty="0" smtClean="0"/>
              <a:t>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13688"/>
            <a:ext cx="7772400" cy="462991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CIE je 1931.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godine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predložila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umesto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L(</a:t>
            </a:r>
            <a:r>
              <a:rPr lang="el-G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λ),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M(</a:t>
            </a:r>
            <a:r>
              <a:rPr lang="el-G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λ),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S(</a:t>
            </a:r>
            <a:r>
              <a:rPr lang="el-G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λ)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utvrđene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funkcije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r(</a:t>
            </a:r>
            <a:r>
              <a:rPr lang="el-G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λ),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g(</a:t>
            </a:r>
            <a:r>
              <a:rPr lang="el-G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λ),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b(</a:t>
            </a:r>
            <a:r>
              <a:rPr lang="el-G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λ).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Korišćen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test "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Prosečni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posmatrač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".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Osoba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treba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referentne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koristeći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tri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monohromatska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izvora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fiksne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talasne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intenziteta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više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referentnih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test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ponavlja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više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osoba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Talasne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monohromatskih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izvora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navedene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početku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vrlo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određene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zelena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spektru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zračenja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žive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crvena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spektra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osetljivo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promene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nijansi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535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RGB </a:t>
            </a:r>
            <a:r>
              <a:rPr lang="en-GB" dirty="0"/>
              <a:t>CIE </a:t>
            </a:r>
            <a:r>
              <a:rPr lang="en-GB" dirty="0" smtClean="0"/>
              <a:t>MODEL</a:t>
            </a:r>
            <a:endParaRPr lang="en-GB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38958"/>
            <a:ext cx="4675187" cy="2586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91417" y="3092855"/>
            <a:ext cx="5226752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500" dirty="0" smtClean="0"/>
              <a:t>"</a:t>
            </a:r>
            <a:r>
              <a:rPr lang="en-US" sz="1500" dirty="0" err="1"/>
              <a:t>Prosečni</a:t>
            </a:r>
            <a:r>
              <a:rPr lang="en-US" sz="1500" dirty="0"/>
              <a:t> </a:t>
            </a:r>
            <a:r>
              <a:rPr lang="en-US" sz="1500" dirty="0" err="1"/>
              <a:t>posmatrač</a:t>
            </a:r>
            <a:r>
              <a:rPr lang="en-US" sz="1500" dirty="0"/>
              <a:t>" </a:t>
            </a:r>
            <a:r>
              <a:rPr lang="en-US" sz="1500" dirty="0" err="1"/>
              <a:t>za</a:t>
            </a:r>
            <a:r>
              <a:rPr lang="en-US" sz="1500" dirty="0"/>
              <a:t> </a:t>
            </a:r>
            <a:r>
              <a:rPr lang="en-US" sz="1500" dirty="0" err="1"/>
              <a:t>određivanje</a:t>
            </a:r>
            <a:r>
              <a:rPr lang="en-US" sz="1500" dirty="0"/>
              <a:t> </a:t>
            </a:r>
            <a:r>
              <a:rPr lang="en-US" sz="1500" i="1" dirty="0"/>
              <a:t>color matching </a:t>
            </a:r>
            <a:r>
              <a:rPr lang="en-US" sz="1500" dirty="0" err="1"/>
              <a:t>funkcija</a:t>
            </a:r>
            <a:r>
              <a:rPr lang="en-US" sz="1500" dirty="0"/>
              <a:t> 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00437"/>
            <a:ext cx="3771900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119437" y="6378917"/>
            <a:ext cx="3088602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500" dirty="0" smtClean="0"/>
              <a:t>Color </a:t>
            </a:r>
            <a:r>
              <a:rPr lang="en-US" sz="1500" dirty="0"/>
              <a:t>matching </a:t>
            </a:r>
            <a:r>
              <a:rPr lang="en-US" sz="1500" dirty="0" err="1"/>
              <a:t>funkcije</a:t>
            </a:r>
            <a:r>
              <a:rPr lang="en-US" sz="1500" dirty="0"/>
              <a:t> (RGB CIE)</a:t>
            </a:r>
          </a:p>
        </p:txBody>
      </p:sp>
    </p:spTree>
    <p:extLst>
      <p:ext uri="{BB962C8B-B14F-4D97-AF65-F5344CB8AC3E}">
        <p14:creationId xmlns:p14="http://schemas.microsoft.com/office/powerpoint/2010/main" val="12874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8956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TEORIJA BOJA I GENERISANJE BOJA</a:t>
            </a:r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4064000"/>
            <a:ext cx="3956050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LAB </a:t>
            </a:r>
            <a:r>
              <a:rPr lang="en-GB" dirty="0"/>
              <a:t>model (L*a*b*, CIELAB)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13688"/>
            <a:ext cx="7772400" cy="1886712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CIE 1976.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godine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derivirala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Lab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kolorimetrijski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model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XYZ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ciljem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postigne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perceptualna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uniformnost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Originalno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glavna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tekstilnoj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industriji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precizan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opis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najkorišćeniji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sitem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nezavisan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uređaja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(device independent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color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space system)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0"/>
            <a:ext cx="33432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78538" y="3904488"/>
            <a:ext cx="3065462" cy="188671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Formule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prelaz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XYZ - LAB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*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Konstante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Xn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Yn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izabrano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referentno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belo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080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LAB </a:t>
            </a:r>
            <a:r>
              <a:rPr lang="en-GB" dirty="0"/>
              <a:t>model (L*a*b*, CIELAB)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13688"/>
            <a:ext cx="7772400" cy="1048512"/>
          </a:xfrm>
        </p:spPr>
        <p:txBody>
          <a:bodyPr>
            <a:normAutofit/>
          </a:bodyPr>
          <a:lstStyle/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CIELAB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kolornom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će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interpretirati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sledeći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L*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Luminansu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odnosno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osvetljaj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dok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a*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približno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odgovara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odnosu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crveno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/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zeleno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b*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žuto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/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plavo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19400" y="5428488"/>
            <a:ext cx="5410200" cy="1429512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CIE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LAB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najbolje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substraktivnim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kolornim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aplikacijama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npr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štampanje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sl.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njega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deriviran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LUV model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prilagođen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aditivnim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kolornim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šemama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uređajima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monitori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80488"/>
            <a:ext cx="45910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191250" y="3293364"/>
            <a:ext cx="2876550" cy="1048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LAB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286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LAB </a:t>
            </a:r>
            <a:r>
              <a:rPr lang="en-GB" dirty="0"/>
              <a:t>model (L*a*b*, CIELAB)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13688"/>
            <a:ext cx="7772400" cy="2420112"/>
          </a:xfrm>
        </p:spPr>
        <p:txBody>
          <a:bodyPr>
            <a:normAutofit/>
          </a:bodyPr>
          <a:lstStyle/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Lab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istaći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astronomiji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primeru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obrade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Obično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takve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sadrže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velika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zatamnjenja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slabo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vidljivi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željeni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delovi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"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klasičnih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"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filtera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RGB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kanale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"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spaljuje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"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delove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Dok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posebne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Lab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kanale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efektno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uklanja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"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kolorne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"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šumove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Zamućivanje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(blur) a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kanala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utiče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dok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oštrina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detalja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zavisi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L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sloja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(Lab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operiše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daleko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više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RGB-a!!!)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lum bright="12000" contras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12000"/>
            <a:ext cx="1671420" cy="211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>
            <a:lum bright="30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99" y="3812000"/>
            <a:ext cx="1647591" cy="211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117056" y="6184108"/>
            <a:ext cx="1645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RGB </a:t>
            </a:r>
            <a:r>
              <a:rPr lang="en-US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filtriranje</a:t>
            </a:r>
            <a:endParaRPr lang="en-US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5031403" y="6184108"/>
            <a:ext cx="16028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LAB </a:t>
            </a:r>
            <a:r>
              <a:rPr lang="en-US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filtriranje</a:t>
            </a:r>
            <a:endParaRPr lang="en-US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93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CMY(K</a:t>
            </a:r>
            <a:r>
              <a:rPr lang="en-GB" dirty="0"/>
              <a:t>) model </a:t>
            </a:r>
            <a:r>
              <a:rPr lang="en-GB" dirty="0" err="1"/>
              <a:t>boja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13688"/>
            <a:ext cx="7772400" cy="1124712"/>
          </a:xfrm>
        </p:spPr>
        <p:txBody>
          <a:bodyPr>
            <a:normAutofit/>
          </a:bodyPr>
          <a:lstStyle/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razliku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emisionog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RGB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potreba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štampe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bilo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kog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oblika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razvijen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substraktvini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CMY model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Teoretski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dodavanjem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tri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1082230" y="5287077"/>
            <a:ext cx="69795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Substraktivno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mešanje</a:t>
            </a:r>
            <a:r>
              <a:rPr lang="en-U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U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en-US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CSl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</a:t>
            </a:r>
            <a:r>
              <a:rPr lang="en-US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Aditivno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mešanje</a:t>
            </a:r>
            <a:r>
              <a:rPr lang="en-U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U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 RGB</a:t>
            </a: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268" y="2516221"/>
            <a:ext cx="508635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849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CMY(K</a:t>
            </a:r>
            <a:r>
              <a:rPr lang="en-GB" dirty="0"/>
              <a:t>) model </a:t>
            </a:r>
            <a:r>
              <a:rPr lang="en-GB" dirty="0" err="1"/>
              <a:t>boja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33600"/>
            <a:ext cx="7772400" cy="4114800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 CMY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predstavljene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procentualnim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učešćima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osnovnih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(CMY),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stoga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njihov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opseg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kreće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(0,0,0) do (100,100,100). (model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printere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oduzimanje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intenziteta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..)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teoretski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moglo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101 * 101 * 101 = 1,030,301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Podsetimo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kod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računarskog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RGB-a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imamo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skaliranje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0 do 255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256 * 256 * 256 = 16,777,216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Vidi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 de RGB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prikazuje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mnogo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više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pa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konverzije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između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ova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aproksimativne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praksi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mešanjem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punih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intenziteta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Cijana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Magente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Žute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nećemo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crnu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veoma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važna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ljudsku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percepciju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pa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uz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ova tri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kanala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dodaje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još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black.</a:t>
            </a:r>
          </a:p>
          <a:p>
            <a:endParaRPr lang="en-GB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524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CMY(K</a:t>
            </a:r>
            <a:r>
              <a:rPr lang="en-GB" dirty="0"/>
              <a:t>) model </a:t>
            </a:r>
            <a:r>
              <a:rPr lang="en-GB" dirty="0" err="1"/>
              <a:t>boja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33600"/>
            <a:ext cx="7772400" cy="1524000"/>
          </a:xfrm>
        </p:spPr>
        <p:txBody>
          <a:bodyPr>
            <a:normAutofit/>
          </a:bodyPr>
          <a:lstStyle/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CMYK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zavisan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uređaja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(device dependent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color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space)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reprodukcija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varira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Postoji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više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jednačina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opisuju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vezu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RGB - CMYK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npr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Photoshop-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algoritmi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bolje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rezultate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657600"/>
            <a:ext cx="3657600" cy="296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3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CMY(K</a:t>
            </a:r>
            <a:r>
              <a:rPr lang="en-GB" dirty="0"/>
              <a:t>) model </a:t>
            </a:r>
            <a:r>
              <a:rPr lang="en-GB" dirty="0" err="1"/>
              <a:t>boja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33600"/>
            <a:ext cx="7772400" cy="1524000"/>
          </a:xfrm>
        </p:spPr>
        <p:txBody>
          <a:bodyPr>
            <a:normAutofit/>
          </a:bodyPr>
          <a:lstStyle/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CMYK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zavisan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uređaja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(device dependent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color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space)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reprodukcija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varira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Postoji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više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jednačina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opisuju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vezu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RGB - CMYK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npr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Photoshop-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algoritmi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bolje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rezultate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657600"/>
            <a:ext cx="3657600" cy="296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4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HSV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599"/>
            <a:ext cx="7772400" cy="2833687"/>
          </a:xfrm>
        </p:spPr>
        <p:txBody>
          <a:bodyPr>
            <a:normAutofit lnSpcReduction="10000"/>
          </a:bodyPr>
          <a:lstStyle/>
          <a:p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HSV model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stvorio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1978. god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Alvy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Ray Smith. To je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nelinearna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RGB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kolorne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progresije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Sličan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HSL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kupa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šestostrana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piramida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(HSL je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dupla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H-Hue je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nijansa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obojenost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uzima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vrednosti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0 do 360stepeni, S - Saturation –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Zasićenje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kolorimetrijska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"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čistoća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"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boja,opseg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0-100%, (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saturacija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niža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to je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količina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sivila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veća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izgleda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bleđe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desaturacija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  </a:t>
            </a:r>
          </a:p>
          <a:p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 - Value,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svetlina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alternativna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tehnička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definicija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svetline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0-100 %.</a:t>
            </a:r>
          </a:p>
          <a:p>
            <a:endParaRPr lang="en-GB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205287"/>
            <a:ext cx="3024187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986587" y="5125183"/>
            <a:ext cx="18965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HSV model  </a:t>
            </a:r>
            <a:r>
              <a:rPr lang="en-US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endParaRPr lang="en-GB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898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HSV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599"/>
            <a:ext cx="7772400" cy="381001"/>
          </a:xfrm>
        </p:spPr>
        <p:txBody>
          <a:bodyPr>
            <a:normAutofit lnSpcReduction="10000"/>
          </a:bodyPr>
          <a:lstStyle/>
          <a:p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mnogim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grafickim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aplikacijama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biranju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HSV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krug</a:t>
            </a:r>
            <a:endParaRPr lang="en-GB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587" y="1752600"/>
            <a:ext cx="44577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1358900" y="3355178"/>
            <a:ext cx="7772400" cy="1512097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centra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ivici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kruga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saturacija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raste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pa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ivici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imamo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čiste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zasićene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"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tonove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"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 Na  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centralnoj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imamo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totalno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nezasićene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!.  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Zasićenje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dominantnost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nijanse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u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Na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vertikalnoj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figuriše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 -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vrednost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osvetljenja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/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zatamnjenja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držali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spektralnog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pristupa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V bi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označavalo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jačinu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intenzitet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sveukupnog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U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nekim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aplikacijama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HSV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kupa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redukuje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6-stranu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piramidu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882353"/>
            <a:ext cx="27813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867400" y="5136492"/>
            <a:ext cx="2209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Analiza</a:t>
            </a:r>
            <a:r>
              <a:rPr lang="en-U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2d </a:t>
            </a:r>
            <a:r>
              <a:rPr lang="en-US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ravnima</a:t>
            </a:r>
            <a:r>
              <a:rPr lang="en-U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U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biti</a:t>
            </a:r>
            <a:r>
              <a:rPr lang="en-U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pogodna</a:t>
            </a:r>
            <a:r>
              <a:rPr lang="en-U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U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biranje</a:t>
            </a:r>
            <a:r>
              <a:rPr lang="en-U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U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(gore </a:t>
            </a:r>
            <a:r>
              <a:rPr lang="en-US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spomenuto</a:t>
            </a:r>
            <a:r>
              <a:rPr lang="en-U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147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GB" dirty="0"/>
              <a:t>CMYK </a:t>
            </a:r>
            <a:r>
              <a:rPr lang="en-GB" dirty="0" smtClean="0"/>
              <a:t>I </a:t>
            </a:r>
            <a:r>
              <a:rPr lang="en-GB" dirty="0"/>
              <a:t>CMY </a:t>
            </a:r>
            <a:r>
              <a:rPr lang="en-GB" dirty="0" smtClean="0"/>
              <a:t>PALETE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799"/>
            <a:ext cx="7772400" cy="1828801"/>
          </a:xfrm>
        </p:spPr>
        <p:txBody>
          <a:bodyPr>
            <a:normAutofit/>
          </a:bodyPr>
          <a:lstStyle/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CMY/CMYK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štampe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najbolje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objasniti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paletu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upravo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kroz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štampače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mastilo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papir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Glavna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praktična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razlika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između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RGB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CMY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palete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ta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kod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RGB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palete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maksimalne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vrednosti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crvene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zelene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plave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belu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dok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maksimalne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vrednosi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svetloplave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ljubičaste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žute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crnu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7691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TEORIJA BOJA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nebo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plavo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)?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moždana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interpertacija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senzacije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očnog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nerva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talasne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obojen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odbija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određenu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talasnu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dužinu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spektra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, 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ostale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apsorbuje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Odbijenu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talasnu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dužinu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ljudsko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registruje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rezultat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reflektovanja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talasnih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okviru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vidljivog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spektra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), 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absorbovanja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28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GB" dirty="0"/>
              <a:t>CMYK </a:t>
            </a:r>
            <a:r>
              <a:rPr lang="en-GB" dirty="0" smtClean="0"/>
              <a:t>I </a:t>
            </a:r>
            <a:r>
              <a:rPr lang="en-GB" dirty="0"/>
              <a:t>CMY </a:t>
            </a:r>
            <a:r>
              <a:rPr lang="en-GB" dirty="0" smtClean="0"/>
              <a:t>PALETE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0" y="2133600"/>
            <a:ext cx="7772400" cy="2733675"/>
          </a:xfrm>
        </p:spPr>
        <p:txBody>
          <a:bodyPr>
            <a:normAutofit/>
          </a:bodyPr>
          <a:lstStyle/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Više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svetlosti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proizvodi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svetliju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dešava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ekranu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), a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više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mastila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papiru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proizvodi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tamniju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(to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čini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štampač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papiru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 </a:t>
            </a:r>
          </a:p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Možemo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zaključiti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CMY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paleta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apsorbuje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 RGB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odbija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svetlost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je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prikazano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slici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levo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Vrednosti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C, M, Y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K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kreću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0% do 100%,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gde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0,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naravno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minimum, a 100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maksimum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229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GB" dirty="0"/>
              <a:t>CMYK </a:t>
            </a:r>
            <a:r>
              <a:rPr lang="en-GB" dirty="0" smtClean="0"/>
              <a:t>I </a:t>
            </a:r>
            <a:r>
              <a:rPr lang="en-GB" dirty="0"/>
              <a:t>CMY </a:t>
            </a:r>
            <a:r>
              <a:rPr lang="en-GB" dirty="0" smtClean="0"/>
              <a:t>PALETE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0" y="2133600"/>
            <a:ext cx="7772400" cy="2733675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nadovezuje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još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važna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stvar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Naime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štampači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najčešće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crnu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komponentu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jer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praksi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tamno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plava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ljubičasta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žuta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proizvode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baš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potpuno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crnu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Zato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pored CMY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CMYK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paleta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odgovara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ovakvoj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praktičnoj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situaciji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I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paleta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štampači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izdvajaju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jedan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plave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ljubičaste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žute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taj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menjaju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crnom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(K). </a:t>
            </a:r>
          </a:p>
          <a:p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CMYK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svojih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prednosti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potpuno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oduzimanje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K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komponente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rezultovaće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radimo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CMY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komponentama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0753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GB" dirty="0"/>
              <a:t>CMYK </a:t>
            </a:r>
            <a:r>
              <a:rPr lang="en-GB" dirty="0" smtClean="0"/>
              <a:t>I </a:t>
            </a:r>
            <a:r>
              <a:rPr lang="en-GB" dirty="0"/>
              <a:t>CMY </a:t>
            </a:r>
            <a:r>
              <a:rPr lang="en-GB" dirty="0" smtClean="0"/>
              <a:t>PALETE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0" y="2133600"/>
            <a:ext cx="7772400" cy="2733675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svakom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slučaju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CMYK je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idealna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paleta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pripremu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štampu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pa je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namene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CMYK-a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nalaze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štampačima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pa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će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oduzimanje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komponenti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paleti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uzrokovati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identična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stvar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dogodi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papiru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dok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će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RGB,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primer,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proizvoditi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širi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opseg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rezultati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neće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ispasti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identični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monitoru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papiru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6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GB" dirty="0"/>
              <a:t>CMYK </a:t>
            </a:r>
            <a:r>
              <a:rPr lang="en-GB" dirty="0" smtClean="0"/>
              <a:t>I </a:t>
            </a:r>
            <a:r>
              <a:rPr lang="en-GB" dirty="0"/>
              <a:t>CMY </a:t>
            </a:r>
            <a:r>
              <a:rPr lang="en-GB" dirty="0" smtClean="0"/>
              <a:t>PALETE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772400" cy="1905000"/>
          </a:xfrm>
        </p:spPr>
        <p:txBody>
          <a:bodyPr>
            <a:normAutofit fontScale="92500" lnSpcReduction="20000"/>
          </a:bodyPr>
          <a:lstStyle/>
          <a:p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nakon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10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godina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početka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razvoja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Gimpa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čini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da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stoji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mestu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CMYK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paleta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pitanju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Jedina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stvar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Gimp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Decompose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funkcija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CMY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CMYK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ovde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nisu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velike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pomoći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dok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CMYK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paleta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uvrsti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rame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uz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rame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RGB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paletom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korišćenja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Gimpa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pripremu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grafike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štampu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govora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amaterima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ostaje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zadovoljimo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dobrom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kalibracijom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svojih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nekvalitetnih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štampača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ovakva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odstupanja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neće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videti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5" name="Picture 3" descr="img0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352800"/>
            <a:ext cx="2520950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57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TEORIJA BOJA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ljudskom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čunčići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(tri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specijalizovani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detekciju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talasnih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odgovaraju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crvenoj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zelenoj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plavoj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 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Najnovija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istraživanja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pokazuju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više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vrsta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čunčića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nemaju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prevelikog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uticaja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razmatranje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literaturi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pronaći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oznake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L, M, S (Long, Medium, Short)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čunčiće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shodno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talasnoj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dužini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registruju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Pored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čunčića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štapići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reaguju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intenzitet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Čunčići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najviše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koncentrisani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žutoj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mrlji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(fovea), 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štapići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okolnom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području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Pored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pomenutih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poseduje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pomoćnih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organa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celokupni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mehanizam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neću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previše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zadržavati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76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TEORIJA BOJA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Zajedničkim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delovanjem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receptora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ljudsko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registruje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suštini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ukupnog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elektromagnetnog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spektra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nazivamo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vidljivim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to je interval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između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380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700 nm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talasne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krajevima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vidljivog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spektra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nalaze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crvena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ljubičasta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postepeno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prelaze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u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područja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nevidljiva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ljudskom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opšte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poznata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infracrveno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ultraljubičasto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611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TEORIJA BOJA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1112520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Fizički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gledano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pored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talasne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EM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talasa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reaguje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intenzitet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određenih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talasnih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spektralnom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raspodelom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snage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EM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talasa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odbijenog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posmatranog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predmeta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136392"/>
            <a:ext cx="4572000" cy="345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065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TEORIJA BOJA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1112520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Veoma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teško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utvrditi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spektralnu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osetljivost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čunčića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merenje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energije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apsorbuju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čime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dobijamo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sledeći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dijagram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203575"/>
            <a:ext cx="4343400" cy="351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9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TEORIJA BOJA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084320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detekcija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stvari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elektro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hemijski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Fotoni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interaguju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pigmentima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vidnim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receptorima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menjajući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hemijske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karakteristike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Vidni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receptori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služe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fotonski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energetski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detektori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Međutim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gruba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aproksimacija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„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gledanja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"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ova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parametra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Problem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izmeriti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dejstvo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EM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talasa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čime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kvantifikovati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distribucije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fotona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raspodele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energija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delovati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čunove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time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dobijamo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grešku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interpretiranju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Takođe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dejstvo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izmeriti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ljudima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logičan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intuitivan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dovodi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problema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centralna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opisivanja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kolornih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266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PRIKAZ BOJA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0843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opisivati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sledećim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veličinama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: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Energija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opisivanje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izvora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svjetlosti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Zračenje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količina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izračene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energije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watima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Osvetljaj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količina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energije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posmatrač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opaža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preklapa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vidljivim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spektrom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jedinice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lumeni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(lm)</a:t>
            </a:r>
          </a:p>
          <a:p>
            <a:pPr lvl="1"/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4.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subjektivni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indikator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opisuje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kolornu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senzaciju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72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2445</Words>
  <Application>Microsoft Office PowerPoint</Application>
  <PresentationFormat>On-screen Show (4:3)</PresentationFormat>
  <Paragraphs>143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Constantia</vt:lpstr>
      <vt:lpstr>Times New Roman</vt:lpstr>
      <vt:lpstr>Wingdings 2</vt:lpstr>
      <vt:lpstr>Flow</vt:lpstr>
      <vt:lpstr>PowerPoint Presentation</vt:lpstr>
      <vt:lpstr>TEORIJA BOJA I GENERISANJE BOJA</vt:lpstr>
      <vt:lpstr>TEORIJA BOJA </vt:lpstr>
      <vt:lpstr>TEORIJA BOJA </vt:lpstr>
      <vt:lpstr>TEORIJA BOJA </vt:lpstr>
      <vt:lpstr>TEORIJA BOJA </vt:lpstr>
      <vt:lpstr>TEORIJA BOJA </vt:lpstr>
      <vt:lpstr>TEORIJA BOJA </vt:lpstr>
      <vt:lpstr>PRIKAZ BOJA</vt:lpstr>
      <vt:lpstr>PRIKAZ BOJA</vt:lpstr>
      <vt:lpstr>PRIKAZ BOJA</vt:lpstr>
      <vt:lpstr>PRIKAZ BOJA</vt:lpstr>
      <vt:lpstr>PRIKAZ BOJA</vt:lpstr>
      <vt:lpstr>RGB MODEL</vt:lpstr>
      <vt:lpstr>RGB MODEL</vt:lpstr>
      <vt:lpstr>RGB CIE MODEL</vt:lpstr>
      <vt:lpstr>RGB CIE MODEL</vt:lpstr>
      <vt:lpstr>RGB CIE MODEL</vt:lpstr>
      <vt:lpstr>RGB CIE MODEL</vt:lpstr>
      <vt:lpstr>LAB model (L*a*b*, CIELAB)</vt:lpstr>
      <vt:lpstr>LAB model (L*a*b*, CIELAB)</vt:lpstr>
      <vt:lpstr>LAB model (L*a*b*, CIELAB)</vt:lpstr>
      <vt:lpstr>CMY(K) model boja</vt:lpstr>
      <vt:lpstr>CMY(K) model boja</vt:lpstr>
      <vt:lpstr>CMY(K) model boja</vt:lpstr>
      <vt:lpstr>CMY(K) model boja</vt:lpstr>
      <vt:lpstr>HSV</vt:lpstr>
      <vt:lpstr>HSV</vt:lpstr>
      <vt:lpstr>CMYK I CMY PALETE</vt:lpstr>
      <vt:lpstr>CMYK I CMY PALETE</vt:lpstr>
      <vt:lpstr>CMYK I CMY PALETE</vt:lpstr>
      <vt:lpstr>CMYK I CMY PALETE</vt:lpstr>
      <vt:lpstr>CMYK I CMY PALETE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aleksandar djordjevic</dc:creator>
  <cp:keywords>Multimedijalne tehnologije</cp:keywords>
  <cp:lastModifiedBy>Sasha</cp:lastModifiedBy>
  <cp:revision>166</cp:revision>
  <dcterms:created xsi:type="dcterms:W3CDTF">2018-03-10T13:46:02Z</dcterms:created>
  <dcterms:modified xsi:type="dcterms:W3CDTF">2018-03-19T10:23:27Z</dcterms:modified>
</cp:coreProperties>
</file>