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8" r:id="rId2"/>
    <p:sldId id="259" r:id="rId3"/>
    <p:sldId id="286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4660"/>
  </p:normalViewPr>
  <p:slideViewPr>
    <p:cSldViewPr>
      <p:cViewPr varScale="1">
        <p:scale>
          <a:sx n="75" d="100"/>
          <a:sy n="75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22CB3-B474-45C4-B3D6-80B4B8ED48C6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56190-B6A5-426F-932C-D662B908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26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7724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VISOKA TEHNIČKA ŠKOLA STRUKOVNIH STUDIJA ZVEČAN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STUDIJSKI PROGRAM:</a:t>
            </a:r>
          </a:p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MULTIMEDIJALNE TEHNOLOGIJE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21920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cs typeface="Arial" panose="020B0604020202020204" pitchFamily="34" charset="0"/>
              </a:rPr>
              <a:t>ZBIR MATRICA (KOLONA I REDOVA)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7848600" cy="2657475"/>
          </a:xfrm>
        </p:spPr>
        <p:txBody>
          <a:bodyPr>
            <a:normAutofit/>
          </a:bodyPr>
          <a:lstStyle/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—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geometrijski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lokacija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3D (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2D)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vektor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—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geometrijski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pravac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lokaciju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</a:t>
            </a:r>
            <a:endParaRPr lang="en-GB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—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uređena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lista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—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uređena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lista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 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—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jedan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čine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dimenzija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—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elemenata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</a:t>
            </a:r>
            <a:endParaRPr lang="en-GB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pomeranje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—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razlika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između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lokacije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prikazana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vektor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8016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219200"/>
          </a:xfrm>
        </p:spPr>
        <p:txBody>
          <a:bodyPr>
            <a:normAutofit/>
          </a:bodyPr>
          <a:lstStyle/>
          <a:p>
            <a:r>
              <a:rPr lang="en-US" sz="5400" dirty="0">
                <a:cs typeface="Arial" panose="020B0604020202020204" pitchFamily="34" charset="0"/>
              </a:rPr>
              <a:t>OSNOVNE OPERACIJE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7848600" cy="3657600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Sabiranje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komutativno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a + b = b + a. </a:t>
            </a:r>
          </a:p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nulama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nula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važi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a + 0 = a. </a:t>
            </a:r>
          </a:p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Sabiranje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asocijativno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(a + b) + c = a + (b + c). 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sabirati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x + a. </a:t>
            </a:r>
          </a:p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Oduzimanje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istog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tipa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dimenzije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oduzimanje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vrši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a 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b = c,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tj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element ci =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bi</a:t>
            </a:r>
          </a:p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Oduzimanje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komutativno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-a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znaci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 -a0, -a1, ..., -a2). </a:t>
            </a:r>
          </a:p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Važi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a - b + c - d  = a + (-b) + c + (-d)  </a:t>
            </a:r>
          </a:p>
          <a:p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          = (-d) + a + c + (-b) 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 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i: a + (-a) = 0, a - a = 0. </a:t>
            </a:r>
            <a:endParaRPr lang="en-GB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905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219200"/>
          </a:xfrm>
        </p:spPr>
        <p:txBody>
          <a:bodyPr>
            <a:normAutofit fontScale="90000"/>
          </a:bodyPr>
          <a:lstStyle/>
          <a:p>
            <a:r>
              <a:rPr lang="en-US" sz="5400" dirty="0" err="1">
                <a:cs typeface="Arial" panose="020B0604020202020204" pitchFamily="34" charset="0"/>
              </a:rPr>
              <a:t>Matrica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puta</a:t>
            </a:r>
            <a:r>
              <a:rPr lang="en-US" sz="5400" dirty="0">
                <a:cs typeface="Arial" panose="020B0604020202020204" pitchFamily="34" charset="0"/>
              </a:rPr>
              <a:t> (•) </a:t>
            </a:r>
            <a:r>
              <a:rPr lang="en-US" sz="5400" dirty="0" err="1">
                <a:cs typeface="Arial" panose="020B0604020202020204" pitchFamily="34" charset="0"/>
              </a:rPr>
              <a:t>kolona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matrica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7772400" cy="3657600"/>
          </a:xfrm>
        </p:spPr>
        <p:txBody>
          <a:bodyPr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•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Rezultujuca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endParaRPr lang="en-GB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imamo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veličine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5x5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5x1 =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rezultujuća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5x1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veličine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izvršiti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operaciju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nalazi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operacije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operacija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moguća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tj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unutrašnje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dimenzije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jednake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38"/>
          <a:stretch>
            <a:fillRect/>
          </a:stretch>
        </p:blipFill>
        <p:spPr bwMode="auto">
          <a:xfrm>
            <a:off x="2895600" y="2438400"/>
            <a:ext cx="37338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82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219200"/>
          </a:xfrm>
        </p:spPr>
        <p:txBody>
          <a:bodyPr>
            <a:normAutofit/>
          </a:bodyPr>
          <a:lstStyle/>
          <a:p>
            <a:r>
              <a:rPr lang="en-US" sz="5400" dirty="0">
                <a:cs typeface="Arial" panose="020B0604020202020204" pitchFamily="34" charset="0"/>
              </a:rPr>
              <a:t>MATRICE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7772400" cy="36576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pažljivo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•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 x C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x je C x 1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Ax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 x 1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i-ti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element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(dot)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x. </a:t>
            </a:r>
          </a:p>
          <a:p>
            <a:pPr lvl="1"/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•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 X 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A R X 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xA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 X 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i-ti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element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(dot)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x-a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A. </a:t>
            </a:r>
          </a:p>
        </p:txBody>
      </p:sp>
    </p:spTree>
    <p:extLst>
      <p:ext uri="{BB962C8B-B14F-4D97-AF65-F5344CB8AC3E}">
        <p14:creationId xmlns:p14="http://schemas.microsoft.com/office/powerpoint/2010/main" val="143482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219200"/>
          </a:xfrm>
        </p:spPr>
        <p:txBody>
          <a:bodyPr>
            <a:normAutofit/>
          </a:bodyPr>
          <a:lstStyle/>
          <a:p>
            <a:r>
              <a:rPr lang="en-US" sz="5400" dirty="0">
                <a:cs typeface="Arial" panose="020B0604020202020204" pitchFamily="34" charset="0"/>
              </a:rPr>
              <a:t>PRAVOUGAONE MATRICE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7772400" cy="36576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pravougaonih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Dimenzija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rezultata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postavljene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unutrašnje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dimenzije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veličine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množive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Rezultat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pravougaona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576" y="4294862"/>
            <a:ext cx="6638447" cy="11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26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219200"/>
          </a:xfrm>
        </p:spPr>
        <p:txBody>
          <a:bodyPr>
            <a:normAutofit/>
          </a:bodyPr>
          <a:lstStyle/>
          <a:p>
            <a:r>
              <a:rPr lang="en-US" sz="5400" dirty="0">
                <a:cs typeface="Arial" panose="020B0604020202020204" pitchFamily="34" charset="0"/>
              </a:rPr>
              <a:t>PRIMER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7772400" cy="3657600"/>
          </a:xfrm>
        </p:spPr>
        <p:txBody>
          <a:bodyPr>
            <a:normAutofit lnSpcReduction="10000"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Formiranje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izvodi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formira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(dot)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svakog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B.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Naravno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redova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jednak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B. </a:t>
            </a:r>
          </a:p>
          <a:p>
            <a:r>
              <a:rPr lang="en-GB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Potrebno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zameniti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njeni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slože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redovima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A.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formira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dot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red 1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rezultata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treba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pomeriti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dole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red da bi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formirao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(dot)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red 2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1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rezultata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I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poslednjeg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reda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999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219200"/>
          </a:xfrm>
        </p:spPr>
        <p:txBody>
          <a:bodyPr>
            <a:normAutofit/>
          </a:bodyPr>
          <a:lstStyle/>
          <a:p>
            <a:r>
              <a:rPr lang="en-US" sz="5400" dirty="0">
                <a:cs typeface="Arial" panose="020B0604020202020204" pitchFamily="34" charset="0"/>
              </a:rPr>
              <a:t>ELEMENTARNE MATRICE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7772400" cy="36576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Elementarnim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transformacijama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nad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zovemo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pPr lvl="1"/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1.zamena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u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matrici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</a:p>
          <a:p>
            <a:pPr lvl="1"/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2.množenje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proizvoljnog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brojem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različitim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nule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</a:p>
          <a:p>
            <a:pPr lvl="1"/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3.množenje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proizvoljnog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brojem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dodavanje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bilo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kojem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drugom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redu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koloni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vrše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elementarne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elementarne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359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219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cs typeface="Arial" panose="020B0604020202020204" pitchFamily="34" charset="0"/>
              </a:rPr>
              <a:t>KOORDINATNI </a:t>
            </a:r>
            <a:r>
              <a:rPr lang="en-US" sz="5400" dirty="0">
                <a:cs typeface="Arial" panose="020B0604020202020204" pitchFamily="34" charset="0"/>
              </a:rPr>
              <a:t>SISTEMI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7772400" cy="36576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Biranjem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tačake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smeštanje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nule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smeštanje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jedinice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uvodi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uvedenim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zove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</a:p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brojevnoj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umesto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možemo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brojevima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koordinatama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tačaka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34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219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cs typeface="Arial" panose="020B0604020202020204" pitchFamily="34" charset="0"/>
              </a:rPr>
              <a:t>KOORDINATNI </a:t>
            </a:r>
            <a:r>
              <a:rPr lang="en-US" sz="5400" dirty="0">
                <a:cs typeface="Arial" panose="020B0604020202020204" pitchFamily="34" charset="0"/>
              </a:rPr>
              <a:t>SISTEMI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7772400" cy="36576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Biranjem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dveju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međusobno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sličnih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seku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odredištu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uvodi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uvedenim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zove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ravan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</a:p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koordinatnoj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umesto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možemo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uređenim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parovima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koordinata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619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219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cs typeface="Arial" panose="020B0604020202020204" pitchFamily="34" charset="0"/>
              </a:rPr>
              <a:t>KOORDINATNI </a:t>
            </a:r>
            <a:r>
              <a:rPr lang="en-US" sz="5400" dirty="0">
                <a:cs typeface="Arial" panose="020B0604020202020204" pitchFamily="34" charset="0"/>
              </a:rPr>
              <a:t>SISTEMI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7772400" cy="36576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Biranjem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tri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međusobno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sličnih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seku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odredištu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jednoj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uvodi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uvedenim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zove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002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7391400" cy="1143000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/>
              <a:t>MATRICE </a:t>
            </a:r>
            <a:r>
              <a:rPr lang="en-GB" sz="3600" dirty="0"/>
              <a:t>I OPERACIJE</a:t>
            </a:r>
            <a:br>
              <a:rPr lang="en-GB" sz="3600" dirty="0"/>
            </a:br>
            <a:r>
              <a:rPr lang="en-GB" sz="3600" dirty="0" smtClean="0"/>
              <a:t>KOORDINATNI </a:t>
            </a:r>
            <a:r>
              <a:rPr lang="en-GB" sz="3600" dirty="0"/>
              <a:t>SISTEMI</a:t>
            </a:r>
            <a:br>
              <a:rPr lang="en-GB" sz="3600" dirty="0"/>
            </a:br>
            <a:r>
              <a:rPr lang="en-GB" sz="3600" dirty="0" smtClean="0"/>
              <a:t>GEOMETRIJSKE </a:t>
            </a:r>
            <a:r>
              <a:rPr lang="en-GB" sz="3600" dirty="0"/>
              <a:t>TRANSFORMACIJE</a:t>
            </a:r>
            <a:br>
              <a:rPr lang="en-GB" sz="3600" dirty="0"/>
            </a:br>
            <a:r>
              <a:rPr lang="en-GB" sz="3600" dirty="0" smtClean="0"/>
              <a:t>PRIKAZIVANJE </a:t>
            </a:r>
            <a:r>
              <a:rPr lang="en-GB" sz="3600" dirty="0"/>
              <a:t>TELA U </a:t>
            </a:r>
            <a:r>
              <a:rPr lang="en-GB" sz="3600" dirty="0" smtClean="0"/>
              <a:t>PROSTORU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219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cs typeface="Arial" panose="020B0604020202020204" pitchFamily="34" charset="0"/>
              </a:rPr>
              <a:t>KOORDINATNI </a:t>
            </a:r>
            <a:r>
              <a:rPr lang="en-US" sz="5400" dirty="0">
                <a:cs typeface="Arial" panose="020B0604020202020204" pitchFamily="34" charset="0"/>
              </a:rPr>
              <a:t>SISTEMI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4221060" cy="38862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Istaknuti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koordinatnog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možemo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zamišljati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ugao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sastaju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tri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r>
              <a:rPr lang="en-GB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vertikalni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pozitivnom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z-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</a:p>
          <a:p>
            <a:r>
              <a:rPr lang="en-GB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levi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pozitivnom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x-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</a:p>
          <a:p>
            <a:r>
              <a:rPr lang="en-GB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desni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pozitivnom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y-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2660" y="1981200"/>
            <a:ext cx="353864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1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219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cs typeface="Arial" panose="020B0604020202020204" pitchFamily="34" charset="0"/>
              </a:rPr>
              <a:t>KOORDINATNI </a:t>
            </a:r>
            <a:r>
              <a:rPr lang="en-US" sz="5400" dirty="0">
                <a:cs typeface="Arial" panose="020B0604020202020204" pitchFamily="34" charset="0"/>
              </a:rPr>
              <a:t>SISTEMI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772400" cy="38862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1.Jedna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odredište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deli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poluprave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2.Dve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dele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ravan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četiri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kvadranta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3.Tri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dele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osam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oktanata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191000"/>
            <a:ext cx="6572250" cy="230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05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219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cs typeface="Arial" panose="020B0604020202020204" pitchFamily="34" charset="0"/>
              </a:rPr>
              <a:t>KOORDINATNI </a:t>
            </a:r>
            <a:r>
              <a:rPr lang="en-US" sz="5400" dirty="0">
                <a:cs typeface="Arial" panose="020B0604020202020204" pitchFamily="34" charset="0"/>
              </a:rPr>
              <a:t>SISTEMI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772400" cy="38862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jednoznačno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uređenom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trojkom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(x, y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z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koordinatama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287" y="2967962"/>
            <a:ext cx="6931025" cy="251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41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219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cs typeface="Arial" panose="020B0604020202020204" pitchFamily="34" charset="0"/>
              </a:rPr>
              <a:t>KOORDINATNI </a:t>
            </a:r>
            <a:r>
              <a:rPr lang="en-US" sz="5400" dirty="0">
                <a:cs typeface="Arial" panose="020B0604020202020204" pitchFamily="34" charset="0"/>
              </a:rPr>
              <a:t>SISTEMI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772400" cy="3886200"/>
          </a:xfrm>
        </p:spPr>
        <p:txBody>
          <a:bodyPr>
            <a:normAutofit fontScale="85000" lnSpcReduction="10000"/>
          </a:bodyPr>
          <a:lstStyle/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N-DIMENZIONALNI PROSTOR - KOORDINATNI SISTEM</a:t>
            </a:r>
          </a:p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poistovetiti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skupom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R; </a:t>
            </a:r>
          </a:p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je </a:t>
            </a:r>
            <a:r>
              <a:rPr lang="en-GB" sz="24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jednodimenzionalni</a:t>
            </a:r>
            <a:r>
              <a:rPr lang="en-GB" sz="24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</a:t>
            </a:r>
            <a:r>
              <a:rPr lang="en-GB" sz="24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</a:t>
            </a:r>
            <a:endParaRPr lang="en-GB" sz="2400" u="sng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ravan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poistovetiti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skupom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uredjenih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parova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oznaka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R×R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R2; to je </a:t>
            </a:r>
            <a:r>
              <a:rPr lang="en-GB" sz="24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dvodimenzionalni</a:t>
            </a:r>
            <a:r>
              <a:rPr lang="en-GB" sz="24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</a:t>
            </a:r>
            <a:r>
              <a:rPr lang="en-GB" sz="24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</a:t>
            </a:r>
            <a:endParaRPr lang="en-GB" sz="2400" u="sng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poistovetiti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skupom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uredjenih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trojki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oznaka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R×R×R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R3; to je </a:t>
            </a:r>
            <a:r>
              <a:rPr lang="en-GB" sz="24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trodimenzionalni</a:t>
            </a:r>
            <a:r>
              <a:rPr lang="en-GB" sz="24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</a:t>
            </a:r>
            <a:r>
              <a:rPr lang="en-GB" sz="24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</a:t>
            </a:r>
            <a:endParaRPr lang="en-GB" sz="2400" u="sng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Analogno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n-</a:t>
            </a:r>
            <a:r>
              <a:rPr lang="en-GB" sz="24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dimenzionalni</a:t>
            </a:r>
            <a:r>
              <a:rPr lang="en-GB" sz="24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</a:t>
            </a:r>
            <a:r>
              <a:rPr lang="en-GB" sz="24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</a:t>
            </a:r>
            <a:r>
              <a:rPr lang="en-GB" sz="24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bilo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prirodni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n); to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skup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uredjenih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n-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torki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brojeva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657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" y="152400"/>
            <a:ext cx="9134953" cy="12192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cs typeface="Arial" panose="020B0604020202020204" pitchFamily="34" charset="0"/>
              </a:rPr>
              <a:t>GEOMETRIJSKE TRANSFORMACIJE</a:t>
            </a:r>
            <a:endParaRPr lang="en-US" sz="5400" dirty="0"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924800" cy="41148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geometrijske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računarskoj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grafici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translacije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skaliranja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rotiranja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veoma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bitne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većinu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aplikacija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sastavni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većine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potprograma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Korisnik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translira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XY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dodavanjem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veličine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koordinatama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086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" y="152400"/>
            <a:ext cx="9134953" cy="1219200"/>
          </a:xfrm>
        </p:spPr>
        <p:txBody>
          <a:bodyPr>
            <a:normAutofit/>
          </a:bodyPr>
          <a:lstStyle/>
          <a:p>
            <a:r>
              <a:rPr lang="en-US" sz="5400" dirty="0">
                <a:cs typeface="Arial" panose="020B0604020202020204" pitchFamily="34" charset="0"/>
              </a:rPr>
              <a:t>PRIMER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2581275"/>
            <a:ext cx="7924800" cy="5334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definišu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1690688"/>
            <a:ext cx="4267200" cy="666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3914775"/>
            <a:ext cx="79248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onda izrazi mogu preciznije da se izraze kao:</a:t>
            </a:r>
            <a:endParaRPr lang="pt-BR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523" y="2466975"/>
            <a:ext cx="4402377" cy="94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0" y="4324350"/>
            <a:ext cx="2146300" cy="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0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" y="152400"/>
            <a:ext cx="9134953" cy="12192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cs typeface="Arial" panose="020B0604020202020204" pitchFamily="34" charset="0"/>
              </a:rPr>
              <a:t>GEOMETRIJSKE TRANSFORMACIJE</a:t>
            </a:r>
            <a:endParaRPr lang="en-US" sz="5400" dirty="0"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924800" cy="41148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sastavljena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beskonačno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tačaka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process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translacije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trajao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izuzetno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dugo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Dovoljno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da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transliraju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krajnje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iscrta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između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novih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transliranih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tačaka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ovaj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princip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važi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skaliranje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rotiranje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skalirane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promene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veličine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vrednosti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neproporcionalno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vrednost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proporcionalno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Promena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veličine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postiže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množenjem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sx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množenjem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10200"/>
            <a:ext cx="3810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56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" y="533400"/>
            <a:ext cx="9134953" cy="1549400"/>
          </a:xfrm>
        </p:spPr>
        <p:txBody>
          <a:bodyPr>
            <a:normAutofit fontScale="90000"/>
          </a:bodyPr>
          <a:lstStyle/>
          <a:p>
            <a:r>
              <a:rPr lang="en-US" sz="5400" dirty="0" err="1">
                <a:cs typeface="Arial" panose="020B0604020202020204" pitchFamily="34" charset="0"/>
              </a:rPr>
              <a:t>Homogene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koordinate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i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matrice</a:t>
            </a:r>
            <a:r>
              <a:rPr lang="en-US" sz="5400" dirty="0">
                <a:cs typeface="Arial" panose="020B0604020202020204" pitchFamily="34" charset="0"/>
              </a:rPr>
              <a:t> u 2D </a:t>
            </a:r>
            <a:r>
              <a:rPr lang="en-US" sz="5400" dirty="0" err="1">
                <a:cs typeface="Arial" panose="020B0604020202020204" pitchFamily="34" charset="0"/>
              </a:rPr>
              <a:t>transformacijama</a:t>
            </a:r>
            <a:r>
              <a:rPr lang="en-US" sz="54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924800" cy="41148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Homogene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razvijene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zbog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računarske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najpre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primenjene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tu.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grafički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potprogrami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procesori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primenjujući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homogene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homogenim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koordinatama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treću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Umesto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prikazana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(x, y),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homogenim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koordinatama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prikazana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tri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(x,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y,W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69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" y="533400"/>
            <a:ext cx="9134953" cy="1549400"/>
          </a:xfrm>
        </p:spPr>
        <p:txBody>
          <a:bodyPr>
            <a:normAutofit fontScale="90000"/>
          </a:bodyPr>
          <a:lstStyle/>
          <a:p>
            <a:r>
              <a:rPr lang="en-US" sz="5400" dirty="0" err="1">
                <a:cs typeface="Arial" panose="020B0604020202020204" pitchFamily="34" charset="0"/>
              </a:rPr>
              <a:t>Homogene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koordinate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i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matrice</a:t>
            </a:r>
            <a:r>
              <a:rPr lang="en-US" sz="5400" dirty="0">
                <a:cs typeface="Arial" panose="020B0604020202020204" pitchFamily="34" charset="0"/>
              </a:rPr>
              <a:t> u 2D </a:t>
            </a:r>
            <a:r>
              <a:rPr lang="en-US" sz="5400" dirty="0" err="1">
                <a:cs typeface="Arial" panose="020B0604020202020204" pitchFamily="34" charset="0"/>
              </a:rPr>
              <a:t>transformacijama</a:t>
            </a:r>
            <a:r>
              <a:rPr lang="en-US" sz="54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924800" cy="41148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(2, 3, 5)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(4, 6, 10)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prikazana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kompleta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Očigledno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neograničen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prezentacija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unutar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homogenih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Važno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napomenuti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barem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homogena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nule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znači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dozvoljena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(0,0,0).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W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0,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vrednosti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tačaka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podele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tom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vrednošću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5491162"/>
            <a:ext cx="34290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08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" y="533400"/>
            <a:ext cx="9134953" cy="1549400"/>
          </a:xfrm>
        </p:spPr>
        <p:txBody>
          <a:bodyPr>
            <a:normAutofit fontScale="90000"/>
          </a:bodyPr>
          <a:lstStyle/>
          <a:p>
            <a:r>
              <a:rPr lang="en-US" sz="5400" dirty="0" err="1">
                <a:cs typeface="Arial" panose="020B0604020202020204" pitchFamily="34" charset="0"/>
              </a:rPr>
              <a:t>Homogene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koordinate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i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matrice</a:t>
            </a:r>
            <a:r>
              <a:rPr lang="en-US" sz="5400" dirty="0">
                <a:cs typeface="Arial" panose="020B0604020202020204" pitchFamily="34" charset="0"/>
              </a:rPr>
              <a:t> u 2D </a:t>
            </a:r>
            <a:r>
              <a:rPr lang="en-US" sz="5400" dirty="0" err="1">
                <a:cs typeface="Arial" panose="020B0604020202020204" pitchFamily="34" charset="0"/>
              </a:rPr>
              <a:t>transformacijama</a:t>
            </a:r>
            <a:r>
              <a:rPr lang="en-US" sz="54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924800" cy="41148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W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razlicito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0,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obavi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deljenje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x/W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y/W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zovu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Dekartove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homogenih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tačaka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W = 0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beskonačnosti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Uobičajeno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da tri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3D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ovde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2D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uzmu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obzir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tipa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tx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ty,tW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gde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t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razlicito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 0,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3D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673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MATRICE </a:t>
            </a:r>
            <a:r>
              <a:rPr lang="en-GB" dirty="0"/>
              <a:t>I OPERACIJE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33985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KOLEKCIJA BROJEVA KOJI SU UREĐENI U ODREĐENI BROJ REDOVA I KOLONA. 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dimenzija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Kvadratna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sastoji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28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" y="533400"/>
            <a:ext cx="9134953" cy="1549400"/>
          </a:xfrm>
        </p:spPr>
        <p:txBody>
          <a:bodyPr>
            <a:normAutofit fontScale="90000"/>
          </a:bodyPr>
          <a:lstStyle/>
          <a:p>
            <a:r>
              <a:rPr lang="en-US" sz="5400" dirty="0" err="1">
                <a:cs typeface="Arial" panose="020B0604020202020204" pitchFamily="34" charset="0"/>
              </a:rPr>
              <a:t>Homogene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koordinate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i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matrice</a:t>
            </a:r>
            <a:r>
              <a:rPr lang="en-US" sz="5400" dirty="0">
                <a:cs typeface="Arial" panose="020B0604020202020204" pitchFamily="34" charset="0"/>
              </a:rPr>
              <a:t> u 2D </a:t>
            </a:r>
            <a:r>
              <a:rPr lang="en-US" sz="5400" dirty="0" err="1">
                <a:cs typeface="Arial" panose="020B0604020202020204" pitchFamily="34" charset="0"/>
              </a:rPr>
              <a:t>transformacijama</a:t>
            </a:r>
            <a:r>
              <a:rPr lang="en-US" sz="54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3352800" cy="41148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XYW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homogeni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homogene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transformaciona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množi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vektor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vektor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 × 3.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86000"/>
            <a:ext cx="4495800" cy="291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6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" y="533400"/>
            <a:ext cx="9134953" cy="1549400"/>
          </a:xfrm>
        </p:spPr>
        <p:txBody>
          <a:bodyPr>
            <a:normAutofit fontScale="90000"/>
          </a:bodyPr>
          <a:lstStyle/>
          <a:p>
            <a:r>
              <a:rPr lang="en-US" sz="5400" dirty="0" err="1">
                <a:cs typeface="Arial" panose="020B0604020202020204" pitchFamily="34" charset="0"/>
              </a:rPr>
              <a:t>Homogene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koordinate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i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matrice</a:t>
            </a:r>
            <a:r>
              <a:rPr lang="en-US" sz="5400" dirty="0">
                <a:cs typeface="Arial" panose="020B0604020202020204" pitchFamily="34" charset="0"/>
              </a:rPr>
              <a:t> u 2D </a:t>
            </a:r>
            <a:r>
              <a:rPr lang="en-US" sz="5400" dirty="0" err="1">
                <a:cs typeface="Arial" panose="020B0604020202020204" pitchFamily="34" charset="0"/>
              </a:rPr>
              <a:t>transformacijama</a:t>
            </a:r>
            <a:r>
              <a:rPr lang="en-US" sz="54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696200" cy="41148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Proizvodi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proizvoljnih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delova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transliranje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rotiranje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skaliranje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afine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kod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vodi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paralelnosti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linija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slici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prikazan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rezultat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jedinične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kocke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45◦, 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kocku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primenjeno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neuniformno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skaliranje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Očigledno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paralelne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ostale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paralelne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uglovi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dužine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nemaju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vrednosti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216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" y="533400"/>
            <a:ext cx="9134953" cy="1549400"/>
          </a:xfrm>
        </p:spPr>
        <p:txBody>
          <a:bodyPr>
            <a:normAutofit fontScale="90000"/>
          </a:bodyPr>
          <a:lstStyle/>
          <a:p>
            <a:r>
              <a:rPr lang="en-US" sz="5400" dirty="0" err="1">
                <a:cs typeface="Arial" panose="020B0604020202020204" pitchFamily="34" charset="0"/>
              </a:rPr>
              <a:t>Homogene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koordinate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i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matrice</a:t>
            </a:r>
            <a:r>
              <a:rPr lang="en-US" sz="5400" dirty="0">
                <a:cs typeface="Arial" panose="020B0604020202020204" pitchFamily="34" charset="0"/>
              </a:rPr>
              <a:t> u 2D </a:t>
            </a:r>
            <a:r>
              <a:rPr lang="en-US" sz="5400" dirty="0" err="1">
                <a:cs typeface="Arial" panose="020B0604020202020204" pitchFamily="34" charset="0"/>
              </a:rPr>
              <a:t>transformacijama</a:t>
            </a:r>
            <a:r>
              <a:rPr lang="en-US" sz="54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3962400" cy="41148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Veličine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R(</a:t>
            </a:r>
            <a:r>
              <a:rPr lang="el-GR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θ), 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sx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 (dx,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dy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takođe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afine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transformacije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smicanjem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vrste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smicanjem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smicanje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smicanje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2133600"/>
            <a:ext cx="3886200" cy="1331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394" y="4038600"/>
            <a:ext cx="4119206" cy="1314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24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" y="533400"/>
            <a:ext cx="9134953" cy="1143000"/>
          </a:xfrm>
        </p:spPr>
        <p:txBody>
          <a:bodyPr>
            <a:normAutofit/>
          </a:bodyPr>
          <a:lstStyle/>
          <a:p>
            <a:r>
              <a:rPr lang="en-US" sz="5400" dirty="0" err="1">
                <a:cs typeface="Arial" panose="020B0604020202020204" pitchFamily="34" charset="0"/>
              </a:rPr>
              <a:t>Kombinovanje</a:t>
            </a:r>
            <a:r>
              <a:rPr lang="en-US" sz="5400" dirty="0">
                <a:cs typeface="Arial" panose="020B0604020202020204" pitchFamily="34" charset="0"/>
              </a:rPr>
              <a:t> 2D </a:t>
            </a:r>
            <a:r>
              <a:rPr lang="en-US" sz="5400" dirty="0" err="1">
                <a:cs typeface="Arial" panose="020B0604020202020204" pitchFamily="34" charset="0"/>
              </a:rPr>
              <a:t>transformacija</a:t>
            </a:r>
            <a:r>
              <a:rPr lang="en-US" sz="54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924800" cy="4114800"/>
          </a:xfrm>
        </p:spPr>
        <p:txBody>
          <a:bodyPr>
            <a:normAutofit lnSpcReduction="10000"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Korisnik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kombinuje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R, S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željeni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rezultat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prednost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kombinovanja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povećanju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efikasnosti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komponovane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nego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promena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Zbog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toga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ovaj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problem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razbija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tri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jednostavnija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koraka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Transliranje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def.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koordinatnog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početka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tački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P1.</a:t>
            </a:r>
          </a:p>
          <a:p>
            <a:pPr lvl="1"/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Rotiranje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lvl="1"/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Transliranje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bi se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početka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vratila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poziciju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P1.</a:t>
            </a:r>
          </a:p>
        </p:txBody>
      </p:sp>
    </p:spTree>
    <p:extLst>
      <p:ext uri="{BB962C8B-B14F-4D97-AF65-F5344CB8AC3E}">
        <p14:creationId xmlns:p14="http://schemas.microsoft.com/office/powerpoint/2010/main" val="338959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" y="533400"/>
            <a:ext cx="9134953" cy="1143000"/>
          </a:xfrm>
        </p:spPr>
        <p:txBody>
          <a:bodyPr>
            <a:normAutofit/>
          </a:bodyPr>
          <a:lstStyle/>
          <a:p>
            <a:r>
              <a:rPr lang="en-US" sz="5400" dirty="0" err="1">
                <a:cs typeface="Arial" panose="020B0604020202020204" pitchFamily="34" charset="0"/>
              </a:rPr>
              <a:t>Matrice</a:t>
            </a:r>
            <a:r>
              <a:rPr lang="en-US" sz="5400" dirty="0">
                <a:cs typeface="Arial" panose="020B0604020202020204" pitchFamily="34" charset="0"/>
              </a:rPr>
              <a:t> u 3D </a:t>
            </a:r>
            <a:r>
              <a:rPr lang="en-US" sz="5400" dirty="0" err="1">
                <a:cs typeface="Arial" panose="020B0604020202020204" pitchFamily="34" charset="0"/>
              </a:rPr>
              <a:t>transformacijama</a:t>
            </a:r>
            <a:r>
              <a:rPr lang="en-US" sz="54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924800" cy="411480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prikazane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3×3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homogene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homogene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prikazane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4×4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Umesto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prikazuje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(x, y, z),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će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prikazivati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(x, y,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z,W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homogene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(x, y,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z,W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(x*x, y*y, z*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z,W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*w)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kaže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množenjem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(2, 3, 5, 1)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(4, 6, 10, 2)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predstavljaju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prikazana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skupa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brojeva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Očigledno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bezbroj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unutar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homogenih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474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" y="533400"/>
            <a:ext cx="9134953" cy="1143000"/>
          </a:xfrm>
        </p:spPr>
        <p:txBody>
          <a:bodyPr>
            <a:normAutofit/>
          </a:bodyPr>
          <a:lstStyle/>
          <a:p>
            <a:r>
              <a:rPr lang="en-US" sz="5400" dirty="0" err="1">
                <a:cs typeface="Arial" panose="020B0604020202020204" pitchFamily="34" charset="0"/>
              </a:rPr>
              <a:t>Matrice</a:t>
            </a:r>
            <a:r>
              <a:rPr lang="en-US" sz="5400" dirty="0">
                <a:cs typeface="Arial" panose="020B0604020202020204" pitchFamily="34" charset="0"/>
              </a:rPr>
              <a:t> u 3D </a:t>
            </a:r>
            <a:r>
              <a:rPr lang="en-US" sz="5400" dirty="0" err="1">
                <a:cs typeface="Arial" panose="020B0604020202020204" pitchFamily="34" charset="0"/>
              </a:rPr>
              <a:t>transformacijama</a:t>
            </a:r>
            <a:r>
              <a:rPr lang="en-US" sz="54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924800" cy="411480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pozitivno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rotiranje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takvo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korisnik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stoji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pozitivnom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gleda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početku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rotiranjem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90◦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smeru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suprotnom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smera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kretanja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kazaljke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satu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pozitivni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smer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pretvara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pozitivni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smer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pravila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proizilaze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konvencije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pozitivan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smer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z; </a:t>
            </a:r>
          </a:p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pozitivan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smer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z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x; </a:t>
            </a:r>
          </a:p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z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pozitivan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smer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rotacije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y. </a:t>
            </a:r>
          </a:p>
        </p:txBody>
      </p:sp>
    </p:spTree>
    <p:extLst>
      <p:ext uri="{BB962C8B-B14F-4D97-AF65-F5344CB8AC3E}">
        <p14:creationId xmlns:p14="http://schemas.microsoft.com/office/powerpoint/2010/main" val="423699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" y="533400"/>
            <a:ext cx="9134953" cy="1143000"/>
          </a:xfrm>
        </p:spPr>
        <p:txBody>
          <a:bodyPr>
            <a:normAutofit/>
          </a:bodyPr>
          <a:lstStyle/>
          <a:p>
            <a:r>
              <a:rPr lang="en-US" sz="5400" dirty="0">
                <a:cs typeface="Arial" panose="020B0604020202020204" pitchFamily="34" charset="0"/>
              </a:rPr>
              <a:t>DVA NAČINA TRANSFORMACIJE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924800" cy="4114800"/>
          </a:xfrm>
        </p:spPr>
        <p:txBody>
          <a:bodyPr>
            <a:normAutofit fontScale="92500"/>
          </a:bodyPr>
          <a:lstStyle/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1.Prvi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komponovanje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primitivnih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T, Rx,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Ry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Rz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2.Drugi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korišćenje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osobina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ortogonalnih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brže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kompleksnije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Rad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primitivnim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transformacijama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jednostavniji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sastoji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od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razbijanja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problema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jednostavnije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faze. </a:t>
            </a:r>
          </a:p>
          <a:p>
            <a:pPr lvl="1"/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1)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transliranje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P1 u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koordinatni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početak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 </a:t>
            </a:r>
          </a:p>
          <a:p>
            <a:pPr lvl="1"/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2)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rotiranje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oko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P1P2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ležala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yz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ravni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 </a:t>
            </a:r>
          </a:p>
          <a:p>
            <a:pPr lvl="1"/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3)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rotiranje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oko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x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P1P2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legla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pozitivan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deo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z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 </a:t>
            </a:r>
          </a:p>
          <a:p>
            <a:pPr lvl="1"/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4)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rotiranje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oko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z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ose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bi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duž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P1P3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legla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specificirani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deo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yz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ravni</a:t>
            </a:r>
            <a:r>
              <a:rPr lang="en-GB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63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" y="533400"/>
            <a:ext cx="9134953" cy="1143000"/>
          </a:xfrm>
        </p:spPr>
        <p:txBody>
          <a:bodyPr>
            <a:normAutofit fontScale="90000"/>
          </a:bodyPr>
          <a:lstStyle/>
          <a:p>
            <a:r>
              <a:rPr lang="en-US" sz="5400" dirty="0" err="1">
                <a:cs typeface="Arial" panose="020B0604020202020204" pitchFamily="34" charset="0"/>
              </a:rPr>
              <a:t>Transformacije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kao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promene</a:t>
            </a:r>
            <a:r>
              <a:rPr lang="en-US" sz="5400" dirty="0"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cs typeface="Arial" panose="020B0604020202020204" pitchFamily="34" charset="0"/>
              </a:rPr>
              <a:t>koordinatnog</a:t>
            </a:r>
            <a:r>
              <a:rPr lang="en-US" sz="5400" dirty="0" smtClean="0">
                <a:cs typeface="Arial" panose="020B0604020202020204" pitchFamily="34" charset="0"/>
              </a:rPr>
              <a:t> </a:t>
            </a:r>
            <a:r>
              <a:rPr lang="en-US" sz="5400" dirty="0" err="1">
                <a:cs typeface="Arial" panose="020B0604020202020204" pitchFamily="34" charset="0"/>
              </a:rPr>
              <a:t>sistema</a:t>
            </a:r>
            <a:endParaRPr lang="en-US" sz="5400" dirty="0"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924800" cy="4114800"/>
          </a:xfrm>
        </p:spPr>
        <p:txBody>
          <a:bodyPr>
            <a:norm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Alternativni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ekvivalentni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razmišljanja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transformacijama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promena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izmena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koordinatnog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Ovaj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koristan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više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gde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definisan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sopstvenom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lokalnom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treba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iskombinovati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zatim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izraziti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koordinate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objekata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jedinstvenom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globalnom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koordinatnom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sistemu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932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/>
              <a:t>MATRICE I OPERACIJE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772400" cy="457200"/>
          </a:xfrm>
        </p:spPr>
        <p:txBody>
          <a:bodyPr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velikih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slova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alfabeta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A, B, M, ... </a:t>
            </a:r>
            <a:endParaRPr lang="en-GB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17700"/>
            <a:ext cx="35052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71600" y="3135313"/>
            <a:ext cx="7772400" cy="8072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jednake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istih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dimenzija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određenim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pozicijama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jednaki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en-GB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3955225"/>
            <a:ext cx="6934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57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/>
              <a:t>MATRICE I OPERACIJE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33600"/>
            <a:ext cx="7772400" cy="3886200"/>
          </a:xfrm>
        </p:spPr>
        <p:txBody>
          <a:bodyPr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jednak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redova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izvesti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sabiranje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sabiraju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odgovarajući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ovih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oduzele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oduzeti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odgovarajućim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elementima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druge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Ukoliko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jednakih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dimenzija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primeniti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operacije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množenja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deljenja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113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GB" dirty="0"/>
              <a:t>MATRICE I OPERACIJE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33600"/>
            <a:ext cx="7772400" cy="3886200"/>
          </a:xfrm>
        </p:spPr>
        <p:txBody>
          <a:bodyPr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jednak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redova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izvesti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sabiranje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sabiraju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odgovarajući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ovih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 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oduzele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oduzeti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prve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odgovarajućim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elementima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druge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Ukoliko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jednakih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dimenzija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moguće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primeniti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operacije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množenja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deljenja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586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cs typeface="Arial" panose="020B0604020202020204" pitchFamily="34" charset="0"/>
              </a:rPr>
              <a:t>PRIMER</a:t>
            </a:r>
            <a:endParaRPr lang="en-GB" dirty="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914400" y="1600200"/>
            <a:ext cx="7924800" cy="4267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 dirty="0" smtClean="0">
                <a:latin typeface="YuTimes" pitchFamily="2" charset="0"/>
              </a:rPr>
              <a:t>&gt;&gt; AKO POSTOJE DVE MATRICE (A,D) ONDA MNO</a:t>
            </a:r>
            <a:r>
              <a:rPr lang="sr-Latn-CS" sz="2000" dirty="0" smtClean="0"/>
              <a:t>Ž</a:t>
            </a:r>
            <a:r>
              <a:rPr lang="en-US" sz="2000" dirty="0" smtClean="0">
                <a:latin typeface="YuTimes" pitchFamily="2" charset="0"/>
              </a:rPr>
              <a:t>ENJE I DELJENJE JE:</a:t>
            </a:r>
          </a:p>
          <a:p>
            <a:r>
              <a:rPr lang="en-US" sz="2000" b="1" dirty="0" smtClean="0">
                <a:latin typeface="YuTimes" pitchFamily="2" charset="0"/>
              </a:rPr>
              <a:t>A =			      D=</a:t>
            </a:r>
          </a:p>
          <a:p>
            <a:r>
              <a:rPr lang="en-US" sz="2000" b="1" dirty="0" smtClean="0">
                <a:latin typeface="YuTimes" pitchFamily="2" charset="0"/>
              </a:rPr>
              <a:t>     1     2     3			1     1     1</a:t>
            </a:r>
          </a:p>
          <a:p>
            <a:r>
              <a:rPr lang="en-US" sz="2000" b="1" dirty="0" smtClean="0">
                <a:latin typeface="YuTimes" pitchFamily="2" charset="0"/>
              </a:rPr>
              <a:t>     4     5     6			2     2     2</a:t>
            </a:r>
          </a:p>
          <a:p>
            <a:r>
              <a:rPr lang="en-US" sz="2000" b="1" dirty="0" smtClean="0">
                <a:latin typeface="YuTimes" pitchFamily="2" charset="0"/>
              </a:rPr>
              <a:t>     7     8     9			3     3     3</a:t>
            </a:r>
          </a:p>
          <a:p>
            <a:endParaRPr lang="en-US" sz="2000" dirty="0" smtClean="0">
              <a:latin typeface="YuTimes" pitchFamily="2" charset="0"/>
            </a:endParaRPr>
          </a:p>
          <a:p>
            <a:r>
              <a:rPr lang="en-US" sz="2000" b="1" u="sng" dirty="0" smtClean="0">
                <a:latin typeface="YuTimes" pitchFamily="2" charset="0"/>
              </a:rPr>
              <a:t>M=A.*D</a:t>
            </a:r>
          </a:p>
          <a:p>
            <a:r>
              <a:rPr lang="en-US" sz="2000" b="1" dirty="0" smtClean="0">
                <a:latin typeface="YuTimes" pitchFamily="2" charset="0"/>
              </a:rPr>
              <a:t>M =</a:t>
            </a:r>
          </a:p>
          <a:p>
            <a:r>
              <a:rPr lang="en-US" sz="2000" dirty="0" smtClean="0">
                <a:latin typeface="YuTimes" pitchFamily="2" charset="0"/>
              </a:rPr>
              <a:t>     1     2     3</a:t>
            </a:r>
          </a:p>
          <a:p>
            <a:r>
              <a:rPr lang="en-US" sz="2000" dirty="0" smtClean="0">
                <a:latin typeface="YuTimes" pitchFamily="2" charset="0"/>
              </a:rPr>
              <a:t>     8    10    12</a:t>
            </a:r>
          </a:p>
          <a:p>
            <a:r>
              <a:rPr lang="en-US" sz="2000" dirty="0" smtClean="0">
                <a:latin typeface="YuTimes" pitchFamily="2" charset="0"/>
              </a:rPr>
              <a:t>    21    24    27</a:t>
            </a:r>
          </a:p>
          <a:p>
            <a:endParaRPr lang="en-US" sz="20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191000" y="3581400"/>
            <a:ext cx="2743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 u="sng" dirty="0">
                <a:latin typeface="YuTimes" pitchFamily="2" charset="0"/>
              </a:rPr>
              <a:t>V= A./D</a:t>
            </a:r>
          </a:p>
          <a:p>
            <a:r>
              <a:rPr lang="en-US" sz="2000" dirty="0">
                <a:latin typeface="YuTimes" pitchFamily="2" charset="0"/>
              </a:rPr>
              <a:t>V =</a:t>
            </a:r>
          </a:p>
          <a:p>
            <a:r>
              <a:rPr lang="en-US" sz="2000" dirty="0">
                <a:latin typeface="YuTimes" pitchFamily="2" charset="0"/>
              </a:rPr>
              <a:t>    1.00    2.00    3.00</a:t>
            </a:r>
          </a:p>
          <a:p>
            <a:r>
              <a:rPr lang="en-US" sz="2000" dirty="0">
                <a:latin typeface="YuTimes" pitchFamily="2" charset="0"/>
              </a:rPr>
              <a:t>    2.00    2.50    3.00</a:t>
            </a:r>
          </a:p>
          <a:p>
            <a:r>
              <a:rPr lang="en-US" sz="2000" dirty="0">
                <a:latin typeface="YuTimes" pitchFamily="2" charset="0"/>
              </a:rPr>
              <a:t>    2.33    2.66    3.00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825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cs typeface="Arial" panose="020B0604020202020204" pitchFamily="34" charset="0"/>
              </a:rPr>
              <a:t>MATRICE I OPERACIJE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2133600"/>
            <a:ext cx="7772400" cy="3886200"/>
          </a:xfrm>
        </p:spPr>
        <p:txBody>
          <a:bodyPr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biti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pomnožena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skalarom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a scalar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endParaRPr lang="en-U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US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U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Transponovanjem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nova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kojoj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zamenjene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redovi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međusobno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Transponovana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oznacava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T. 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29"/>
          <a:stretch>
            <a:fillRect/>
          </a:stretch>
        </p:blipFill>
        <p:spPr bwMode="auto">
          <a:xfrm>
            <a:off x="2019300" y="2514600"/>
            <a:ext cx="51054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4495800"/>
            <a:ext cx="3314700" cy="1296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87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cs typeface="Arial" panose="020B0604020202020204" pitchFamily="34" charset="0"/>
              </a:rPr>
              <a:t>POJAM MATRICA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7772400" cy="2819400"/>
          </a:xfrm>
        </p:spPr>
        <p:txBody>
          <a:bodyPr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identiteta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inverzija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lvl="1"/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mnogo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postoji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inverzna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inverznu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matricu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ne-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singularna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A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nema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naziva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singularna</a:t>
            </a:r>
            <a:r>
              <a:rPr lang="en-GB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Kvadratna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matrica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ona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isti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redova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kolona</a:t>
            </a: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46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2347</Words>
  <Application>Microsoft Office PowerPoint</Application>
  <PresentationFormat>On-screen Show (4:3)</PresentationFormat>
  <Paragraphs>173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Constantia</vt:lpstr>
      <vt:lpstr>Wingdings 2</vt:lpstr>
      <vt:lpstr>YuTimes</vt:lpstr>
      <vt:lpstr>Flow</vt:lpstr>
      <vt:lpstr>PowerPoint Presentation</vt:lpstr>
      <vt:lpstr>MATRICE I OPERACIJE KOORDINATNI SISTEMI GEOMETRIJSKE TRANSFORMACIJE PRIKAZIVANJE TELA U PROSTORU</vt:lpstr>
      <vt:lpstr>MATRICE I OPERACIJE</vt:lpstr>
      <vt:lpstr>MATRICE I OPERACIJE</vt:lpstr>
      <vt:lpstr>MATRICE I OPERACIJE</vt:lpstr>
      <vt:lpstr>MATRICE I OPERACIJE</vt:lpstr>
      <vt:lpstr>PRIMER</vt:lpstr>
      <vt:lpstr>MATRICE I OPERACIJE</vt:lpstr>
      <vt:lpstr>POJAM MATRICA</vt:lpstr>
      <vt:lpstr>ZBIR MATRICA (KOLONA I REDOVA)</vt:lpstr>
      <vt:lpstr>OSNOVNE OPERACIJE</vt:lpstr>
      <vt:lpstr>Matrica puta (•) kolona matrica</vt:lpstr>
      <vt:lpstr>MATRICE</vt:lpstr>
      <vt:lpstr>PRAVOUGAONE MATRICE</vt:lpstr>
      <vt:lpstr>PRIMER</vt:lpstr>
      <vt:lpstr>ELEMENTARNE MATRICE</vt:lpstr>
      <vt:lpstr>KOORDINATNI SISTEMI</vt:lpstr>
      <vt:lpstr>KOORDINATNI SISTEMI</vt:lpstr>
      <vt:lpstr>KOORDINATNI SISTEMI</vt:lpstr>
      <vt:lpstr>KOORDINATNI SISTEMI</vt:lpstr>
      <vt:lpstr>KOORDINATNI SISTEMI</vt:lpstr>
      <vt:lpstr>KOORDINATNI SISTEMI</vt:lpstr>
      <vt:lpstr>KOORDINATNI SISTEMI</vt:lpstr>
      <vt:lpstr>GEOMETRIJSKE TRANSFORMACIJE</vt:lpstr>
      <vt:lpstr>PRIMER</vt:lpstr>
      <vt:lpstr>GEOMETRIJSKE TRANSFORMACIJE</vt:lpstr>
      <vt:lpstr>Homogene koordinate i matrice u 2D transformacijama </vt:lpstr>
      <vt:lpstr>Homogene koordinate i matrice u 2D transformacijama </vt:lpstr>
      <vt:lpstr>Homogene koordinate i matrice u 2D transformacijama </vt:lpstr>
      <vt:lpstr>Homogene koordinate i matrice u 2D transformacijama </vt:lpstr>
      <vt:lpstr>Homogene koordinate i matrice u 2D transformacijama </vt:lpstr>
      <vt:lpstr>Homogene koordinate i matrice u 2D transformacijama </vt:lpstr>
      <vt:lpstr>Kombinovanje 2D transformacija </vt:lpstr>
      <vt:lpstr>Matrice u 3D transformacijama </vt:lpstr>
      <vt:lpstr>Matrice u 3D transformacijama </vt:lpstr>
      <vt:lpstr>DVA NAČINA TRANSFORMACIJE </vt:lpstr>
      <vt:lpstr>Transformacije kao promene koordinatnog sistema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 djordjevic</dc:creator>
  <cp:keywords>Multimedijalne tehnologije</cp:keywords>
  <cp:lastModifiedBy>Sasha</cp:lastModifiedBy>
  <cp:revision>223</cp:revision>
  <dcterms:created xsi:type="dcterms:W3CDTF">2018-03-10T13:46:02Z</dcterms:created>
  <dcterms:modified xsi:type="dcterms:W3CDTF">2018-03-22T19:37:03Z</dcterms:modified>
</cp:coreProperties>
</file>