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259" r:id="rId3"/>
    <p:sldId id="287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 varScale="1">
        <p:scale>
          <a:sx n="75" d="100"/>
          <a:sy n="75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2CB3-B474-45C4-B3D6-80B4B8ED48C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6190-B6A5-426F-932C-D662B908B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6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C1EBC-2C8C-4745-9DBB-7D2821DE93A2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7475D6-C4A2-4C2D-B379-6EFD879AD8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7724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VISOKA TEHNIČKA ŠKOLA STRUKOVNIH STUDIJA ZVEČAN</a:t>
            </a:r>
          </a:p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STUDIJSKI PROGRAM:</a:t>
            </a:r>
          </a:p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MULTIMEDIJALNE TEHNOLOGIJE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GB" dirty="0"/>
              <a:t>MAYA OKRUŽENJE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233172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2"/>
                </a:solidFill>
              </a:rPr>
              <a:t>Maya je program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zasniva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čvorovima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Čvor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(</a:t>
            </a:r>
            <a:r>
              <a:rPr lang="en-GB" dirty="0" err="1">
                <a:solidFill>
                  <a:schemeClr val="tx2"/>
                </a:solidFill>
              </a:rPr>
              <a:t>engl.</a:t>
            </a:r>
            <a:r>
              <a:rPr lang="en-GB" dirty="0">
                <a:solidFill>
                  <a:schemeClr val="tx2"/>
                </a:solidFill>
              </a:rPr>
              <a:t> node)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vezivna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tačka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vizualna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reprezentacija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elementa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površina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tekstura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animacijska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kriva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Svaki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element u </a:t>
            </a:r>
            <a:r>
              <a:rPr lang="en-GB" dirty="0" err="1">
                <a:solidFill>
                  <a:schemeClr val="tx2"/>
                </a:solidFill>
              </a:rPr>
              <a:t>ovom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predstavljen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pomoću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jednog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povezanog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čvora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odnosno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pomoću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njih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55592"/>
            <a:ext cx="46482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0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16483"/>
          </a:xfrm>
        </p:spPr>
        <p:txBody>
          <a:bodyPr>
            <a:normAutofit/>
          </a:bodyPr>
          <a:lstStyle/>
          <a:p>
            <a:r>
              <a:rPr lang="en-GB" dirty="0" smtClean="0"/>
              <a:t>MAYA OKRUŽENJE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6981"/>
            <a:ext cx="7315200" cy="2026920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2"/>
                </a:solidFill>
              </a:rPr>
              <a:t>Sami </a:t>
            </a:r>
            <a:r>
              <a:rPr lang="en-GB" dirty="0" err="1">
                <a:solidFill>
                  <a:schemeClr val="tx2"/>
                </a:solidFill>
              </a:rPr>
              <a:t>čvorovi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sadrže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mnogobrojne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atribute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stvari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predstavljaju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informacije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definišu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recimo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položaj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veličina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Čvorovima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se </a:t>
            </a:r>
            <a:r>
              <a:rPr lang="en-GB" dirty="0" err="1">
                <a:solidFill>
                  <a:schemeClr val="tx2"/>
                </a:solidFill>
              </a:rPr>
              <a:t>pristu</a:t>
            </a:r>
            <a:r>
              <a:rPr lang="en-GB" dirty="0">
                <a:solidFill>
                  <a:schemeClr val="tx2"/>
                </a:solidFill>
              </a:rPr>
              <a:t>- pa u </a:t>
            </a:r>
            <a:r>
              <a:rPr lang="en-GB" dirty="0" err="1">
                <a:solidFill>
                  <a:schemeClr val="tx2"/>
                </a:solidFill>
              </a:rPr>
              <a:t>prozorima</a:t>
            </a:r>
            <a:r>
              <a:rPr lang="en-GB" dirty="0">
                <a:solidFill>
                  <a:schemeClr val="tx2"/>
                </a:solidFill>
              </a:rPr>
              <a:t>  Outliner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Hypergraph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 smtClean="0">
                <a:solidFill>
                  <a:schemeClr val="tx2"/>
                </a:solidFill>
              </a:rPr>
              <a:t>slikan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962400"/>
            <a:ext cx="3614737" cy="28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OKRUŽENJE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225552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Osnovna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prednost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ovakve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čvoraste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arhitekture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sastoji</a:t>
            </a:r>
            <a:r>
              <a:rPr lang="en-GB" dirty="0">
                <a:solidFill>
                  <a:schemeClr val="tx2"/>
                </a:solidFill>
              </a:rPr>
              <a:t> se u </a:t>
            </a:r>
            <a:r>
              <a:rPr lang="en-GB" dirty="0" err="1">
                <a:solidFill>
                  <a:schemeClr val="tx2"/>
                </a:solidFill>
              </a:rPr>
              <a:t>preciznoj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kontroli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korisnik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ostvaruje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povezivanjem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razdvajanjem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samih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čvorova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taj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err="1">
                <a:solidFill>
                  <a:schemeClr val="tx2"/>
                </a:solidFill>
              </a:rPr>
              <a:t>način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određuju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ponašanje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izgled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. Program Maya </a:t>
            </a:r>
            <a:r>
              <a:rPr lang="en-GB" dirty="0" err="1">
                <a:solidFill>
                  <a:schemeClr val="tx2"/>
                </a:solidFill>
              </a:rPr>
              <a:t>vam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omogućava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iz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prozo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Hypergraph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pogledate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vezivna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mesta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neke</a:t>
            </a:r>
            <a:r>
              <a:rPr lang="en-GB" dirty="0">
                <a:solidFill>
                  <a:schemeClr val="tx2"/>
                </a:solidFill>
              </a:rPr>
              <a:t> scene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Strelice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ozna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čavaju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veze</a:t>
            </a:r>
            <a:r>
              <a:rPr lang="en-GB" dirty="0">
                <a:solidFill>
                  <a:schemeClr val="tx2"/>
                </a:solidFill>
              </a:rPr>
              <a:t>. (O </a:t>
            </a:r>
            <a:r>
              <a:rPr lang="en-GB" dirty="0" err="1">
                <a:solidFill>
                  <a:schemeClr val="tx2"/>
                </a:solidFill>
              </a:rPr>
              <a:t>prozoru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Hypergraph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govori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detaljnije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nastavku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poglavlja</a:t>
            </a:r>
            <a:r>
              <a:rPr lang="en-GB" dirty="0">
                <a:solidFill>
                  <a:schemeClr val="tx2"/>
                </a:solidFill>
              </a:rPr>
              <a:t>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09532"/>
            <a:ext cx="3581400" cy="28695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916" y="3244334"/>
            <a:ext cx="215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MAYA OKRUŽENJE</a:t>
            </a:r>
          </a:p>
        </p:txBody>
      </p:sp>
    </p:spTree>
    <p:extLst>
      <p:ext uri="{BB962C8B-B14F-4D97-AF65-F5344CB8AC3E}">
        <p14:creationId xmlns:p14="http://schemas.microsoft.com/office/powerpoint/2010/main" val="4266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KOORDINATNI SISTEM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225552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Tradicionalne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aplikacije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animiranje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rad </a:t>
            </a:r>
            <a:r>
              <a:rPr lang="en-GB" dirty="0" err="1">
                <a:solidFill>
                  <a:schemeClr val="tx2"/>
                </a:solidFill>
              </a:rPr>
              <a:t>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grafičkim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objektima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je, </a:t>
            </a:r>
            <a:r>
              <a:rPr lang="en-GB" dirty="0" err="1">
                <a:solidFill>
                  <a:schemeClr val="tx2"/>
                </a:solidFill>
              </a:rPr>
              <a:t>recimo</a:t>
            </a:r>
            <a:r>
              <a:rPr lang="en-GB" dirty="0">
                <a:solidFill>
                  <a:schemeClr val="tx2"/>
                </a:solidFill>
              </a:rPr>
              <a:t>, Adobe Photoshop,  </a:t>
            </a:r>
            <a:r>
              <a:rPr lang="en-GB" dirty="0" err="1">
                <a:solidFill>
                  <a:schemeClr val="tx2"/>
                </a:solidFill>
              </a:rPr>
              <a:t>koriste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obično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osu</a:t>
            </a:r>
            <a:r>
              <a:rPr lang="en-GB" dirty="0">
                <a:solidFill>
                  <a:schemeClr val="tx2"/>
                </a:solidFill>
              </a:rPr>
              <a:t> x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osu</a:t>
            </a:r>
            <a:r>
              <a:rPr lang="en-GB" dirty="0">
                <a:solidFill>
                  <a:schemeClr val="tx2"/>
                </a:solidFill>
              </a:rPr>
              <a:t>  y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Koordinatni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sistem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zasniva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osama</a:t>
            </a:r>
            <a:r>
              <a:rPr lang="en-GB" dirty="0">
                <a:solidFill>
                  <a:schemeClr val="tx2"/>
                </a:solidFill>
              </a:rPr>
              <a:t> x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y </a:t>
            </a:r>
            <a:r>
              <a:rPr lang="en-GB" dirty="0" err="1">
                <a:solidFill>
                  <a:schemeClr val="tx2"/>
                </a:solidFill>
              </a:rPr>
              <a:t>nudi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visinu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širinu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njemu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nedostaje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dubina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zbog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čega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objektima</a:t>
            </a:r>
            <a:r>
              <a:rPr lang="en-GB" dirty="0">
                <a:solidFill>
                  <a:schemeClr val="tx2"/>
                </a:solidFill>
              </a:rPr>
              <a:t> ne </a:t>
            </a:r>
            <a:r>
              <a:rPr lang="en-GB" dirty="0" err="1">
                <a:solidFill>
                  <a:schemeClr val="tx2"/>
                </a:solidFill>
              </a:rPr>
              <a:t>obezbeđuje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trodimenzionalan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izgled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931920"/>
            <a:ext cx="4572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KOORDINATNI SISTEM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2514600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 Maya </a:t>
            </a:r>
            <a:r>
              <a:rPr lang="en-GB" dirty="0" err="1">
                <a:solidFill>
                  <a:schemeClr val="tx2"/>
                </a:solidFill>
              </a:rPr>
              <a:t>postoji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treća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osa</a:t>
            </a:r>
            <a:r>
              <a:rPr lang="en-GB" dirty="0">
                <a:solidFill>
                  <a:schemeClr val="tx2"/>
                </a:solidFill>
              </a:rPr>
              <a:t>, z, </a:t>
            </a:r>
            <a:r>
              <a:rPr lang="en-GB" dirty="0" err="1">
                <a:solidFill>
                  <a:schemeClr val="tx2"/>
                </a:solidFill>
              </a:rPr>
              <a:t>koja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objektima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obezbeđuje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potrebnu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dubi</a:t>
            </a:r>
            <a:r>
              <a:rPr lang="en-GB" dirty="0">
                <a:solidFill>
                  <a:schemeClr val="tx2"/>
                </a:solidFill>
              </a:rPr>
              <a:t>- nu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Upravo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postojanje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treće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omogućava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vam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izrađujete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modele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animacije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proporcionalne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GB" dirty="0" err="1">
                <a:solidFill>
                  <a:schemeClr val="tx2"/>
                </a:solidFill>
              </a:rPr>
              <a:t>Unutar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koordinatnog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sistema</a:t>
            </a:r>
            <a:r>
              <a:rPr lang="en-GB" dirty="0">
                <a:solidFill>
                  <a:schemeClr val="tx2"/>
                </a:solidFill>
              </a:rPr>
              <a:t> XYZ </a:t>
            </a:r>
            <a:r>
              <a:rPr lang="en-GB" dirty="0" err="1">
                <a:solidFill>
                  <a:schemeClr val="tx2"/>
                </a:solidFill>
              </a:rPr>
              <a:t>postoje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koordinatna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sistema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svetski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globalni</a:t>
            </a:r>
            <a:r>
              <a:rPr lang="en-GB" dirty="0">
                <a:solidFill>
                  <a:schemeClr val="tx2"/>
                </a:solidFill>
              </a:rPr>
              <a:t>)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lokalni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114800"/>
            <a:ext cx="45910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KOORDINATNI SISTEM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25146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Svetski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koordinatni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sistem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započinje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središtu</a:t>
            </a:r>
            <a:r>
              <a:rPr lang="en-GB" dirty="0">
                <a:solidFill>
                  <a:schemeClr val="tx2"/>
                </a:solidFill>
              </a:rPr>
              <a:t> scene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položaju</a:t>
            </a:r>
            <a:r>
              <a:rPr lang="en-GB" dirty="0">
                <a:solidFill>
                  <a:schemeClr val="tx2"/>
                </a:solidFill>
              </a:rPr>
              <a:t> 0, 0, 0,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zove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koordinatni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početak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Lokalne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koordinate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prostiru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oko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površine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r>
              <a:rPr lang="en-GB" dirty="0">
                <a:solidFill>
                  <a:schemeClr val="tx2"/>
                </a:solidFill>
              </a:rPr>
              <a:t>Sami </a:t>
            </a:r>
            <a:r>
              <a:rPr lang="en-GB" dirty="0" err="1">
                <a:solidFill>
                  <a:schemeClr val="tx2"/>
                </a:solidFill>
              </a:rPr>
              <a:t>objekti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poseduju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nešto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označa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vamo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UV </a:t>
            </a:r>
            <a:r>
              <a:rPr lang="en-GB" dirty="0" err="1">
                <a:solidFill>
                  <a:schemeClr val="tx2"/>
                </a:solidFill>
              </a:rPr>
              <a:t>koordinatni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prostor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Površina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poseduje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pravac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pravac</a:t>
            </a:r>
            <a:r>
              <a:rPr lang="en-GB" dirty="0">
                <a:solidFill>
                  <a:schemeClr val="tx2"/>
                </a:solidFill>
              </a:rPr>
              <a:t> V.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962400"/>
            <a:ext cx="317561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KOORDINATNI SISTEM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2514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Na </a:t>
            </a:r>
            <a:r>
              <a:rPr lang="en-GB" dirty="0" err="1">
                <a:solidFill>
                  <a:schemeClr val="tx2"/>
                </a:solidFill>
              </a:rPr>
              <a:t>jednosta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vnom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primeru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ravni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pravac</a:t>
            </a:r>
            <a:r>
              <a:rPr lang="en-GB" dirty="0">
                <a:solidFill>
                  <a:schemeClr val="tx2"/>
                </a:solidFill>
              </a:rPr>
              <a:t> U se </a:t>
            </a:r>
            <a:r>
              <a:rPr lang="en-GB" dirty="0" err="1">
                <a:solidFill>
                  <a:schemeClr val="tx2"/>
                </a:solidFill>
              </a:rPr>
              <a:t>prostire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sleva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udesno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pravac</a:t>
            </a:r>
            <a:r>
              <a:rPr lang="en-GB" dirty="0">
                <a:solidFill>
                  <a:schemeClr val="tx2"/>
                </a:solidFill>
              </a:rPr>
              <a:t> V </a:t>
            </a:r>
            <a:r>
              <a:rPr lang="en-GB" dirty="0" err="1">
                <a:solidFill>
                  <a:schemeClr val="tx2"/>
                </a:solidFill>
              </a:rPr>
              <a:t>odozgo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nadole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Nešto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slično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geografskoj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širini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dužini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karti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sveta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3352800"/>
            <a:ext cx="35528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KOORDINATNI SISTEM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772400" cy="30480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Baš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karti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sveta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odredite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položaj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tačke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osnovu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geografske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širine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dužine</a:t>
            </a:r>
            <a:r>
              <a:rPr lang="en-GB" dirty="0">
                <a:solidFill>
                  <a:schemeClr val="tx2"/>
                </a:solidFill>
              </a:rPr>
              <a:t>, to </a:t>
            </a:r>
            <a:r>
              <a:rPr lang="en-GB" dirty="0" err="1">
                <a:solidFill>
                  <a:schemeClr val="tx2"/>
                </a:solidFill>
              </a:rPr>
              <a:t>isto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učiniti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je u </a:t>
            </a:r>
            <a:r>
              <a:rPr lang="en-GB" dirty="0" err="1">
                <a:solidFill>
                  <a:schemeClr val="tx2"/>
                </a:solidFill>
              </a:rPr>
              <a:t>pitanju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površina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korišćenjem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njenih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koordinata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V.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Ovo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je </a:t>
            </a:r>
            <a:r>
              <a:rPr lang="en-GB" dirty="0" err="1">
                <a:solidFill>
                  <a:schemeClr val="tx2"/>
                </a:solidFill>
              </a:rPr>
              <a:t>naročito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važno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prilikom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postavljanja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tekstura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površinu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9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106680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Interfejs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 Maya u </a:t>
            </a:r>
            <a:r>
              <a:rPr lang="en-GB" dirty="0" err="1">
                <a:solidFill>
                  <a:schemeClr val="tx2"/>
                </a:solidFill>
              </a:rPr>
              <a:t>prvi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mah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delovati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zastrašujuće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imajte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umu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da je </a:t>
            </a:r>
            <a:r>
              <a:rPr lang="en-GB" dirty="0">
                <a:solidFill>
                  <a:schemeClr val="tx2"/>
                </a:solidFill>
              </a:rPr>
              <a:t>on </a:t>
            </a:r>
            <a:r>
              <a:rPr lang="en-GB" dirty="0" err="1">
                <a:solidFill>
                  <a:schemeClr val="tx2"/>
                </a:solidFill>
              </a:rPr>
              <a:t>veoma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dobro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organizovan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nakon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početnog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upoznavanja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umnogome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olakšava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kretanje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rad u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515146"/>
            <a:ext cx="6324600" cy="4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gornjem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delu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programskog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interfejsa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linija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zastupljene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važnije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komande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Pošto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sam</a:t>
            </a:r>
            <a:r>
              <a:rPr lang="en-GB" dirty="0">
                <a:solidFill>
                  <a:schemeClr val="tx2"/>
                </a:solidFill>
              </a:rPr>
              <a:t> program </a:t>
            </a:r>
            <a:r>
              <a:rPr lang="en-GB" dirty="0" err="1">
                <a:solidFill>
                  <a:schemeClr val="tx2"/>
                </a:solidFill>
              </a:rPr>
              <a:t>sadrži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mnogo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nego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realno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stane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programski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prozor</a:t>
            </a:r>
            <a:r>
              <a:rPr lang="en-GB" dirty="0">
                <a:solidFill>
                  <a:schemeClr val="tx2"/>
                </a:solidFill>
              </a:rPr>
              <a:t>, ne </a:t>
            </a:r>
            <a:r>
              <a:rPr lang="en-GB" dirty="0" err="1">
                <a:solidFill>
                  <a:schemeClr val="tx2"/>
                </a:solidFill>
              </a:rPr>
              <a:t>postoji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način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sve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istovremeno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prikažete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Upravo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</a:t>
            </a:r>
            <a:r>
              <a:rPr lang="en-GB" dirty="0">
                <a:solidFill>
                  <a:schemeClr val="tx2"/>
                </a:solidFill>
              </a:rPr>
              <a:t> tog </a:t>
            </a:r>
            <a:r>
              <a:rPr lang="en-GB" dirty="0" err="1">
                <a:solidFill>
                  <a:schemeClr val="tx2"/>
                </a:solidFill>
              </a:rPr>
              <a:t>razloga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grupisani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svojevrsne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celine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orga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nizovane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zadacima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njima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može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pristupati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posredstvom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levoj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stra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statusne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4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739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POSTAVLJANJE KLJUČNIH KADROVA U MAYA OKRUŽENJU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Na </a:t>
            </a:r>
            <a:r>
              <a:rPr lang="en-GB" dirty="0" err="1">
                <a:solidFill>
                  <a:schemeClr val="tx2"/>
                </a:solidFill>
              </a:rPr>
              <a:t>statusnoj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liniji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koja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nalazi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neposredno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ispod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glavne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zastupljene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najvažnije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funkcije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biranje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selektovanje</a:t>
            </a:r>
            <a:r>
              <a:rPr lang="en-GB" dirty="0" smtClean="0">
                <a:solidFill>
                  <a:schemeClr val="tx2"/>
                </a:solidFill>
              </a:rPr>
              <a:t>).</a:t>
            </a:r>
          </a:p>
          <a:p>
            <a:r>
              <a:rPr lang="en-GB" dirty="0" err="1">
                <a:solidFill>
                  <a:schemeClr val="tx2"/>
                </a:solidFill>
              </a:rPr>
              <a:t>Ispod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statusne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polica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kojoj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zastupljeni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najčešće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koriste</a:t>
            </a:r>
            <a:r>
              <a:rPr lang="en-GB" dirty="0">
                <a:solidFill>
                  <a:schemeClr val="tx2"/>
                </a:solidFill>
              </a:rPr>
              <a:t>. Sa </a:t>
            </a:r>
            <a:r>
              <a:rPr lang="en-GB" dirty="0" err="1">
                <a:solidFill>
                  <a:schemeClr val="tx2"/>
                </a:solidFill>
              </a:rPr>
              <a:t>leve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strane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interfejsa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paleta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tki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smeštene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rad.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Ove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mogu</a:t>
            </a:r>
            <a:r>
              <a:rPr lang="en-GB" dirty="0">
                <a:solidFill>
                  <a:schemeClr val="tx2"/>
                </a:solidFill>
              </a:rPr>
              <a:t> da se </a:t>
            </a:r>
            <a:r>
              <a:rPr lang="en-GB" dirty="0" err="1">
                <a:solidFill>
                  <a:schemeClr val="tx2"/>
                </a:solidFill>
              </a:rPr>
              <a:t>koriste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selektovanje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rotiranje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premeštanje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skaliranje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delova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označavaju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komponente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876800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Uobičajeni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izgled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programa</a:t>
            </a:r>
            <a:r>
              <a:rPr lang="en-GB" dirty="0">
                <a:solidFill>
                  <a:schemeClr val="tx2"/>
                </a:solidFill>
              </a:rPr>
              <a:t>  Maya </a:t>
            </a:r>
            <a:r>
              <a:rPr lang="en-GB" dirty="0" err="1">
                <a:solidFill>
                  <a:schemeClr val="tx2"/>
                </a:solidFill>
              </a:rPr>
              <a:t>podra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zumeva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četiri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prikaza</a:t>
            </a:r>
            <a:r>
              <a:rPr lang="en-GB" dirty="0">
                <a:solidFill>
                  <a:schemeClr val="tx2"/>
                </a:solidFill>
              </a:rPr>
              <a:t>: Front, Side, Top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Perspective. </a:t>
            </a:r>
            <a:r>
              <a:rPr lang="en-GB" dirty="0" err="1">
                <a:solidFill>
                  <a:schemeClr val="tx2"/>
                </a:solidFill>
              </a:rPr>
              <a:t>Površine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kojima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prikazi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nazivaju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oknima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podrazume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vanom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grafičkom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rasporedu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četiri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okna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Na </a:t>
            </a:r>
            <a:r>
              <a:rPr lang="en-GB" dirty="0" err="1">
                <a:solidFill>
                  <a:schemeClr val="tx2"/>
                </a:solidFill>
              </a:rPr>
              <a:t>dnu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interfejsa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klizači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opseg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vam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omogućavaju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kontrolišete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vremenski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položaj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animaciji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Na </a:t>
            </a:r>
            <a:r>
              <a:rPr lang="en-GB" dirty="0" err="1">
                <a:solidFill>
                  <a:schemeClr val="tx2"/>
                </a:solidFill>
              </a:rPr>
              <a:t>desnoj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strani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interfejsa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okvir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 (Channel Box),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sadrži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prečice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 err="1">
                <a:solidFill>
                  <a:schemeClr val="tx2"/>
                </a:solidFill>
              </a:rPr>
              <a:t>Ispod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okvira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para- metre </a:t>
            </a:r>
            <a:r>
              <a:rPr lang="en-GB" dirty="0" err="1">
                <a:solidFill>
                  <a:schemeClr val="tx2"/>
                </a:solidFill>
              </a:rPr>
              <a:t>smešteni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editori</a:t>
            </a:r>
            <a:r>
              <a:rPr lang="en-GB" dirty="0">
                <a:solidFill>
                  <a:schemeClr val="tx2"/>
                </a:solidFill>
              </a:rPr>
              <a:t> Display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Render Layer</a:t>
            </a:r>
          </a:p>
        </p:txBody>
      </p:sp>
    </p:spTree>
    <p:extLst>
      <p:ext uri="{BB962C8B-B14F-4D97-AF65-F5344CB8AC3E}">
        <p14:creationId xmlns:p14="http://schemas.microsoft.com/office/powerpoint/2010/main" val="12251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22860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Pored </a:t>
            </a:r>
            <a:r>
              <a:rPr lang="en-GB" dirty="0" err="1">
                <a:solidFill>
                  <a:schemeClr val="tx2"/>
                </a:solidFill>
              </a:rPr>
              <a:t>glavne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postoje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kojima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može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pristupiti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pojedinačnih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okana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posredstvom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kontekstnog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engl.</a:t>
            </a:r>
            <a:r>
              <a:rPr lang="en-GB" dirty="0">
                <a:solidFill>
                  <a:schemeClr val="tx2"/>
                </a:solidFill>
              </a:rPr>
              <a:t> marking menu)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Kontekstni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predstavljaju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vrlo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praktičan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način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brzo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pristupanje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alatkama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komandama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en-GB" dirty="0" err="1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525837"/>
            <a:ext cx="3505200" cy="30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Pored </a:t>
            </a:r>
            <a:r>
              <a:rPr lang="en-GB" dirty="0" err="1">
                <a:solidFill>
                  <a:schemeClr val="tx2"/>
                </a:solidFill>
              </a:rPr>
              <a:t>glavne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postoje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kojima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može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pristupiti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pojedinačnih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okana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posredstvom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kontekstnog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engl.</a:t>
            </a:r>
            <a:r>
              <a:rPr lang="en-GB" dirty="0">
                <a:solidFill>
                  <a:schemeClr val="tx2"/>
                </a:solidFill>
              </a:rPr>
              <a:t> marking menu)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Kontekstni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predstavljaju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vrlo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praktičan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način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brzo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pristupanje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alatkama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komandama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Oni </a:t>
            </a:r>
            <a:r>
              <a:rPr lang="en-GB" dirty="0">
                <a:solidFill>
                  <a:schemeClr val="tx2"/>
                </a:solidFill>
              </a:rPr>
              <a:t>se </a:t>
            </a:r>
            <a:r>
              <a:rPr lang="en-GB" dirty="0" err="1">
                <a:solidFill>
                  <a:schemeClr val="tx2"/>
                </a:solidFill>
              </a:rPr>
              <a:t>otvaraju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onda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desnim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tasterom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miša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pritisnete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mišem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pritisnete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neki</a:t>
            </a:r>
            <a:r>
              <a:rPr lang="en-GB" dirty="0">
                <a:solidFill>
                  <a:schemeClr val="tx2"/>
                </a:solidFill>
              </a:rPr>
              <a:t> od pet </a:t>
            </a:r>
            <a:r>
              <a:rPr lang="en-GB" dirty="0" err="1">
                <a:solidFill>
                  <a:schemeClr val="tx2"/>
                </a:solidFill>
              </a:rPr>
              <a:t>regiona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prozoru</a:t>
            </a:r>
            <a:r>
              <a:rPr lang="en-GB" dirty="0">
                <a:solidFill>
                  <a:schemeClr val="tx2"/>
                </a:solidFill>
              </a:rPr>
              <a:t> Hotbox (o </a:t>
            </a:r>
            <a:r>
              <a:rPr lang="en-GB" dirty="0" err="1">
                <a:solidFill>
                  <a:schemeClr val="tx2"/>
                </a:solidFill>
              </a:rPr>
              <a:t>ovim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regionima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detaljnije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se </a:t>
            </a:r>
            <a:r>
              <a:rPr lang="en-GB" dirty="0" err="1" smtClean="0">
                <a:solidFill>
                  <a:schemeClr val="tx2"/>
                </a:solidFill>
              </a:rPr>
              <a:t>govori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nastavku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poglavlja</a:t>
            </a:r>
            <a:r>
              <a:rPr lang="en-GB" dirty="0">
                <a:solidFill>
                  <a:schemeClr val="tx2"/>
                </a:solidFill>
              </a:rPr>
              <a:t>).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Program Maya </a:t>
            </a:r>
            <a:r>
              <a:rPr lang="en-GB" dirty="0" err="1">
                <a:solidFill>
                  <a:schemeClr val="tx2"/>
                </a:solidFill>
              </a:rPr>
              <a:t>sadrži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zaista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veliki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tako</a:t>
            </a:r>
            <a:r>
              <a:rPr lang="en-GB" dirty="0" smtClean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vam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potrebno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dosta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vremena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upoznate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savladate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njihovo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korišćenje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endParaRPr lang="en-GB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16764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Prozor</a:t>
            </a:r>
            <a:r>
              <a:rPr lang="en-GB" dirty="0">
                <a:solidFill>
                  <a:schemeClr val="tx2"/>
                </a:solidFill>
              </a:rPr>
              <a:t> Hotbox je </a:t>
            </a:r>
            <a:r>
              <a:rPr lang="en-GB" dirty="0" err="1">
                <a:solidFill>
                  <a:schemeClr val="tx2"/>
                </a:solidFill>
              </a:rPr>
              <a:t>jedna</a:t>
            </a:r>
            <a:r>
              <a:rPr lang="en-GB" dirty="0">
                <a:solidFill>
                  <a:schemeClr val="tx2"/>
                </a:solidFill>
              </a:rPr>
              <a:t> od </a:t>
            </a:r>
            <a:r>
              <a:rPr lang="en-GB" dirty="0" err="1">
                <a:solidFill>
                  <a:schemeClr val="tx2"/>
                </a:solidFill>
              </a:rPr>
              <a:t>najboljih</a:t>
            </a:r>
            <a:r>
              <a:rPr lang="en-GB" dirty="0">
                <a:solidFill>
                  <a:schemeClr val="tx2"/>
                </a:solidFill>
              </a:rPr>
              <a:t> fun- </a:t>
            </a:r>
            <a:r>
              <a:rPr lang="en-GB" dirty="0" err="1">
                <a:solidFill>
                  <a:schemeClr val="tx2"/>
                </a:solidFill>
              </a:rPr>
              <a:t>kcija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 Maya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ovoj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funkciji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svi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programski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meniji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alatka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otvara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iznad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pokazivača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miša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zadržite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pritisnut</a:t>
            </a:r>
            <a:r>
              <a:rPr lang="en-GB" dirty="0">
                <a:solidFill>
                  <a:schemeClr val="tx2"/>
                </a:solidFill>
              </a:rPr>
              <a:t> taster </a:t>
            </a:r>
            <a:r>
              <a:rPr lang="en-GB" dirty="0" smtClean="0">
                <a:solidFill>
                  <a:schemeClr val="tx2"/>
                </a:solidFill>
              </a:rPr>
              <a:t>space </a:t>
            </a:r>
            <a:r>
              <a:rPr lang="en-GB" dirty="0">
                <a:solidFill>
                  <a:schemeClr val="tx2"/>
                </a:solidFill>
              </a:rPr>
              <a:t>(a </a:t>
            </a:r>
            <a:r>
              <a:rPr lang="en-GB" dirty="0" err="1">
                <a:solidFill>
                  <a:schemeClr val="tx2"/>
                </a:solidFill>
              </a:rPr>
              <a:t>nestaje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otpustite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ovaj</a:t>
            </a:r>
            <a:r>
              <a:rPr lang="en-GB" dirty="0">
                <a:solidFill>
                  <a:schemeClr val="tx2"/>
                </a:solidFill>
              </a:rPr>
              <a:t> taster).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24200"/>
            <a:ext cx="3962400" cy="27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16764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Prozor</a:t>
            </a:r>
            <a:r>
              <a:rPr lang="en-GB" dirty="0">
                <a:solidFill>
                  <a:schemeClr val="tx2"/>
                </a:solidFill>
              </a:rPr>
              <a:t> Hotbox je </a:t>
            </a:r>
            <a:r>
              <a:rPr lang="en-GB" dirty="0" err="1">
                <a:solidFill>
                  <a:schemeClr val="tx2"/>
                </a:solidFill>
              </a:rPr>
              <a:t>jedna</a:t>
            </a:r>
            <a:r>
              <a:rPr lang="en-GB" dirty="0">
                <a:solidFill>
                  <a:schemeClr val="tx2"/>
                </a:solidFill>
              </a:rPr>
              <a:t> od </a:t>
            </a:r>
            <a:r>
              <a:rPr lang="en-GB" dirty="0" err="1">
                <a:solidFill>
                  <a:schemeClr val="tx2"/>
                </a:solidFill>
              </a:rPr>
              <a:t>najboljih</a:t>
            </a:r>
            <a:r>
              <a:rPr lang="en-GB" dirty="0">
                <a:solidFill>
                  <a:schemeClr val="tx2"/>
                </a:solidFill>
              </a:rPr>
              <a:t> fun- </a:t>
            </a:r>
            <a:r>
              <a:rPr lang="en-GB" dirty="0" err="1">
                <a:solidFill>
                  <a:schemeClr val="tx2"/>
                </a:solidFill>
              </a:rPr>
              <a:t>kcija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 Maya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ovoj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funkciji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svi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programski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meniji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alatka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otvara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iznad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pokazivača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miša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zadržite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pritisnut</a:t>
            </a:r>
            <a:r>
              <a:rPr lang="en-GB" dirty="0">
                <a:solidFill>
                  <a:schemeClr val="tx2"/>
                </a:solidFill>
              </a:rPr>
              <a:t> taster </a:t>
            </a:r>
            <a:r>
              <a:rPr lang="en-GB" dirty="0" smtClean="0">
                <a:solidFill>
                  <a:schemeClr val="tx2"/>
                </a:solidFill>
              </a:rPr>
              <a:t>space </a:t>
            </a:r>
            <a:r>
              <a:rPr lang="en-GB" dirty="0">
                <a:solidFill>
                  <a:schemeClr val="tx2"/>
                </a:solidFill>
              </a:rPr>
              <a:t>(a </a:t>
            </a:r>
            <a:r>
              <a:rPr lang="en-GB" dirty="0" err="1">
                <a:solidFill>
                  <a:schemeClr val="tx2"/>
                </a:solidFill>
              </a:rPr>
              <a:t>nestaje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otpustite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ovaj</a:t>
            </a:r>
            <a:r>
              <a:rPr lang="en-GB" dirty="0">
                <a:solidFill>
                  <a:schemeClr val="tx2"/>
                </a:solidFill>
              </a:rPr>
              <a:t> taster).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24200"/>
            <a:ext cx="3962400" cy="27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 fontScale="925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Korišćenjem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prozora</a:t>
            </a:r>
            <a:r>
              <a:rPr lang="en-GB" dirty="0">
                <a:solidFill>
                  <a:schemeClr val="tx2"/>
                </a:solidFill>
              </a:rPr>
              <a:t> Hotbox </a:t>
            </a:r>
            <a:r>
              <a:rPr lang="en-GB" dirty="0" err="1">
                <a:solidFill>
                  <a:schemeClr val="tx2"/>
                </a:solidFill>
              </a:rPr>
              <a:t>skratićete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mnoge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postupke</a:t>
            </a:r>
            <a:r>
              <a:rPr lang="en-GB" dirty="0" smtClean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radu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joj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pristupite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bilo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pozicije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miša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pri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čemu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potrebe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komande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birate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menija</a:t>
            </a:r>
            <a:r>
              <a:rPr lang="en-GB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GB" dirty="0">
                <a:solidFill>
                  <a:schemeClr val="tx2"/>
                </a:solidFill>
              </a:rPr>
              <a:t>Da </a:t>
            </a:r>
            <a:r>
              <a:rPr lang="en-GB" dirty="0" err="1">
                <a:solidFill>
                  <a:schemeClr val="tx2"/>
                </a:solidFill>
              </a:rPr>
              <a:t>biste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izmenili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položaj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rotirali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skalirali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jednim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imenom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označava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transformacija</a:t>
            </a:r>
            <a:r>
              <a:rPr lang="en-GB" dirty="0">
                <a:solidFill>
                  <a:schemeClr val="tx2"/>
                </a:solidFill>
              </a:rPr>
              <a:t>), </a:t>
            </a:r>
            <a:r>
              <a:rPr lang="en-GB" dirty="0" err="1">
                <a:solidFill>
                  <a:schemeClr val="tx2"/>
                </a:solidFill>
              </a:rPr>
              <a:t>dovoljno</a:t>
            </a:r>
            <a:r>
              <a:rPr lang="en-GB" dirty="0">
                <a:solidFill>
                  <a:schemeClr val="tx2"/>
                </a:solidFill>
              </a:rPr>
              <a:t> je da </a:t>
            </a:r>
            <a:r>
              <a:rPr lang="en-GB" dirty="0" err="1">
                <a:solidFill>
                  <a:schemeClr val="tx2"/>
                </a:solidFill>
              </a:rPr>
              <a:t>vrednosti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upišete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okvir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na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slede</a:t>
            </a:r>
            <a:r>
              <a:rPr lang="sr-Latn-RS" dirty="0" smtClean="0">
                <a:solidFill>
                  <a:schemeClr val="tx2"/>
                </a:solidFill>
              </a:rPr>
              <a:t>ćem slajdu</a:t>
            </a:r>
            <a:r>
              <a:rPr lang="en-GB" dirty="0" smtClean="0">
                <a:solidFill>
                  <a:schemeClr val="tx2"/>
                </a:solidFill>
              </a:rPr>
              <a:t>)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upotrebite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manipulatore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vam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omo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gućavaju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vrednost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izmeni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pritiskanjem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povlačenjem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interaktivnog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markera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slede</a:t>
            </a:r>
            <a:r>
              <a:rPr lang="sr-Latn-RS" dirty="0">
                <a:solidFill>
                  <a:schemeClr val="tx2"/>
                </a:solidFill>
              </a:rPr>
              <a:t>ćem slajdu</a:t>
            </a:r>
            <a:r>
              <a:rPr lang="en-GB" dirty="0" smtClean="0">
                <a:solidFill>
                  <a:schemeClr val="tx2"/>
                </a:solidFill>
              </a:rPr>
              <a:t>).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PROGRAMSKI  INTERFEJS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0" y="1351352"/>
            <a:ext cx="5562600" cy="21637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Da </a:t>
            </a:r>
            <a:r>
              <a:rPr lang="en-US" sz="2400" dirty="0" err="1">
                <a:solidFill>
                  <a:schemeClr val="tx2"/>
                </a:solidFill>
              </a:rPr>
              <a:t>biste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interaktivno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izmenili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vrednosti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prvo</a:t>
            </a:r>
            <a:r>
              <a:rPr lang="en-US" sz="2400" dirty="0">
                <a:solidFill>
                  <a:schemeClr val="tx2"/>
                </a:solidFill>
              </a:rPr>
              <a:t> u </a:t>
            </a:r>
            <a:r>
              <a:rPr lang="en-US" sz="2400" dirty="0" err="1">
                <a:solidFill>
                  <a:schemeClr val="tx2"/>
                </a:solidFill>
              </a:rPr>
              <a:t>okviru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za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parametre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izaberite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ime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atributa</a:t>
            </a:r>
            <a:r>
              <a:rPr lang="en-US" sz="2400" dirty="0">
                <a:solidFill>
                  <a:schemeClr val="tx2"/>
                </a:solidFill>
              </a:rPr>
              <a:t>,  </a:t>
            </a:r>
            <a:r>
              <a:rPr lang="en-US" sz="2400" dirty="0" err="1">
                <a:solidFill>
                  <a:schemeClr val="tx2"/>
                </a:solidFill>
              </a:rPr>
              <a:t>pomerite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pokazivač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miša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preko</a:t>
            </a:r>
            <a:r>
              <a:rPr lang="sr-Latn-R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okna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prikazom</a:t>
            </a:r>
            <a:r>
              <a:rPr lang="en-US" sz="2400" dirty="0">
                <a:solidFill>
                  <a:schemeClr val="tx2"/>
                </a:solidFill>
              </a:rPr>
              <a:t>, a </a:t>
            </a:r>
            <a:r>
              <a:rPr lang="en-US" sz="2400" dirty="0" err="1">
                <a:solidFill>
                  <a:schemeClr val="tx2"/>
                </a:solidFill>
              </a:rPr>
              <a:t>zatim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korišćenjem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srednjeg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tastera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miša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izmenite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brojčane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vrednosti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datog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atributa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51352"/>
            <a:ext cx="1905000" cy="2163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049868"/>
            <a:ext cx="3277420" cy="2250976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066800" y="4049868"/>
            <a:ext cx="4191000" cy="216370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tx2"/>
                </a:solidFill>
              </a:rPr>
              <a:t>Oko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ove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kupe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nalazi</a:t>
            </a:r>
            <a:r>
              <a:rPr lang="en-US" sz="2400" dirty="0">
                <a:solidFill>
                  <a:schemeClr val="tx2"/>
                </a:solidFill>
              </a:rPr>
              <a:t> se manipulator Rotate. </a:t>
            </a:r>
            <a:r>
              <a:rPr lang="en-US" sz="2400" dirty="0" err="1">
                <a:solidFill>
                  <a:schemeClr val="tx2"/>
                </a:solidFill>
              </a:rPr>
              <a:t>Pritiskanjem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povlačenjem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kruga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možete</a:t>
            </a:r>
            <a:r>
              <a:rPr lang="en-US" sz="2400" dirty="0">
                <a:solidFill>
                  <a:schemeClr val="tx2"/>
                </a:solidFill>
              </a:rPr>
              <a:t> da </a:t>
            </a:r>
            <a:r>
              <a:rPr lang="en-US" sz="2400" dirty="0" err="1">
                <a:solidFill>
                  <a:schemeClr val="tx2"/>
                </a:solidFill>
              </a:rPr>
              <a:t>zarotirate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kupu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KORIŠĆENJE POLICE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Polica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zapravo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mesto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čuvaju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komande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često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koriste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Da </a:t>
            </a:r>
            <a:r>
              <a:rPr lang="en-GB" dirty="0" err="1">
                <a:solidFill>
                  <a:schemeClr val="tx2"/>
                </a:solidFill>
              </a:rPr>
              <a:t>biste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organizovali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omiljene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najčešće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korišćene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koristite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ovakvih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polica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 Maya </a:t>
            </a:r>
            <a:r>
              <a:rPr lang="en-GB" dirty="0" err="1">
                <a:solidFill>
                  <a:schemeClr val="tx2"/>
                </a:solidFill>
              </a:rPr>
              <a:t>postoji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veliki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već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formiranih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polica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na sledećoj strani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>
                <a:solidFill>
                  <a:schemeClr val="tx2"/>
                </a:solidFill>
              </a:rPr>
              <a:t>Prilikom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raspoređivanja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police </a:t>
            </a:r>
            <a:r>
              <a:rPr lang="en-GB" dirty="0" err="1">
                <a:solidFill>
                  <a:schemeClr val="tx2"/>
                </a:solidFill>
              </a:rPr>
              <a:t>naj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bolje</a:t>
            </a:r>
            <a:r>
              <a:rPr lang="en-GB" dirty="0">
                <a:solidFill>
                  <a:schemeClr val="tx2"/>
                </a:solidFill>
              </a:rPr>
              <a:t> je to </a:t>
            </a:r>
            <a:r>
              <a:rPr lang="en-GB" dirty="0" err="1">
                <a:solidFill>
                  <a:schemeClr val="tx2"/>
                </a:solidFill>
              </a:rPr>
              <a:t>činiti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njihovoj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kategoriji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r>
              <a:rPr lang="en-GB" dirty="0">
                <a:solidFill>
                  <a:schemeClr val="tx2"/>
                </a:solidFill>
              </a:rPr>
              <a:t>Na primer, </a:t>
            </a:r>
            <a:r>
              <a:rPr lang="en-GB" dirty="0" err="1">
                <a:solidFill>
                  <a:schemeClr val="tx2"/>
                </a:solidFill>
              </a:rPr>
              <a:t>jednu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policu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treba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predvideti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najčešće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korišćene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modeliranje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drugu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omiljene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vizualizovanje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31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KORIŠĆENJE POLICE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8100" y="5191125"/>
            <a:ext cx="1447800" cy="533400"/>
          </a:xfrm>
        </p:spPr>
        <p:txBody>
          <a:bodyPr/>
          <a:lstStyle/>
          <a:p>
            <a:r>
              <a:rPr lang="sr-Latn-RS" sz="2400" dirty="0">
                <a:solidFill>
                  <a:schemeClr val="tx2"/>
                </a:solidFill>
              </a:rPr>
              <a:t>police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85950"/>
            <a:ext cx="7053377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POSTAVLJANJE KLJUČNIH KADROVA U MAYA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Maya se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često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nalazi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ulozi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3D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modeliranje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kojeg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drugi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iz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iste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branše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pokušavaju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pobediti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en-GB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Namenjen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prvenstveno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filmsku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produkciju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u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kada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3D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programski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paket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ostvaruje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visoke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ovaj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dolazi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daleko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kompetentnijom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cenom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gledišta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dodataka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samog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kvaliteta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dobijenog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ovaj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program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ipak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drži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primat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među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alatima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modeliranje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animaciju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en-GB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rukama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eksperta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mogućnosti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ovog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alata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ostvarivanju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prikaza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animiranju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nenadmašne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en-GB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Međutim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postati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ekspert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ovom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prilično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dugačak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mukotrpan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KORIŠĆENJE POLICE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Prilikom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raspoređivanja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police </a:t>
            </a:r>
            <a:r>
              <a:rPr lang="en-GB" dirty="0" err="1">
                <a:solidFill>
                  <a:schemeClr val="tx2"/>
                </a:solidFill>
              </a:rPr>
              <a:t>naj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bolje</a:t>
            </a:r>
            <a:r>
              <a:rPr lang="en-GB" dirty="0">
                <a:solidFill>
                  <a:schemeClr val="tx2"/>
                </a:solidFill>
              </a:rPr>
              <a:t> je to </a:t>
            </a:r>
            <a:r>
              <a:rPr lang="en-GB" dirty="0" err="1">
                <a:solidFill>
                  <a:schemeClr val="tx2"/>
                </a:solidFill>
              </a:rPr>
              <a:t>činiti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njihovoj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kategoriji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r>
              <a:rPr lang="en-GB" dirty="0">
                <a:solidFill>
                  <a:schemeClr val="tx2"/>
                </a:solidFill>
              </a:rPr>
              <a:t>Na primer, </a:t>
            </a:r>
            <a:r>
              <a:rPr lang="en-GB" dirty="0" err="1">
                <a:solidFill>
                  <a:schemeClr val="tx2"/>
                </a:solidFill>
              </a:rPr>
              <a:t>jednu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policu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treba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predvideti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najčešće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korišćene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modeliranje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drugu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omiljene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vizualizovanje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Treću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policu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treba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ustanoviti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desetak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naj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češće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korišćenih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komandi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bilo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kategorije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Datoj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polici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dodavati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elemente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brisati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nje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birati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unapred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definisanih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polica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29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KORIŠĆENJE POLICE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Iako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veoma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korisna</a:t>
            </a:r>
            <a:r>
              <a:rPr lang="en-GB" dirty="0">
                <a:solidFill>
                  <a:schemeClr val="tx2"/>
                </a:solidFill>
              </a:rPr>
              <a:t>, ova </a:t>
            </a:r>
            <a:r>
              <a:rPr lang="en-GB" dirty="0" err="1">
                <a:solidFill>
                  <a:schemeClr val="tx2"/>
                </a:solidFill>
              </a:rPr>
              <a:t>alatka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zauzima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veliki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ekrana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 err="1">
                <a:solidFill>
                  <a:schemeClr val="tx2"/>
                </a:solidFill>
              </a:rPr>
              <a:t>Ukoliko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vam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potreban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veći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prostor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ekranu</a:t>
            </a:r>
            <a:r>
              <a:rPr lang="en-GB" dirty="0">
                <a:solidFill>
                  <a:schemeClr val="tx2"/>
                </a:solidFill>
              </a:rPr>
              <a:t>, police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privremeno</a:t>
            </a:r>
            <a:r>
              <a:rPr lang="en-GB" dirty="0">
                <a:solidFill>
                  <a:schemeClr val="tx2"/>
                </a:solidFill>
              </a:rPr>
              <a:t>  da </a:t>
            </a:r>
            <a:r>
              <a:rPr lang="en-GB" dirty="0" err="1">
                <a:solidFill>
                  <a:schemeClr val="tx2"/>
                </a:solidFill>
              </a:rPr>
              <a:t>sakrijete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zatim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prema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potrebi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ponovo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prikažete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r>
              <a:rPr lang="en-GB" dirty="0">
                <a:solidFill>
                  <a:schemeClr val="tx2"/>
                </a:solidFill>
              </a:rPr>
              <a:t>Da </a:t>
            </a:r>
            <a:r>
              <a:rPr lang="en-GB" dirty="0" err="1">
                <a:solidFill>
                  <a:schemeClr val="tx2"/>
                </a:solidFill>
              </a:rPr>
              <a:t>biste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sakrili</a:t>
            </a:r>
            <a:r>
              <a:rPr lang="en-GB" dirty="0">
                <a:solidFill>
                  <a:schemeClr val="tx2"/>
                </a:solidFill>
              </a:rPr>
              <a:t> police, </a:t>
            </a:r>
            <a:r>
              <a:rPr lang="en-GB" dirty="0" err="1">
                <a:solidFill>
                  <a:schemeClr val="tx2"/>
                </a:solidFill>
              </a:rPr>
              <a:t>izaberite</a:t>
            </a:r>
            <a:r>
              <a:rPr lang="en-GB" dirty="0">
                <a:solidFill>
                  <a:schemeClr val="tx2"/>
                </a:solidFill>
              </a:rPr>
              <a:t> Display&gt; UI Elements&gt; Shelf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143" y="4114801"/>
            <a:ext cx="278295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en-GB" dirty="0" smtClean="0"/>
              <a:t>KORIŠĆENJE POLICE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Police se </a:t>
            </a:r>
            <a:r>
              <a:rPr lang="en-GB" dirty="0" err="1">
                <a:solidFill>
                  <a:schemeClr val="tx2"/>
                </a:solidFill>
              </a:rPr>
              <a:t>mogu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sakriti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pritiskom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udubljenja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leve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strane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>
                <a:solidFill>
                  <a:schemeClr val="tx2"/>
                </a:solidFill>
              </a:rPr>
              <a:t>Elementi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dodajete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police </a:t>
            </a:r>
            <a:r>
              <a:rPr lang="en-GB" dirty="0" err="1">
                <a:solidFill>
                  <a:schemeClr val="tx2"/>
                </a:solidFill>
              </a:rPr>
              <a:t>zadržavaju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trenutno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podešene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što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znači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police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dodati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alatke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razli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čito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podešenim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p</a:t>
            </a:r>
            <a:r>
              <a:rPr lang="en-GB" dirty="0" err="1" smtClean="0">
                <a:solidFill>
                  <a:schemeClr val="tx2"/>
                </a:solidFill>
              </a:rPr>
              <a:t>arametrima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Na </a:t>
            </a:r>
            <a:r>
              <a:rPr lang="en-GB" dirty="0">
                <a:solidFill>
                  <a:schemeClr val="tx2"/>
                </a:solidFill>
              </a:rPr>
              <a:t>primer,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policu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dodate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ikone</a:t>
            </a:r>
            <a:r>
              <a:rPr lang="en-GB" dirty="0">
                <a:solidFill>
                  <a:schemeClr val="tx2"/>
                </a:solidFill>
              </a:rPr>
              <a:t> Create&gt; Primitive&gt; Sphere, </a:t>
            </a:r>
            <a:r>
              <a:rPr lang="en-GB" dirty="0" err="1">
                <a:solidFill>
                  <a:schemeClr val="tx2"/>
                </a:solidFill>
              </a:rPr>
              <a:t>pri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čemu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ćete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jednom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slučaju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opcije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podesiti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360 </a:t>
            </a:r>
            <a:r>
              <a:rPr lang="en-GB" dirty="0" err="1">
                <a:solidFill>
                  <a:schemeClr val="tx2"/>
                </a:solidFill>
              </a:rPr>
              <a:t>stepeni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drugi</a:t>
            </a:r>
            <a:r>
              <a:rPr lang="en-GB" dirty="0">
                <a:solidFill>
                  <a:schemeClr val="tx2"/>
                </a:solidFill>
              </a:rPr>
              <a:t> put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manju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vrednost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 smtClean="0">
                <a:solidFill>
                  <a:schemeClr val="tx2"/>
                </a:solidFill>
              </a:rPr>
              <a:t>recimo</a:t>
            </a:r>
            <a:r>
              <a:rPr lang="en-GB" dirty="0" smtClean="0">
                <a:solidFill>
                  <a:schemeClr val="tx2"/>
                </a:solidFill>
              </a:rPr>
              <a:t>,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240 </a:t>
            </a:r>
            <a:r>
              <a:rPr lang="en-GB" dirty="0" err="1">
                <a:solidFill>
                  <a:schemeClr val="tx2"/>
                </a:solidFill>
              </a:rPr>
              <a:t>stepeni</a:t>
            </a:r>
            <a:r>
              <a:rPr lang="en-GB" dirty="0">
                <a:solidFill>
                  <a:schemeClr val="tx2"/>
                </a:solidFill>
              </a:rPr>
              <a:t>).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To </a:t>
            </a:r>
            <a:r>
              <a:rPr lang="en-GB" dirty="0" err="1">
                <a:solidFill>
                  <a:schemeClr val="tx2"/>
                </a:solidFill>
              </a:rPr>
              <a:t>znači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ćete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pritiskom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odgovarajuću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ikonu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napraviti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željenu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sferu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bez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nepotrebnog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podešavanja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opcija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sr-Latn-RS" dirty="0" smtClean="0"/>
              <a:t>O</a:t>
            </a:r>
            <a:r>
              <a:rPr lang="pl-PL" dirty="0" smtClean="0"/>
              <a:t>KVIR ZA PARAMETRE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navode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animativni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atributi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engl.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keyable</a:t>
            </a:r>
            <a:r>
              <a:rPr lang="en-GB" dirty="0">
                <a:solidFill>
                  <a:schemeClr val="tx2"/>
                </a:solidFill>
              </a:rPr>
              <a:t> attribute) </a:t>
            </a:r>
            <a:r>
              <a:rPr lang="en-GB" dirty="0" err="1">
                <a:solidFill>
                  <a:schemeClr val="tx2"/>
                </a:solidFill>
              </a:rPr>
              <a:t>izabranog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okvir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smešten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desnoj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strani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programskog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interfejsa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76600"/>
            <a:ext cx="301082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sr-Latn-RS" dirty="0" smtClean="0"/>
              <a:t>O</a:t>
            </a:r>
            <a:r>
              <a:rPr lang="pl-PL" dirty="0" smtClean="0"/>
              <a:t>KVIR ZA PARAMETRE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8006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Animativni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svojstva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mogu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animirati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Vrednost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vrlo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brzo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izmenite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, a da </a:t>
            </a:r>
            <a:r>
              <a:rPr lang="en-GB" dirty="0" err="1">
                <a:solidFill>
                  <a:schemeClr val="tx2"/>
                </a:solidFill>
              </a:rPr>
              <a:t>pri</a:t>
            </a:r>
            <a:r>
              <a:rPr lang="en-GB" dirty="0">
                <a:solidFill>
                  <a:schemeClr val="tx2"/>
                </a:solidFill>
              </a:rPr>
              <a:t> tom ne </a:t>
            </a:r>
            <a:r>
              <a:rPr lang="en-GB" dirty="0" err="1">
                <a:solidFill>
                  <a:schemeClr val="tx2"/>
                </a:solidFill>
              </a:rPr>
              <a:t>morate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otva</a:t>
            </a:r>
            <a:r>
              <a:rPr lang="en-GB" dirty="0">
                <a:solidFill>
                  <a:schemeClr val="tx2"/>
                </a:solidFill>
              </a:rPr>
              <a:t>- rate </a:t>
            </a:r>
            <a:r>
              <a:rPr lang="en-GB" dirty="0" err="1">
                <a:solidFill>
                  <a:schemeClr val="tx2"/>
                </a:solidFill>
              </a:rPr>
              <a:t>nijedan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prozor</a:t>
            </a:r>
            <a:r>
              <a:rPr lang="en-GB" dirty="0">
                <a:solidFill>
                  <a:schemeClr val="tx2"/>
                </a:solidFill>
              </a:rPr>
              <a:t> (a time </a:t>
            </a:r>
            <a:r>
              <a:rPr lang="en-GB" dirty="0" err="1">
                <a:solidFill>
                  <a:schemeClr val="tx2"/>
                </a:solidFill>
              </a:rPr>
              <a:t>štedite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drago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cen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prostor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ekranu</a:t>
            </a:r>
            <a:r>
              <a:rPr lang="en-GB" dirty="0">
                <a:solidFill>
                  <a:schemeClr val="tx2"/>
                </a:solidFill>
              </a:rPr>
              <a:t>).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Vrednosti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unosite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direktno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polje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pritisnete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naziv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samog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pomoću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srednjeg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tastera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miša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interaktivno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izmenite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vrednost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povlačenjem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bilo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prikazu</a:t>
            </a:r>
            <a:r>
              <a:rPr lang="en-GB" dirty="0">
                <a:solidFill>
                  <a:schemeClr val="tx2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220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sr-Latn-RS" dirty="0" smtClean="0"/>
              <a:t>O</a:t>
            </a:r>
            <a:r>
              <a:rPr lang="pl-PL" dirty="0" smtClean="0"/>
              <a:t>KVIR ZA PARAMETRE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8006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izaberete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pojavljuje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deset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podrazume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vanih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): </a:t>
            </a:r>
            <a:r>
              <a:rPr lang="en-GB" dirty="0">
                <a:solidFill>
                  <a:schemeClr val="tx2"/>
                </a:solidFill>
              </a:rPr>
              <a:t>Translate X, Translate Y, Translate Z, Rotate X, Rotate Y, Rotate Z, Scale X, Scale Y, Scale Z (</a:t>
            </a:r>
            <a:r>
              <a:rPr lang="en-GB" dirty="0" err="1">
                <a:solidFill>
                  <a:schemeClr val="tx2"/>
                </a:solidFill>
              </a:rPr>
              <a:t>zaje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dnički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označavaju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transformacije</a:t>
            </a:r>
            <a:r>
              <a:rPr lang="en-GB" dirty="0">
                <a:solidFill>
                  <a:schemeClr val="tx2"/>
                </a:solidFill>
              </a:rPr>
              <a:t>)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Visibility. </a:t>
            </a:r>
            <a:endParaRPr lang="sr-Latn-RS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610129"/>
            <a:ext cx="1270000" cy="1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sr-Latn-RS" dirty="0" smtClean="0"/>
              <a:t>O</a:t>
            </a:r>
            <a:r>
              <a:rPr lang="pl-PL" dirty="0" smtClean="0"/>
              <a:t>KVIR ZA PARAMETRE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266700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Vrednosti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mogu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upisivati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pojedinačno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grupno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odje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dnom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Korišćenjem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kontrola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za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parametre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listu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dodate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druge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atribute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>
                <a:solidFill>
                  <a:schemeClr val="tx2"/>
                </a:solidFill>
              </a:rPr>
              <a:t>Ispod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transformacija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čvorovi</a:t>
            </a:r>
            <a:r>
              <a:rPr lang="en-GB" dirty="0">
                <a:solidFill>
                  <a:schemeClr val="tx2"/>
                </a:solidFill>
              </a:rPr>
              <a:t> Shapes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Inputs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114800"/>
            <a:ext cx="1981200" cy="21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sr-Latn-RS" dirty="0" smtClean="0"/>
              <a:t>O</a:t>
            </a:r>
            <a:r>
              <a:rPr lang="pl-PL" dirty="0" smtClean="0"/>
              <a:t>KVIR ZA PARAMETRE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Ako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je </a:t>
            </a:r>
            <a:r>
              <a:rPr lang="en-GB" dirty="0" err="1">
                <a:solidFill>
                  <a:schemeClr val="tx2"/>
                </a:solidFill>
              </a:rPr>
              <a:t>neki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sačinjen</a:t>
            </a:r>
            <a:r>
              <a:rPr lang="en-GB" dirty="0">
                <a:solidFill>
                  <a:schemeClr val="tx2"/>
                </a:solidFill>
              </a:rPr>
              <a:t> od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oblika</a:t>
            </a:r>
            <a:r>
              <a:rPr lang="en-GB" dirty="0">
                <a:solidFill>
                  <a:schemeClr val="tx2"/>
                </a:solidFill>
              </a:rPr>
              <a:t>, u </a:t>
            </a:r>
            <a:r>
              <a:rPr lang="en-GB" dirty="0" err="1">
                <a:solidFill>
                  <a:schemeClr val="tx2"/>
                </a:solidFill>
              </a:rPr>
              <a:t>odeljku</a:t>
            </a:r>
            <a:r>
              <a:rPr lang="en-GB" dirty="0">
                <a:solidFill>
                  <a:schemeClr val="tx2"/>
                </a:solidFill>
              </a:rPr>
              <a:t> Shapes </a:t>
            </a:r>
            <a:r>
              <a:rPr lang="en-GB" dirty="0" err="1">
                <a:solidFill>
                  <a:schemeClr val="tx2"/>
                </a:solidFill>
              </a:rPr>
              <a:t>biće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navedeni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čvorovi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oblika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U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odeljku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Inputs </a:t>
            </a:r>
            <a:r>
              <a:rPr lang="en-GB" dirty="0" err="1">
                <a:solidFill>
                  <a:schemeClr val="tx2"/>
                </a:solidFill>
              </a:rPr>
              <a:t>obično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bitno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utiču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izradu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izabranog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izaberete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, 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prikazan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samo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onaj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izabran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poslednji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>
                <a:solidFill>
                  <a:schemeClr val="tx2"/>
                </a:solidFill>
              </a:rPr>
              <a:t>Međutim</a:t>
            </a:r>
            <a:r>
              <a:rPr lang="en-GB" dirty="0">
                <a:solidFill>
                  <a:schemeClr val="tx2"/>
                </a:solidFill>
              </a:rPr>
              <a:t>, pro- </a:t>
            </a:r>
            <a:r>
              <a:rPr lang="en-GB" dirty="0" err="1">
                <a:solidFill>
                  <a:schemeClr val="tx2"/>
                </a:solidFill>
              </a:rPr>
              <a:t>menom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vrednosti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izmenićete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sve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objekte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izabrani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0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sr-Latn-RS" dirty="0" smtClean="0"/>
              <a:t>O</a:t>
            </a:r>
            <a:r>
              <a:rPr lang="pl-PL" dirty="0" smtClean="0"/>
              <a:t>KVIR ZA PARAMETRE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Da </a:t>
            </a:r>
            <a:r>
              <a:rPr lang="en-GB" dirty="0" err="1">
                <a:solidFill>
                  <a:schemeClr val="tx2"/>
                </a:solidFill>
              </a:rPr>
              <a:t>biste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izabrali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vrednosti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parametre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prevucite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ih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mišem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ispod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sr-Latn-RS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438400"/>
            <a:ext cx="2209734" cy="31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sr-Latn-RS" dirty="0" smtClean="0"/>
              <a:t>O</a:t>
            </a:r>
            <a:r>
              <a:rPr lang="pl-PL" dirty="0" smtClean="0"/>
              <a:t>KVIR ZA PARAMETRE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4196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Kada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izaberete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istu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izmenu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možete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izvršite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isto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vremeno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umesto</a:t>
            </a:r>
            <a:r>
              <a:rPr lang="en-GB" dirty="0">
                <a:solidFill>
                  <a:schemeClr val="tx2"/>
                </a:solidFill>
              </a:rPr>
              <a:t> da to </a:t>
            </a:r>
            <a:r>
              <a:rPr lang="en-GB" dirty="0" err="1">
                <a:solidFill>
                  <a:schemeClr val="tx2"/>
                </a:solidFill>
              </a:rPr>
              <a:t>činite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pojedinačno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za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svaki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Prednost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ovakvog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načina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rada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ćete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otkriti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vrlo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brzo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Pošto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napravite</a:t>
            </a:r>
            <a:r>
              <a:rPr lang="en-GB" dirty="0">
                <a:solidFill>
                  <a:schemeClr val="tx2"/>
                </a:solidFill>
              </a:rPr>
              <a:t> scene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sadrže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veliki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izvora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svetlosti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osenčivača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uvidećete</a:t>
            </a:r>
            <a:r>
              <a:rPr lang="en-GB" dirty="0">
                <a:solidFill>
                  <a:schemeClr val="tx2"/>
                </a:solidFill>
              </a:rPr>
              <a:t> da je </a:t>
            </a:r>
            <a:r>
              <a:rPr lang="en-GB" dirty="0" err="1">
                <a:solidFill>
                  <a:schemeClr val="tx2"/>
                </a:solidFill>
              </a:rPr>
              <a:t>brzo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podešavanje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atributa</a:t>
            </a:r>
            <a:r>
              <a:rPr lang="en-GB" dirty="0">
                <a:solidFill>
                  <a:schemeClr val="tx2"/>
                </a:solidFill>
              </a:rPr>
              <a:t> od </a:t>
            </a:r>
            <a:r>
              <a:rPr lang="en-GB" dirty="0" err="1">
                <a:solidFill>
                  <a:schemeClr val="tx2"/>
                </a:solidFill>
              </a:rPr>
              <a:t>suštinskog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značaja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POSTAVLJANJE KLJUČNIH KADROVA U MAYA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5867400"/>
            <a:ext cx="2438400" cy="45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Maya </a:t>
            </a:r>
            <a:r>
              <a:rPr lang="en-GB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interfejs</a:t>
            </a:r>
            <a:endParaRPr lang="en-GB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5" name="Picture 6" descr="maya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872488"/>
            <a:ext cx="6019800" cy="37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2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pl-PL" dirty="0" smtClean="0"/>
              <a:t>HYPERGRAPH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5562600" cy="44196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2"/>
                </a:solidFill>
              </a:rPr>
              <a:t>U </a:t>
            </a:r>
            <a:r>
              <a:rPr lang="en-GB" dirty="0" err="1">
                <a:solidFill>
                  <a:schemeClr val="tx2"/>
                </a:solidFill>
              </a:rPr>
              <a:t>prozoru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Hypergraph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prikazan</a:t>
            </a:r>
            <a:r>
              <a:rPr lang="en-GB" dirty="0">
                <a:solidFill>
                  <a:schemeClr val="tx2"/>
                </a:solidFill>
              </a:rPr>
              <a:t>  je </a:t>
            </a:r>
            <a:r>
              <a:rPr lang="en-GB" dirty="0" err="1">
                <a:solidFill>
                  <a:schemeClr val="tx2"/>
                </a:solidFill>
              </a:rPr>
              <a:t>način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čvorovi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nekoj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sceni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organizovani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povezani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Ove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veze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od </a:t>
            </a:r>
            <a:r>
              <a:rPr lang="en-GB" dirty="0" err="1">
                <a:solidFill>
                  <a:schemeClr val="tx2"/>
                </a:solidFill>
              </a:rPr>
              <a:t>velikog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značaja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za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kvalitet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konačne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animacije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vizualizacije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Podešenost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likova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njihovi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pokreti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zasnivaju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pravilnoj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povezanosti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čvorova</a:t>
            </a:r>
            <a:r>
              <a:rPr lang="en-GB" dirty="0">
                <a:solidFill>
                  <a:schemeClr val="tx2"/>
                </a:solidFill>
              </a:rPr>
              <a:t>, a </a:t>
            </a:r>
            <a:r>
              <a:rPr lang="en-GB" dirty="0" err="1">
                <a:solidFill>
                  <a:schemeClr val="tx2"/>
                </a:solidFill>
              </a:rPr>
              <a:t>sve</a:t>
            </a:r>
            <a:r>
              <a:rPr lang="en-GB" dirty="0">
                <a:solidFill>
                  <a:schemeClr val="tx2"/>
                </a:solidFill>
              </a:rPr>
              <a:t> to </a:t>
            </a:r>
            <a:r>
              <a:rPr lang="en-GB" dirty="0" err="1">
                <a:solidFill>
                  <a:schemeClr val="tx2"/>
                </a:solidFill>
              </a:rPr>
              <a:t>ima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cilj</a:t>
            </a:r>
            <a:r>
              <a:rPr lang="en-GB" dirty="0">
                <a:solidFill>
                  <a:schemeClr val="tx2"/>
                </a:solidFill>
              </a:rPr>
              <a:t> da se </a:t>
            </a:r>
            <a:r>
              <a:rPr lang="en-GB" dirty="0" err="1">
                <a:solidFill>
                  <a:schemeClr val="tx2"/>
                </a:solidFill>
              </a:rPr>
              <a:t>omogući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prirodno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kretanje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delova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tela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sklopu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celine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Ovakva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organizacija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povezanost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pojedinačnih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označava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kao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hijerarhija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desno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sr-Latn-RS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53" y="1384300"/>
            <a:ext cx="219815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GB" dirty="0"/>
              <a:t>MAYA </a:t>
            </a:r>
            <a:r>
              <a:rPr lang="pl-PL" dirty="0" smtClean="0"/>
              <a:t>OUTLINER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371600"/>
            <a:ext cx="6290153" cy="49530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Prozor</a:t>
            </a:r>
            <a:r>
              <a:rPr lang="en-GB" dirty="0">
                <a:solidFill>
                  <a:schemeClr val="tx2"/>
                </a:solidFill>
              </a:rPr>
              <a:t> Outliner je </a:t>
            </a:r>
            <a:r>
              <a:rPr lang="en-GB" dirty="0" err="1">
                <a:solidFill>
                  <a:schemeClr val="tx2"/>
                </a:solidFill>
              </a:rPr>
              <a:t>donekle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sličan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prozoru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Hypergraph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međutim</a:t>
            </a:r>
            <a:r>
              <a:rPr lang="en-GB" dirty="0">
                <a:solidFill>
                  <a:schemeClr val="tx2"/>
                </a:solidFill>
              </a:rPr>
              <a:t> on </a:t>
            </a:r>
            <a:r>
              <a:rPr lang="en-GB" dirty="0" err="1">
                <a:solidFill>
                  <a:schemeClr val="tx2"/>
                </a:solidFill>
              </a:rPr>
              <a:t>nudi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hijerarhijsku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strukturu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vidu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malog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vertikalnog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prozora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slika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desno</a:t>
            </a:r>
            <a:r>
              <a:rPr lang="en-GB" dirty="0" smtClean="0">
                <a:solidFill>
                  <a:schemeClr val="tx2"/>
                </a:solidFill>
              </a:rPr>
              <a:t>).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To </a:t>
            </a:r>
            <a:r>
              <a:rPr lang="en-GB" dirty="0" err="1">
                <a:solidFill>
                  <a:schemeClr val="tx2"/>
                </a:solidFill>
              </a:rPr>
              <a:t>znatno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olakšava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prona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laženje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biranje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Na </a:t>
            </a:r>
            <a:r>
              <a:rPr lang="en-GB" dirty="0" err="1">
                <a:solidFill>
                  <a:schemeClr val="tx2"/>
                </a:solidFill>
              </a:rPr>
              <a:t>menijima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prozoru</a:t>
            </a:r>
            <a:r>
              <a:rPr lang="en-GB" dirty="0">
                <a:solidFill>
                  <a:schemeClr val="tx2"/>
                </a:solidFill>
              </a:rPr>
              <a:t> Outliner </a:t>
            </a:r>
            <a:r>
              <a:rPr lang="en-GB" dirty="0" err="1">
                <a:solidFill>
                  <a:schemeClr val="tx2"/>
                </a:solidFill>
              </a:rPr>
              <a:t>zastupljene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komande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filtriranje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određenih</a:t>
            </a:r>
            <a:r>
              <a:rPr lang="en-GB" dirty="0">
                <a:solidFill>
                  <a:schemeClr val="tx2"/>
                </a:solidFill>
              </a:rPr>
              <a:t>  </a:t>
            </a:r>
            <a:r>
              <a:rPr lang="en-GB" dirty="0" err="1">
                <a:solidFill>
                  <a:schemeClr val="tx2"/>
                </a:solidFill>
              </a:rPr>
              <a:t>tipova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čime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može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smanjiti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čvorova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prikazani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istovremeno</a:t>
            </a:r>
            <a:r>
              <a:rPr lang="sr-Latn-R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Prozor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Outliner </a:t>
            </a:r>
            <a:r>
              <a:rPr lang="en-GB" dirty="0" err="1">
                <a:solidFill>
                  <a:schemeClr val="tx2"/>
                </a:solidFill>
              </a:rPr>
              <a:t>može</a:t>
            </a:r>
            <a:r>
              <a:rPr lang="en-GB" dirty="0">
                <a:solidFill>
                  <a:schemeClr val="tx2"/>
                </a:solidFill>
              </a:rPr>
              <a:t> da se </a:t>
            </a:r>
            <a:r>
              <a:rPr lang="en-GB" dirty="0" err="1">
                <a:solidFill>
                  <a:schemeClr val="tx2"/>
                </a:solidFill>
              </a:rPr>
              <a:t>koristi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promenu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položaja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objekta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hijerarhijskoj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strukturi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brzo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biranje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nalaze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dublje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ovoj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strukturi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753" y="1371600"/>
            <a:ext cx="1295400" cy="27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POSTAVLJANJE KLJUČNIH KADROVA U MAYA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Ključni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kadrovi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srž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animacije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Maya. </a:t>
            </a:r>
          </a:p>
          <a:p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Kada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ih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postavimo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znači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želimo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određeni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atribut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određenom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trenutku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određenu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vrednost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primjer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lopta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može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krene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-2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koordinatnoj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X u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kadru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stane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vrednosti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atributa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preneti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X“ (Translate X)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kadru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10. </a:t>
            </a:r>
          </a:p>
          <a:p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Postoji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mnogo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načina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postavljanje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ključnih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kadrova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njihovo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uređivanje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nakon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postavljanja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en-US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37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POSTAVLJANJE KLJUČNIH KADROVA U MAYA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Nakon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postavljanja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kanali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on </a:t>
            </a:r>
            <a:r>
              <a:rPr lang="en-GB" dirty="0" err="1">
                <a:solidFill>
                  <a:schemeClr val="tx2"/>
                </a:solidFill>
              </a:rPr>
              <a:t>utiče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parametara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istaknuti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određenom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bojom</a:t>
            </a:r>
            <a:r>
              <a:rPr lang="en-GB" dirty="0">
                <a:solidFill>
                  <a:schemeClr val="tx2"/>
                </a:solidFill>
              </a:rPr>
              <a:t>, a u </a:t>
            </a:r>
            <a:r>
              <a:rPr lang="en-GB" dirty="0" err="1">
                <a:solidFill>
                  <a:schemeClr val="tx2"/>
                </a:solidFill>
              </a:rPr>
              <a:t>liniji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vremenskog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sleda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pojavljuju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oznake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tanke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crvene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pokazuju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gde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nalazi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svaki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kadar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  <a:p>
            <a:r>
              <a:rPr lang="en-GB" dirty="0" err="1">
                <a:solidFill>
                  <a:schemeClr val="tx2"/>
                </a:solidFill>
              </a:rPr>
              <a:t>Ključni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kadrovi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pojavljuju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prozorima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grafičko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uređivanje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eng.</a:t>
            </a:r>
            <a:r>
              <a:rPr lang="en-GB" dirty="0">
                <a:solidFill>
                  <a:schemeClr val="tx2"/>
                </a:solidFill>
              </a:rPr>
              <a:t> Graph Editor)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dopoing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lista</a:t>
            </a:r>
            <a:r>
              <a:rPr lang="en-GB" dirty="0">
                <a:solidFill>
                  <a:schemeClr val="tx2"/>
                </a:solidFill>
              </a:rPr>
              <a:t> (Dope Sheet). </a:t>
            </a:r>
          </a:p>
          <a:p>
            <a:r>
              <a:rPr lang="en-GB" dirty="0" err="1">
                <a:solidFill>
                  <a:schemeClr val="tx2"/>
                </a:solidFill>
              </a:rPr>
              <a:t>Ključni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kadrovi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srž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animacije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programu</a:t>
            </a:r>
            <a:r>
              <a:rPr lang="en-GB" dirty="0">
                <a:solidFill>
                  <a:schemeClr val="tx2"/>
                </a:solidFill>
              </a:rPr>
              <a:t> Maya.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Kada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postavimo</a:t>
            </a:r>
            <a:r>
              <a:rPr lang="en-GB" dirty="0">
                <a:solidFill>
                  <a:schemeClr val="tx2"/>
                </a:solidFill>
              </a:rPr>
              <a:t> to </a:t>
            </a:r>
            <a:r>
              <a:rPr lang="en-GB" dirty="0" err="1">
                <a:solidFill>
                  <a:schemeClr val="tx2"/>
                </a:solidFill>
              </a:rPr>
              <a:t>znači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želimo</a:t>
            </a:r>
            <a:r>
              <a:rPr lang="en-GB" dirty="0">
                <a:solidFill>
                  <a:schemeClr val="tx2"/>
                </a:solidFill>
              </a:rPr>
              <a:t> da </a:t>
            </a:r>
            <a:r>
              <a:rPr lang="en-GB" dirty="0" err="1">
                <a:solidFill>
                  <a:schemeClr val="tx2"/>
                </a:solidFill>
              </a:rPr>
              <a:t>određeni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atribut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određenom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trenutku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određenu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vrednost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Na </a:t>
            </a:r>
            <a:r>
              <a:rPr lang="en-GB" dirty="0" err="1" smtClean="0">
                <a:solidFill>
                  <a:schemeClr val="tx2"/>
                </a:solidFill>
              </a:rPr>
              <a:t>primjer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lopta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može</a:t>
            </a:r>
            <a:r>
              <a:rPr lang="en-GB" dirty="0" smtClean="0">
                <a:solidFill>
                  <a:schemeClr val="tx2"/>
                </a:solidFill>
              </a:rPr>
              <a:t> da </a:t>
            </a:r>
            <a:r>
              <a:rPr lang="en-GB" dirty="0" err="1" smtClean="0">
                <a:solidFill>
                  <a:schemeClr val="tx2"/>
                </a:solidFill>
              </a:rPr>
              <a:t>krene</a:t>
            </a:r>
            <a:r>
              <a:rPr lang="en-GB" dirty="0" smtClean="0">
                <a:solidFill>
                  <a:schemeClr val="tx2"/>
                </a:solidFill>
              </a:rPr>
              <a:t> do -2 </a:t>
            </a:r>
            <a:r>
              <a:rPr lang="en-GB" dirty="0" err="1" smtClean="0">
                <a:solidFill>
                  <a:schemeClr val="tx2"/>
                </a:solidFill>
              </a:rPr>
              <a:t>na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koordinatnoj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osi</a:t>
            </a:r>
            <a:r>
              <a:rPr lang="en-GB" dirty="0" smtClean="0">
                <a:solidFill>
                  <a:schemeClr val="tx2"/>
                </a:solidFill>
              </a:rPr>
              <a:t> X u </a:t>
            </a:r>
            <a:r>
              <a:rPr lang="en-GB" dirty="0" err="1" smtClean="0">
                <a:solidFill>
                  <a:schemeClr val="tx2"/>
                </a:solidFill>
              </a:rPr>
              <a:t>kadru</a:t>
            </a:r>
            <a:r>
              <a:rPr lang="en-GB" dirty="0" smtClean="0">
                <a:solidFill>
                  <a:schemeClr val="tx2"/>
                </a:solidFill>
              </a:rPr>
              <a:t> 1 </a:t>
            </a:r>
            <a:r>
              <a:rPr lang="en-GB" dirty="0" err="1" smtClean="0">
                <a:solidFill>
                  <a:schemeClr val="tx2"/>
                </a:solidFill>
              </a:rPr>
              <a:t>i</a:t>
            </a:r>
            <a:r>
              <a:rPr lang="en-GB" dirty="0" smtClean="0">
                <a:solidFill>
                  <a:schemeClr val="tx2"/>
                </a:solidFill>
              </a:rPr>
              <a:t> da </a:t>
            </a:r>
            <a:r>
              <a:rPr lang="en-GB" dirty="0" err="1" smtClean="0">
                <a:solidFill>
                  <a:schemeClr val="tx2"/>
                </a:solidFill>
              </a:rPr>
              <a:t>stane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na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vrednosti</a:t>
            </a:r>
            <a:r>
              <a:rPr lang="en-GB" dirty="0" smtClean="0">
                <a:solidFill>
                  <a:schemeClr val="tx2"/>
                </a:solidFill>
              </a:rPr>
              <a:t> 2 </a:t>
            </a:r>
            <a:r>
              <a:rPr lang="en-GB" dirty="0" err="1" smtClean="0">
                <a:solidFill>
                  <a:schemeClr val="tx2"/>
                </a:solidFill>
              </a:rPr>
              <a:t>atributa</a:t>
            </a:r>
            <a:r>
              <a:rPr lang="en-GB" dirty="0" smtClean="0">
                <a:solidFill>
                  <a:schemeClr val="tx2"/>
                </a:solidFill>
              </a:rPr>
              <a:t> „</a:t>
            </a:r>
            <a:r>
              <a:rPr lang="en-GB" dirty="0" err="1" smtClean="0">
                <a:solidFill>
                  <a:schemeClr val="tx2"/>
                </a:solidFill>
              </a:rPr>
              <a:t>preneti</a:t>
            </a:r>
            <a:r>
              <a:rPr lang="en-GB" dirty="0" smtClean="0">
                <a:solidFill>
                  <a:schemeClr val="tx2"/>
                </a:solidFill>
              </a:rPr>
              <a:t> X“ (Translate X) </a:t>
            </a:r>
            <a:r>
              <a:rPr lang="en-GB" dirty="0" err="1" smtClean="0">
                <a:solidFill>
                  <a:schemeClr val="tx2"/>
                </a:solidFill>
              </a:rPr>
              <a:t>na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kadru</a:t>
            </a:r>
            <a:r>
              <a:rPr lang="en-GB" dirty="0" smtClean="0">
                <a:solidFill>
                  <a:schemeClr val="tx2"/>
                </a:solidFill>
              </a:rPr>
              <a:t> 10.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POSTAVLJANJE KLJUČNIH KADROVA U MAYA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Postoji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mnogo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načina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postavljanje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njihovo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uređivanje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nakon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postavljanja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Nakon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postavljanja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ključnog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kanali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on </a:t>
            </a:r>
            <a:r>
              <a:rPr lang="en-GB" dirty="0" err="1">
                <a:solidFill>
                  <a:schemeClr val="tx2"/>
                </a:solidFill>
              </a:rPr>
              <a:t>utiče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okviru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parametara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istaknuti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određenom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bojom</a:t>
            </a:r>
            <a:r>
              <a:rPr lang="en-GB" dirty="0">
                <a:solidFill>
                  <a:schemeClr val="tx2"/>
                </a:solidFill>
              </a:rPr>
              <a:t>, a u </a:t>
            </a:r>
            <a:r>
              <a:rPr lang="en-GB" dirty="0" err="1">
                <a:solidFill>
                  <a:schemeClr val="tx2"/>
                </a:solidFill>
              </a:rPr>
              <a:t>liniji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vremenskog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sleda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pojavljuju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oznake</a:t>
            </a:r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err="1">
                <a:solidFill>
                  <a:schemeClr val="tx2"/>
                </a:solidFill>
              </a:rPr>
              <a:t>tanke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crvene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koje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pokazuju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gde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nalazi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svaki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kadar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Ključni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kadrovi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pojavljuju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prozorima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grafičko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uređivanje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eng.</a:t>
            </a:r>
            <a:r>
              <a:rPr lang="en-GB" dirty="0">
                <a:solidFill>
                  <a:schemeClr val="tx2"/>
                </a:solidFill>
              </a:rPr>
              <a:t> Graph Editor)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dopoing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lista</a:t>
            </a:r>
            <a:r>
              <a:rPr lang="en-GB" dirty="0">
                <a:solidFill>
                  <a:schemeClr val="tx2"/>
                </a:solidFill>
              </a:rPr>
              <a:t> (Dope Sheet). </a:t>
            </a:r>
          </a:p>
        </p:txBody>
      </p:sp>
    </p:spTree>
    <p:extLst>
      <p:ext uri="{BB962C8B-B14F-4D97-AF65-F5344CB8AC3E}">
        <p14:creationId xmlns:p14="http://schemas.microsoft.com/office/powerpoint/2010/main" val="13949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POSTAVLJANJE KLJUČNIH KADROVA U MAYA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Maya </a:t>
            </a:r>
            <a:r>
              <a:rPr lang="en-GB" dirty="0" err="1">
                <a:solidFill>
                  <a:schemeClr val="tx2"/>
                </a:solidFill>
              </a:rPr>
              <a:t>prozori</a:t>
            </a:r>
            <a:r>
              <a:rPr lang="en-GB" dirty="0">
                <a:solidFill>
                  <a:schemeClr val="tx2"/>
                </a:solidFill>
              </a:rPr>
              <a:t> Graph Editor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Dope Sheet </a:t>
            </a:r>
            <a:r>
              <a:rPr lang="en-GB" dirty="0" err="1">
                <a:solidFill>
                  <a:schemeClr val="tx2"/>
                </a:solidFill>
              </a:rPr>
              <a:t>sadrže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naprednije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opcije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postavljanje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kadrova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neke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izmene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mogu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vršiti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direktno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ili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liniji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vremenskog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sleda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Kada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uređujemo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vremenski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tok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animacije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biranje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pomicanje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povećavanje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ključnih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kadrova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često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lakši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brži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liniji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vremenskog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sleda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nego</a:t>
            </a:r>
            <a:r>
              <a:rPr lang="en-GB" dirty="0">
                <a:solidFill>
                  <a:schemeClr val="tx2"/>
                </a:solidFill>
              </a:rPr>
              <a:t> u </a:t>
            </a:r>
            <a:r>
              <a:rPr lang="en-GB" dirty="0" err="1">
                <a:solidFill>
                  <a:schemeClr val="tx2"/>
                </a:solidFill>
              </a:rPr>
              <a:t>prozoru</a:t>
            </a:r>
            <a:r>
              <a:rPr lang="en-GB" dirty="0">
                <a:solidFill>
                  <a:schemeClr val="tx2"/>
                </a:solidFill>
              </a:rPr>
              <a:t> Graph Editor. </a:t>
            </a:r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POSTAVLJANJE KLJUČNIH KADROVA U MAYA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Ključni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možemo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postaviti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onda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taj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kojeg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želimo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animirati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označen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Osim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toga, </a:t>
            </a:r>
            <a:r>
              <a:rPr lang="en-GB" dirty="0" err="1">
                <a:solidFill>
                  <a:schemeClr val="tx2"/>
                </a:solidFill>
              </a:rPr>
              <a:t>oznake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ključeva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liniji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vremenskog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sleda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mogu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videti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samo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prikazan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koji</a:t>
            </a:r>
            <a:r>
              <a:rPr lang="en-GB" dirty="0">
                <a:solidFill>
                  <a:schemeClr val="tx2"/>
                </a:solidFill>
              </a:rPr>
              <a:t> je </a:t>
            </a:r>
            <a:r>
              <a:rPr lang="en-GB" dirty="0" err="1">
                <a:solidFill>
                  <a:schemeClr val="tx2"/>
                </a:solidFill>
              </a:rPr>
              <a:t>ključni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kadar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postavljen</a:t>
            </a:r>
            <a:r>
              <a:rPr lang="en-GB" dirty="0">
                <a:solidFill>
                  <a:schemeClr val="tx2"/>
                </a:solidFill>
              </a:rPr>
              <a:t>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err="1" smtClean="0">
                <a:solidFill>
                  <a:schemeClr val="tx2"/>
                </a:solidFill>
              </a:rPr>
              <a:t>Može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se </a:t>
            </a:r>
            <a:r>
              <a:rPr lang="en-GB" dirty="0" err="1">
                <a:solidFill>
                  <a:schemeClr val="tx2"/>
                </a:solidFill>
              </a:rPr>
              <a:t>odabrati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više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objekata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mogu</a:t>
            </a:r>
            <a:r>
              <a:rPr lang="en-GB" dirty="0">
                <a:solidFill>
                  <a:schemeClr val="tx2"/>
                </a:solidFill>
              </a:rPr>
              <a:t> se </a:t>
            </a:r>
            <a:r>
              <a:rPr lang="en-GB" dirty="0" err="1">
                <a:solidFill>
                  <a:schemeClr val="tx2"/>
                </a:solidFill>
              </a:rPr>
              <a:t>videti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njihove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oznake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ključeva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odjednom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40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2519</Words>
  <Application>Microsoft Office PowerPoint</Application>
  <PresentationFormat>On-screen Show (4:3)</PresentationFormat>
  <Paragraphs>153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Constantia</vt:lpstr>
      <vt:lpstr>Wingdings 2</vt:lpstr>
      <vt:lpstr>Flow</vt:lpstr>
      <vt:lpstr>PowerPoint Presentation</vt:lpstr>
      <vt:lpstr>POSTAVLJANJE KLJUČNIH KADROVA U MAYA OKRUŽENJU</vt:lpstr>
      <vt:lpstr>POSTAVLJANJE KLJUČNIH KADROVA U MAYA OKRUŽENJU</vt:lpstr>
      <vt:lpstr>POSTAVLJANJE KLJUČNIH KADROVA U MAYA OKRUŽENJU</vt:lpstr>
      <vt:lpstr>POSTAVLJANJE KLJUČNIH KADROVA U MAYA OKRUŽENJU</vt:lpstr>
      <vt:lpstr>POSTAVLJANJE KLJUČNIH KADROVA U MAYA OKRUŽENJU</vt:lpstr>
      <vt:lpstr>POSTAVLJANJE KLJUČNIH KADROVA U MAYA OKRUŽENJU</vt:lpstr>
      <vt:lpstr>POSTAVLJANJE KLJUČNIH KADROVA U MAYA OKRUŽENJU</vt:lpstr>
      <vt:lpstr>POSTAVLJANJE KLJUČNIH KADROVA U MAYA OKRUŽENJU</vt:lpstr>
      <vt:lpstr>MAYA OKRUŽENJE</vt:lpstr>
      <vt:lpstr>MAYA OKRUŽENJE</vt:lpstr>
      <vt:lpstr>MAYA OKRUŽENJE</vt:lpstr>
      <vt:lpstr>MAYA KOORDINATNI SISTEM</vt:lpstr>
      <vt:lpstr>MAYA KOORDINATNI SISTEM</vt:lpstr>
      <vt:lpstr>MAYA KOORDINATNI SISTEM</vt:lpstr>
      <vt:lpstr>MAYA KOORDINATNI SISTEM</vt:lpstr>
      <vt:lpstr>MAYA KOORDINATNI SISTEM</vt:lpstr>
      <vt:lpstr>MAYA PROGRAMSKI  INTERFEJS</vt:lpstr>
      <vt:lpstr>MAYA PROGRAMSKI  INTERFEJS</vt:lpstr>
      <vt:lpstr>MAYA PROGRAMSKI  INTERFEJS</vt:lpstr>
      <vt:lpstr>MAYA PROGRAMSKI  INTERFEJS</vt:lpstr>
      <vt:lpstr>MAYA PROGRAMSKI  INTERFEJS</vt:lpstr>
      <vt:lpstr>MAYA PROGRAMSKI  INTERFEJS</vt:lpstr>
      <vt:lpstr>MAYA PROGRAMSKI  INTERFEJS</vt:lpstr>
      <vt:lpstr>MAYA PROGRAMSKI  INTERFEJS</vt:lpstr>
      <vt:lpstr>MAYA PROGRAMSKI  INTERFEJS</vt:lpstr>
      <vt:lpstr>MAYA PROGRAMSKI  INTERFEJS</vt:lpstr>
      <vt:lpstr>MAYA KORIŠĆENJE POLICE</vt:lpstr>
      <vt:lpstr>MAYA KORIŠĆENJE POLICE</vt:lpstr>
      <vt:lpstr>MAYA KORIŠĆENJE POLICE</vt:lpstr>
      <vt:lpstr>MAYA KORIŠĆENJE POLICE</vt:lpstr>
      <vt:lpstr>MAYA KORIŠĆENJE POLICE</vt:lpstr>
      <vt:lpstr>MAYA OKVIR ZA PARAMETRE</vt:lpstr>
      <vt:lpstr>MAYA OKVIR ZA PARAMETRE</vt:lpstr>
      <vt:lpstr>MAYA OKVIR ZA PARAMETRE</vt:lpstr>
      <vt:lpstr>MAYA OKVIR ZA PARAMETRE</vt:lpstr>
      <vt:lpstr>MAYA OKVIR ZA PARAMETRE</vt:lpstr>
      <vt:lpstr>MAYA OKVIR ZA PARAMETRE</vt:lpstr>
      <vt:lpstr>MAYA OKVIR ZA PARAMETRE</vt:lpstr>
      <vt:lpstr>MAYA HYPERGRAPH</vt:lpstr>
      <vt:lpstr>MAYA OUTLINER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djordjevic</dc:creator>
  <cp:keywords>Multimedijalne tehnologije</cp:keywords>
  <cp:lastModifiedBy>Sasha</cp:lastModifiedBy>
  <cp:revision>280</cp:revision>
  <dcterms:created xsi:type="dcterms:W3CDTF">2018-03-10T13:46:02Z</dcterms:created>
  <dcterms:modified xsi:type="dcterms:W3CDTF">2018-03-23T19:37:49Z</dcterms:modified>
</cp:coreProperties>
</file>