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95" r:id="rId2"/>
    <p:sldId id="296" r:id="rId3"/>
    <p:sldId id="263" r:id="rId4"/>
    <p:sldId id="264" r:id="rId5"/>
    <p:sldId id="272" r:id="rId6"/>
    <p:sldId id="265" r:id="rId7"/>
    <p:sldId id="274" r:id="rId8"/>
    <p:sldId id="270" r:id="rId9"/>
    <p:sldId id="269" r:id="rId10"/>
    <p:sldId id="273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0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00FF"/>
    <a:srgbClr val="8BD5DB"/>
    <a:srgbClr val="9AB4CC"/>
    <a:srgbClr val="E3E2C6"/>
    <a:srgbClr val="EDEDDB"/>
    <a:srgbClr val="99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71FDB-11CF-48AD-8EEA-770FCF75B17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4704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73FEE-2FB0-4543-AAF9-10E32E96F6A9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8268921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2FAD-6C67-483F-806C-CBBFA14728A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55971697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61288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41438"/>
            <a:ext cx="38100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41438"/>
            <a:ext cx="3810000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EE10-946D-4FC8-9854-A680AE81AF0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28256901"/>
      </p:ext>
    </p:extLst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AE5-8289-4977-A2FA-D707BB8EFEA4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8254019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A739D-CD0B-4DB9-9519-E1643576F56E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1140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8169D-022D-45D6-BE00-333FEF5BB1BF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9232358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3BBA4-D7E3-42BF-964C-711813BCD36E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7710964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E1CCA-24A0-48E3-9158-E8408BBB927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90925451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313D2-9586-4B25-81D9-4967D91879D1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8106842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6736B-A223-4982-A03D-C7B6D75E7612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0979061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4708C5-6D8A-43C7-8493-29FCB9FBB25B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0495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8C9FA7-809C-4E8A-91A4-7F49A1EE29EE}" type="slidenum">
              <a:rPr lang="sr-Latn-CS" smtClean="0"/>
              <a:pPr>
                <a:defRPr/>
              </a:pPr>
              <a:t>‹#›</a:t>
            </a:fld>
            <a:endParaRPr lang="sr-Latn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00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icprotekt.co.r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7724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VISOKA TEHNIČKA ŠKOLA STRUKOVNIH STUDIJA ZVEČAN</a:t>
            </a:r>
          </a:p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STUDIJSKI PROGRAM:</a:t>
            </a:r>
          </a:p>
          <a:p>
            <a:pPr algn="ctr">
              <a:spcBef>
                <a:spcPts val="1200"/>
              </a:spcBef>
            </a:pPr>
            <a:r>
              <a:rPr lang="en-US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MULTIMEDIJALNE TEHNOLOGIJE</a:t>
            </a:r>
          </a:p>
        </p:txBody>
      </p:sp>
    </p:spTree>
    <p:extLst>
      <p:ext uri="{BB962C8B-B14F-4D97-AF65-F5344CB8AC3E}">
        <p14:creationId xmlns:p14="http://schemas.microsoft.com/office/powerpoint/2010/main" val="37816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INTERNET: Adrese i Domeni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80591"/>
            <a:ext cx="7978775" cy="3311698"/>
          </a:xfrm>
        </p:spPr>
        <p:txBody>
          <a:bodyPr/>
          <a:lstStyle/>
          <a:p>
            <a:pPr lvl="1" eaLnBrk="1" hangingPunct="1"/>
            <a:r>
              <a:rPr lang="sr-Latn-CS" sz="1800" b="1" u="sng" dirty="0" smtClean="0"/>
              <a:t>Sistem Imena Domena</a:t>
            </a:r>
            <a:r>
              <a:rPr lang="sr-Latn-CS" sz="1800" dirty="0" smtClean="0"/>
              <a:t> (</a:t>
            </a:r>
            <a:r>
              <a:rPr lang="sr-Latn-CS" sz="1800" b="1" i="1" dirty="0" smtClean="0">
                <a:solidFill>
                  <a:srgbClr val="003399"/>
                </a:solidFill>
              </a:rPr>
              <a:t>Domain Name System, DNS</a:t>
            </a:r>
            <a:r>
              <a:rPr lang="sr-Latn-CS" sz="1800" dirty="0" smtClean="0"/>
              <a:t>) je bazni Internet servis, koji omogućava prevođenje Internet domena u IP brojeve i obrnuto.</a:t>
            </a:r>
            <a:br>
              <a:rPr lang="sr-Latn-CS" sz="1800" dirty="0" smtClean="0"/>
            </a:br>
            <a:endParaRPr lang="sr-Latn-CS" sz="1800" dirty="0" smtClean="0"/>
          </a:p>
          <a:p>
            <a:pPr lvl="1" eaLnBrk="1" hangingPunct="1"/>
            <a:r>
              <a:rPr lang="sr-Latn-CS" sz="1800" dirty="0" smtClean="0"/>
              <a:t>Internet provajder pruža DNS uslugu svojim klijentima da kada otkucaju u Browseru neku internet adresu-domen </a:t>
            </a:r>
            <a:br>
              <a:rPr lang="sr-Latn-CS" sz="1800" dirty="0" smtClean="0"/>
            </a:br>
            <a:r>
              <a:rPr lang="sr-Latn-CS" sz="1800" dirty="0" smtClean="0"/>
              <a:t>(npr. gimnazijasm.edu.rs) ona bude prevedena u oblik IP adrese.</a:t>
            </a:r>
            <a:endParaRPr lang="sr-Latn-CS" sz="1800" b="1" dirty="0" smtClean="0">
              <a:solidFill>
                <a:srgbClr val="003399"/>
              </a:solidFill>
            </a:endParaRPr>
          </a:p>
        </p:txBody>
      </p:sp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Tehnologije pristupa internetu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7088"/>
            <a:ext cx="7772400" cy="4677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b="1" u="sng" dirty="0" err="1" smtClean="0"/>
              <a:t>Veze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Internetom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• </a:t>
            </a:r>
            <a:r>
              <a:rPr lang="en-US" sz="2400" i="1" dirty="0" err="1" smtClean="0"/>
              <a:t>Prema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stalnosti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veze</a:t>
            </a:r>
            <a:endParaRPr lang="en-US" sz="2400" i="1" dirty="0" smtClean="0"/>
          </a:p>
          <a:p>
            <a:pPr lvl="2" eaLnBrk="1" hangingPunct="1"/>
            <a:r>
              <a:rPr lang="en-US" dirty="0" err="1" smtClean="0"/>
              <a:t>Povremena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Stalna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dirty="0" smtClean="0"/>
              <a:t>• </a:t>
            </a:r>
            <a:r>
              <a:rPr lang="en-US" sz="2400" i="1" dirty="0" err="1" smtClean="0"/>
              <a:t>Prema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tehnologiji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Tehnologije pristupa internetu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72816"/>
            <a:ext cx="7772400" cy="4751809"/>
          </a:xfrm>
        </p:spPr>
        <p:txBody>
          <a:bodyPr/>
          <a:lstStyle/>
          <a:p>
            <a:pPr marL="1352550" lvl="2" indent="-438150" eaLnBrk="1" hangingPunct="1">
              <a:buFont typeface="Wingdings" panose="05000000000000000000" pitchFamily="2" charset="2"/>
              <a:buNone/>
            </a:pPr>
            <a:r>
              <a:rPr lang="en-US" sz="2400" i="1" u="sng" dirty="0" err="1" smtClean="0"/>
              <a:t>Prema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tehnologiji</a:t>
            </a:r>
            <a:r>
              <a:rPr lang="en-US" dirty="0" smtClean="0"/>
              <a:t> </a:t>
            </a:r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1900" b="1" dirty="0" err="1" smtClean="0"/>
              <a:t>Analogna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veza</a:t>
            </a:r>
            <a:r>
              <a:rPr lang="en-US" sz="1900" dirty="0" smtClean="0"/>
              <a:t> </a:t>
            </a:r>
            <a:r>
              <a:rPr lang="en-US" sz="1700" dirty="0" smtClean="0"/>
              <a:t>(modem, </a:t>
            </a:r>
            <a:r>
              <a:rPr lang="en-US" sz="1700" dirty="0" err="1" smtClean="0"/>
              <a:t>telefonska</a:t>
            </a:r>
            <a:r>
              <a:rPr lang="en-US" sz="1700" dirty="0" smtClean="0"/>
              <a:t> </a:t>
            </a:r>
            <a:r>
              <a:rPr lang="en-US" sz="1700" dirty="0" err="1" smtClean="0"/>
              <a:t>linija</a:t>
            </a:r>
            <a:r>
              <a:rPr lang="en-US" sz="1700" dirty="0" smtClean="0"/>
              <a:t>)</a:t>
            </a:r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1900" b="1" dirty="0" err="1" smtClean="0"/>
              <a:t>Digitalni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sistemi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prenosa</a:t>
            </a:r>
            <a:r>
              <a:rPr lang="en-US" sz="1900" dirty="0" smtClean="0"/>
              <a:t> </a:t>
            </a:r>
            <a:r>
              <a:rPr lang="en-US" sz="1700" dirty="0" smtClean="0"/>
              <a:t>(ISDN- </a:t>
            </a:r>
            <a:r>
              <a:rPr lang="en-US" sz="1700" dirty="0" err="1" smtClean="0"/>
              <a:t>koristi</a:t>
            </a:r>
            <a:r>
              <a:rPr lang="en-US" sz="1700" dirty="0" smtClean="0"/>
              <a:t> </a:t>
            </a:r>
            <a:r>
              <a:rPr lang="en-US" sz="1700" dirty="0" err="1" smtClean="0"/>
              <a:t>telefonsku</a:t>
            </a:r>
            <a:r>
              <a:rPr lang="en-US" sz="1700" dirty="0" smtClean="0"/>
              <a:t> </a:t>
            </a:r>
            <a:r>
              <a:rPr lang="en-US" sz="1700" dirty="0" err="1" smtClean="0"/>
              <a:t>infrastrukturu</a:t>
            </a:r>
            <a:r>
              <a:rPr lang="en-US" sz="1700" dirty="0" smtClean="0"/>
              <a:t> </a:t>
            </a:r>
            <a:r>
              <a:rPr lang="en-US" sz="1700" dirty="0" err="1" smtClean="0"/>
              <a:t>kao</a:t>
            </a:r>
            <a:r>
              <a:rPr lang="en-US" sz="1700" dirty="0" smtClean="0"/>
              <a:t> </a:t>
            </a:r>
            <a:r>
              <a:rPr lang="en-US" sz="1700" dirty="0" err="1" smtClean="0"/>
              <a:t>digitalnu</a:t>
            </a:r>
            <a:r>
              <a:rPr lang="en-US" sz="1700" dirty="0" smtClean="0"/>
              <a:t>, </a:t>
            </a:r>
            <a:r>
              <a:rPr lang="en-US" sz="1700" dirty="0" err="1" smtClean="0"/>
              <a:t>poseban</a:t>
            </a:r>
            <a:r>
              <a:rPr lang="en-US" sz="1700" dirty="0" smtClean="0"/>
              <a:t> modem-adapter)</a:t>
            </a:r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/>
            </a:pPr>
            <a:r>
              <a:rPr lang="en-US" sz="1900" b="1" dirty="0" smtClean="0"/>
              <a:t>ADSL </a:t>
            </a:r>
            <a:r>
              <a:rPr lang="en-US" sz="1700" dirty="0" smtClean="0"/>
              <a:t>(</a:t>
            </a:r>
            <a:r>
              <a:rPr lang="en-US" sz="1700" dirty="0" err="1" smtClean="0"/>
              <a:t>Asimetrična</a:t>
            </a:r>
            <a:r>
              <a:rPr lang="en-US" sz="1700" dirty="0" smtClean="0"/>
              <a:t> </a:t>
            </a:r>
            <a:r>
              <a:rPr lang="en-US" sz="1700" dirty="0" err="1" smtClean="0"/>
              <a:t>digitalna</a:t>
            </a:r>
            <a:r>
              <a:rPr lang="en-US" sz="1700" dirty="0" smtClean="0"/>
              <a:t> </a:t>
            </a:r>
            <a:r>
              <a:rPr lang="en-US" sz="1700" dirty="0" err="1" smtClean="0"/>
              <a:t>pretplatnička</a:t>
            </a:r>
            <a:r>
              <a:rPr lang="en-US" sz="1700" dirty="0" smtClean="0"/>
              <a:t> </a:t>
            </a:r>
            <a:r>
              <a:rPr lang="en-US" sz="1700" dirty="0" err="1" smtClean="0"/>
              <a:t>veza</a:t>
            </a:r>
            <a:r>
              <a:rPr lang="en-US" sz="1700" dirty="0" smtClean="0"/>
              <a:t>, </a:t>
            </a:r>
            <a:r>
              <a:rPr lang="en-US" sz="1700" dirty="0" err="1" smtClean="0"/>
              <a:t>koristi</a:t>
            </a:r>
            <a:r>
              <a:rPr lang="en-US" sz="1700" dirty="0" smtClean="0"/>
              <a:t> </a:t>
            </a:r>
            <a:r>
              <a:rPr lang="en-US" sz="1700" dirty="0" err="1" smtClean="0"/>
              <a:t>telefonski</a:t>
            </a:r>
            <a:r>
              <a:rPr lang="en-US" sz="1700" dirty="0" smtClean="0"/>
              <a:t> </a:t>
            </a:r>
            <a:r>
              <a:rPr lang="en-US" sz="1700" dirty="0" err="1" smtClean="0"/>
              <a:t>kabl</a:t>
            </a:r>
            <a:r>
              <a:rPr lang="en-US" sz="1700" dirty="0" smtClean="0"/>
              <a:t>, </a:t>
            </a:r>
            <a:r>
              <a:rPr lang="en-US" sz="1700" dirty="0" err="1" smtClean="0"/>
              <a:t>potreban</a:t>
            </a:r>
            <a:r>
              <a:rPr lang="en-US" sz="1700" dirty="0" smtClean="0"/>
              <a:t> modem </a:t>
            </a:r>
            <a:r>
              <a:rPr lang="en-US" sz="1700" dirty="0" err="1" smtClean="0"/>
              <a:t>i</a:t>
            </a:r>
            <a:r>
              <a:rPr lang="en-US" sz="1700" dirty="0" smtClean="0"/>
              <a:t> </a:t>
            </a:r>
            <a:r>
              <a:rPr lang="en-US" sz="1700" dirty="0" err="1" smtClean="0"/>
              <a:t>spliter-delitelj</a:t>
            </a:r>
            <a:r>
              <a:rPr lang="en-US" sz="1700" dirty="0" smtClean="0"/>
              <a:t> </a:t>
            </a:r>
            <a:r>
              <a:rPr lang="en-US" sz="1700" dirty="0" err="1" smtClean="0"/>
              <a:t>signala</a:t>
            </a:r>
            <a:r>
              <a:rPr lang="en-US" sz="1700" dirty="0" smtClean="0"/>
              <a:t>, </a:t>
            </a:r>
            <a:r>
              <a:rPr lang="en-US" sz="1700" dirty="0" err="1" smtClean="0"/>
              <a:t>stalna</a:t>
            </a:r>
            <a:r>
              <a:rPr lang="en-US" sz="1700" dirty="0" smtClean="0"/>
              <a:t> </a:t>
            </a:r>
            <a:r>
              <a:rPr lang="en-US" sz="1700" dirty="0" err="1" smtClean="0"/>
              <a:t>veza</a:t>
            </a:r>
            <a:r>
              <a:rPr lang="en-US" sz="1700" dirty="0" smtClean="0"/>
              <a:t>)</a:t>
            </a:r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en-US" sz="1900" b="1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42481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Tehnologije pristupa internetu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7088"/>
            <a:ext cx="7772400" cy="4677537"/>
          </a:xfrm>
        </p:spPr>
        <p:txBody>
          <a:bodyPr/>
          <a:lstStyle/>
          <a:p>
            <a:pPr marL="1352550" lvl="2" indent="-438150" eaLnBrk="1" hangingPunct="1">
              <a:buFont typeface="Wingdings" panose="05000000000000000000" pitchFamily="2" charset="2"/>
              <a:buNone/>
            </a:pPr>
            <a:r>
              <a:rPr lang="en-US" sz="2400" i="1" u="sng" dirty="0" err="1" smtClean="0"/>
              <a:t>Prema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tehnologiji</a:t>
            </a:r>
            <a:r>
              <a:rPr lang="en-US" dirty="0" smtClean="0"/>
              <a:t> </a:t>
            </a:r>
            <a:endParaRPr lang="en-US" sz="17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r>
              <a:rPr lang="en-US" sz="1900" b="1" dirty="0" err="1" smtClean="0"/>
              <a:t>Kablovska</a:t>
            </a:r>
            <a:r>
              <a:rPr lang="en-US" sz="1900" dirty="0" smtClean="0"/>
              <a:t> </a:t>
            </a:r>
            <a:r>
              <a:rPr lang="en-US" sz="1900" dirty="0" err="1" smtClean="0"/>
              <a:t>veza</a:t>
            </a:r>
            <a:r>
              <a:rPr lang="en-US" sz="1900" dirty="0" smtClean="0"/>
              <a:t> (</a:t>
            </a:r>
            <a:r>
              <a:rPr lang="en-US" sz="1900" dirty="0" err="1" smtClean="0"/>
              <a:t>propusni</a:t>
            </a:r>
            <a:r>
              <a:rPr lang="en-US" sz="1900" dirty="0" smtClean="0"/>
              <a:t> </a:t>
            </a:r>
            <a:r>
              <a:rPr lang="en-US" sz="1900" dirty="0" err="1" smtClean="0"/>
              <a:t>opseg</a:t>
            </a:r>
            <a:r>
              <a:rPr lang="en-US" sz="1900" dirty="0" smtClean="0"/>
              <a:t> se deli </a:t>
            </a:r>
            <a:r>
              <a:rPr lang="en-US" sz="1900" dirty="0" err="1" smtClean="0"/>
              <a:t>sa</a:t>
            </a:r>
            <a:r>
              <a:rPr lang="en-US" sz="1900" dirty="0" smtClean="0"/>
              <a:t> TV </a:t>
            </a:r>
            <a:r>
              <a:rPr lang="en-US" sz="1900" dirty="0" err="1" smtClean="0"/>
              <a:t>signalom</a:t>
            </a:r>
            <a:r>
              <a:rPr lang="en-US" sz="1900" dirty="0" smtClean="0"/>
              <a:t>)</a:t>
            </a:r>
          </a:p>
          <a:p>
            <a:pPr marL="1352550" lvl="2" indent="-438150" eaLnBrk="1" hangingPunct="1">
              <a:buFont typeface="Wingdings" panose="05000000000000000000" pitchFamily="2" charset="2"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 smtClean="0"/>
              <a:t>kablovske</a:t>
            </a:r>
            <a:r>
              <a:rPr lang="en-US" sz="1600" dirty="0" smtClean="0"/>
              <a:t> </a:t>
            </a:r>
            <a:r>
              <a:rPr lang="en-US" sz="1600" dirty="0" err="1" smtClean="0"/>
              <a:t>mreže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svakim</a:t>
            </a:r>
            <a:r>
              <a:rPr lang="en-US" sz="1600" dirty="0" smtClean="0"/>
              <a:t> </a:t>
            </a:r>
            <a:r>
              <a:rPr lang="en-US" sz="1600" dirty="0" err="1" smtClean="0"/>
              <a:t>novim</a:t>
            </a:r>
            <a:r>
              <a:rPr lang="en-US" sz="1600" dirty="0" smtClean="0"/>
              <a:t> </a:t>
            </a:r>
            <a:r>
              <a:rPr lang="en-US" sz="1600" dirty="0" err="1" smtClean="0"/>
              <a:t>pretplatnikom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internet, </a:t>
            </a:r>
            <a:r>
              <a:rPr lang="en-US" sz="1600" dirty="0" err="1" smtClean="0"/>
              <a:t>performanse</a:t>
            </a:r>
            <a:r>
              <a:rPr lang="en-US" sz="1600" dirty="0" smtClean="0"/>
              <a:t> </a:t>
            </a:r>
            <a:r>
              <a:rPr lang="en-US" sz="1600" dirty="0" err="1" smtClean="0"/>
              <a:t>veze</a:t>
            </a:r>
            <a:r>
              <a:rPr lang="en-US" sz="1600" dirty="0" smtClean="0"/>
              <a:t> </a:t>
            </a:r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 smtClean="0"/>
              <a:t>ostalih</a:t>
            </a:r>
            <a:r>
              <a:rPr lang="en-US" sz="1600" dirty="0" smtClean="0"/>
              <a:t> </a:t>
            </a:r>
            <a:r>
              <a:rPr lang="en-US" sz="1600" dirty="0" err="1" smtClean="0"/>
              <a:t>korisnika</a:t>
            </a:r>
            <a:r>
              <a:rPr lang="en-US" sz="1600" dirty="0" smtClean="0"/>
              <a:t> </a:t>
            </a:r>
            <a:r>
              <a:rPr lang="en-US" sz="1600" dirty="0" err="1" smtClean="0"/>
              <a:t>postepeno</a:t>
            </a:r>
            <a:r>
              <a:rPr lang="en-US" sz="1600" dirty="0" smtClean="0"/>
              <a:t> </a:t>
            </a:r>
            <a:r>
              <a:rPr lang="en-US" sz="1600" dirty="0" err="1" smtClean="0"/>
              <a:t>slabe</a:t>
            </a:r>
            <a:endParaRPr lang="en-US" sz="16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4"/>
            </a:pPr>
            <a:endParaRPr lang="en-US" sz="1900" dirty="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49625"/>
            <a:ext cx="48720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97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internetu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5113337" cy="5183187"/>
          </a:xfrm>
        </p:spPr>
        <p:txBody>
          <a:bodyPr/>
          <a:lstStyle/>
          <a:p>
            <a:pPr marL="1352550" lvl="2" indent="-43815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i="1" u="sng" dirty="0" err="1" smtClean="0"/>
              <a:t>Prema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tehnologiji</a:t>
            </a:r>
            <a:r>
              <a:rPr lang="en-US" dirty="0" smtClean="0"/>
              <a:t> </a:t>
            </a:r>
            <a:endParaRPr lang="en-US" sz="1700" dirty="0" smtClean="0"/>
          </a:p>
          <a:p>
            <a:pPr marL="1352550" lvl="2" indent="-438150"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5"/>
            </a:pPr>
            <a:r>
              <a:rPr lang="en-US" sz="1900" b="1" dirty="0" err="1" smtClean="0"/>
              <a:t>Mikrotalasna</a:t>
            </a:r>
            <a:r>
              <a:rPr lang="en-US" sz="1900" dirty="0" smtClean="0"/>
              <a:t> </a:t>
            </a:r>
            <a:r>
              <a:rPr lang="en-US" sz="1900" dirty="0" err="1" smtClean="0"/>
              <a:t>veza</a:t>
            </a:r>
            <a:endParaRPr lang="en-US" sz="19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err="1" smtClean="0"/>
              <a:t>Problemi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telekomunikacionom</a:t>
            </a:r>
            <a:r>
              <a:rPr lang="en-US" sz="1600" dirty="0" smtClean="0"/>
              <a:t> </a:t>
            </a:r>
            <a:r>
              <a:rPr lang="en-US" sz="1600" dirty="0" err="1" smtClean="0"/>
              <a:t>infrastukturom</a:t>
            </a:r>
            <a:r>
              <a:rPr lang="en-US" sz="1600" dirty="0" smtClean="0"/>
              <a:t> u </a:t>
            </a:r>
            <a:r>
              <a:rPr lang="en-US" sz="1600" dirty="0" err="1" smtClean="0"/>
              <a:t>urbanim</a:t>
            </a:r>
            <a:r>
              <a:rPr lang="en-US" sz="1600" dirty="0" smtClean="0"/>
              <a:t> </a:t>
            </a:r>
            <a:r>
              <a:rPr lang="en-US" sz="1600" dirty="0" err="1" smtClean="0"/>
              <a:t>sredinama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smtClean="0"/>
              <a:t>Radio-</a:t>
            </a:r>
            <a:r>
              <a:rPr lang="en-US" sz="1600" dirty="0" err="1" smtClean="0"/>
              <a:t>relejni</a:t>
            </a:r>
            <a:r>
              <a:rPr lang="en-US" sz="1600" dirty="0" smtClean="0"/>
              <a:t> </a:t>
            </a:r>
            <a:r>
              <a:rPr lang="en-US" sz="1600" dirty="0" err="1" smtClean="0"/>
              <a:t>linkovi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mestima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menusobnom</a:t>
            </a:r>
            <a:r>
              <a:rPr lang="en-US" sz="1600" dirty="0" smtClean="0"/>
              <a:t> </a:t>
            </a:r>
            <a:r>
              <a:rPr lang="en-US" sz="1600" dirty="0" err="1" smtClean="0"/>
              <a:t>optičkom</a:t>
            </a:r>
            <a:r>
              <a:rPr lang="en-US" sz="1600" dirty="0" smtClean="0"/>
              <a:t> </a:t>
            </a:r>
            <a:r>
              <a:rPr lang="en-US" sz="1600" dirty="0" err="1" smtClean="0"/>
              <a:t>vidljivošću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err="1" smtClean="0"/>
              <a:t>Primena</a:t>
            </a:r>
            <a:r>
              <a:rPr lang="en-US" sz="1600" dirty="0" smtClean="0"/>
              <a:t> </a:t>
            </a:r>
            <a:r>
              <a:rPr lang="en-US" sz="1600" dirty="0" err="1" smtClean="0"/>
              <a:t>specijalnih</a:t>
            </a:r>
            <a:r>
              <a:rPr lang="en-US" sz="1600" dirty="0" smtClean="0"/>
              <a:t> </a:t>
            </a:r>
            <a:r>
              <a:rPr lang="en-US" sz="1600" dirty="0" err="1" smtClean="0"/>
              <a:t>kriptografskih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600" dirty="0" smtClean="0"/>
              <a:t>   </a:t>
            </a:r>
            <a:r>
              <a:rPr lang="en-US" sz="1600" dirty="0" err="1" smtClean="0"/>
              <a:t>tehnika</a:t>
            </a:r>
            <a:r>
              <a:rPr lang="en-US" sz="1600" dirty="0" smtClean="0"/>
              <a:t> </a:t>
            </a:r>
            <a:r>
              <a:rPr lang="en-US" sz="1600" dirty="0" err="1" smtClean="0"/>
              <a:t>prenosa</a:t>
            </a:r>
            <a:endParaRPr lang="en-US" sz="1600" b="1" dirty="0" smtClean="0"/>
          </a:p>
          <a:p>
            <a:pPr marL="1352550" lvl="2" indent="-438150"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5"/>
            </a:pPr>
            <a:r>
              <a:rPr lang="en-US" sz="1900" b="1" dirty="0" err="1" smtClean="0"/>
              <a:t>Satelitska</a:t>
            </a:r>
            <a:r>
              <a:rPr lang="en-US" sz="1900" dirty="0" smtClean="0"/>
              <a:t> </a:t>
            </a:r>
            <a:r>
              <a:rPr lang="en-US" sz="1900" dirty="0" err="1" smtClean="0"/>
              <a:t>veza</a:t>
            </a:r>
            <a:endParaRPr lang="en-US" sz="19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err="1" smtClean="0"/>
              <a:t>Obično</a:t>
            </a:r>
            <a:r>
              <a:rPr lang="en-US" sz="1600" dirty="0" smtClean="0"/>
              <a:t> je </a:t>
            </a:r>
            <a:r>
              <a:rPr lang="en-US" sz="1600" dirty="0" err="1" smtClean="0"/>
              <a:t>koriste</a:t>
            </a:r>
            <a:r>
              <a:rPr lang="en-US" sz="1600" dirty="0" smtClean="0"/>
              <a:t> </a:t>
            </a:r>
            <a:r>
              <a:rPr lang="en-US" sz="1600" dirty="0" err="1" smtClean="0"/>
              <a:t>provajderi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vezu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svetskim</a:t>
            </a:r>
            <a:r>
              <a:rPr lang="en-US" sz="1600" dirty="0" smtClean="0"/>
              <a:t> Internet </a:t>
            </a:r>
            <a:r>
              <a:rPr lang="en-US" sz="1600" dirty="0" err="1" smtClean="0"/>
              <a:t>magistralama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err="1" smtClean="0"/>
              <a:t>Potencijalno</a:t>
            </a:r>
            <a:r>
              <a:rPr lang="en-US" sz="1600" dirty="0" smtClean="0"/>
              <a:t> </a:t>
            </a:r>
            <a:r>
              <a:rPr lang="en-US" sz="1600" dirty="0" err="1" smtClean="0"/>
              <a:t>interesantno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velike</a:t>
            </a:r>
            <a:r>
              <a:rPr lang="en-US" sz="1600" dirty="0" smtClean="0"/>
              <a:t> </a:t>
            </a:r>
            <a:r>
              <a:rPr lang="en-US" sz="1600" dirty="0" err="1" smtClean="0"/>
              <a:t>poslovne</a:t>
            </a:r>
            <a:r>
              <a:rPr lang="en-US" sz="1600" dirty="0" smtClean="0"/>
              <a:t> </a:t>
            </a:r>
            <a:r>
              <a:rPr lang="en-US" sz="1600" dirty="0" err="1" smtClean="0"/>
              <a:t>sisteme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smtClean="0"/>
              <a:t>Ne </a:t>
            </a:r>
            <a:r>
              <a:rPr lang="en-US" sz="1600" dirty="0" err="1" smtClean="0"/>
              <a:t>zavisi</a:t>
            </a:r>
            <a:r>
              <a:rPr lang="en-US" sz="1600" dirty="0" smtClean="0"/>
              <a:t> od </a:t>
            </a:r>
            <a:r>
              <a:rPr lang="en-US" sz="1600" dirty="0" err="1" smtClean="0"/>
              <a:t>telekomunikacione</a:t>
            </a:r>
            <a:r>
              <a:rPr lang="en-US" sz="1600" dirty="0" smtClean="0"/>
              <a:t> </a:t>
            </a:r>
            <a:r>
              <a:rPr lang="en-US" sz="1600" dirty="0" err="1" smtClean="0"/>
              <a:t>infrastukture</a:t>
            </a:r>
            <a:endParaRPr lang="en-US" sz="1600" dirty="0" smtClean="0"/>
          </a:p>
          <a:p>
            <a:pPr marL="1531938" lvl="3" indent="-160338" eaLnBrk="1" hangingPunct="1">
              <a:lnSpc>
                <a:spcPct val="90000"/>
              </a:lnSpc>
            </a:pPr>
            <a:r>
              <a:rPr lang="en-US" sz="1600" dirty="0" smtClean="0"/>
              <a:t>Problem: </a:t>
            </a:r>
            <a:r>
              <a:rPr lang="en-US" sz="1600" dirty="0" err="1" smtClean="0"/>
              <a:t>kašnjenje</a:t>
            </a:r>
            <a:r>
              <a:rPr lang="en-US" sz="1600" dirty="0" smtClean="0"/>
              <a:t> </a:t>
            </a:r>
            <a:r>
              <a:rPr lang="en-US" sz="1600" dirty="0" err="1" smtClean="0"/>
              <a:t>signala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velikog</a:t>
            </a:r>
            <a:r>
              <a:rPr lang="en-US" sz="1600" dirty="0" smtClean="0"/>
              <a:t> </a:t>
            </a:r>
            <a:r>
              <a:rPr lang="en-US" sz="1600" dirty="0" err="1" smtClean="0"/>
              <a:t>prenosnog</a:t>
            </a:r>
            <a:r>
              <a:rPr lang="en-US" sz="1600" dirty="0" smtClean="0"/>
              <a:t> </a:t>
            </a:r>
            <a:r>
              <a:rPr lang="en-US" sz="1600" dirty="0" err="1" smtClean="0"/>
              <a:t>puta</a:t>
            </a:r>
            <a:r>
              <a:rPr lang="en-US" sz="1600" dirty="0" smtClean="0"/>
              <a:t> (do </a:t>
            </a:r>
            <a:r>
              <a:rPr lang="en-US" sz="1600" dirty="0" err="1" smtClean="0"/>
              <a:t>oko</a:t>
            </a:r>
            <a:r>
              <a:rPr lang="en-US" sz="1600" dirty="0" smtClean="0"/>
              <a:t> 0,8 </a:t>
            </a:r>
            <a:r>
              <a:rPr lang="en-US" sz="1600" dirty="0" err="1" smtClean="0"/>
              <a:t>sekundi</a:t>
            </a:r>
            <a:r>
              <a:rPr lang="en-US" sz="1600" dirty="0" smtClean="0"/>
              <a:t>)</a:t>
            </a:r>
            <a:endParaRPr lang="en-US" sz="1700" b="1" dirty="0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12065" r="5739" b="3874"/>
          <a:stretch>
            <a:fillRect/>
          </a:stretch>
        </p:blipFill>
        <p:spPr bwMode="auto">
          <a:xfrm>
            <a:off x="5292725" y="1052513"/>
            <a:ext cx="36655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638" y="1984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 </a:t>
            </a:r>
            <a:r>
              <a:rPr lang="en-US" dirty="0" err="1" smtClean="0"/>
              <a:t>internetu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5113337" cy="5183187"/>
          </a:xfrm>
        </p:spPr>
        <p:txBody>
          <a:bodyPr/>
          <a:lstStyle/>
          <a:p>
            <a:pPr marL="1352550" lvl="2" indent="-438150" eaLnBrk="1" hangingPunct="1">
              <a:buFont typeface="Wingdings" panose="05000000000000000000" pitchFamily="2" charset="2"/>
              <a:buNone/>
            </a:pPr>
            <a:r>
              <a:rPr lang="en-US" sz="2400" i="1" u="sng" smtClean="0"/>
              <a:t>Prema tehnologiji</a:t>
            </a:r>
            <a:r>
              <a:rPr lang="en-US" smtClean="0"/>
              <a:t> </a:t>
            </a:r>
            <a:endParaRPr lang="en-US" sz="1700" smtClean="0"/>
          </a:p>
          <a:p>
            <a:pPr marL="1352550" lvl="2" indent="-438150" eaLnBrk="1" hangingPunct="1">
              <a:buClr>
                <a:schemeClr val="hlink"/>
              </a:buClr>
              <a:buSzTx/>
              <a:buFont typeface="Wingdings" panose="05000000000000000000" pitchFamily="2" charset="2"/>
              <a:buAutoNum type="arabicPeriod" startAt="7"/>
            </a:pPr>
            <a:r>
              <a:rPr lang="en-US" sz="1900" b="1" smtClean="0"/>
              <a:t>Mobilna telefonija</a:t>
            </a:r>
          </a:p>
          <a:p>
            <a:pPr marL="1752600" lvl="3" indent="-381000" eaLnBrk="1" hangingPunct="1"/>
            <a:r>
              <a:rPr lang="en-US" sz="1200" smtClean="0"/>
              <a:t>Mobilni telefon kao radio-modem za računar (LapTop, PDA)</a:t>
            </a:r>
          </a:p>
          <a:p>
            <a:pPr marL="1752600" lvl="3" indent="-381000" eaLnBrk="1" hangingPunct="1"/>
            <a:r>
              <a:rPr lang="en-US" sz="1200" smtClean="0"/>
              <a:t>Bežična veza sa Internetom preko GSM mreže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1603" r="45546" b="48872"/>
          <a:stretch>
            <a:fillRect/>
          </a:stretch>
        </p:blipFill>
        <p:spPr bwMode="auto">
          <a:xfrm>
            <a:off x="3492500" y="2997200"/>
            <a:ext cx="51133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</a:t>
            </a:r>
            <a:r>
              <a:rPr lang="en-US" dirty="0" err="1" smtClean="0"/>
              <a:t>servisi</a:t>
            </a:r>
            <a:endParaRPr lang="en-US" dirty="0" smtClean="0"/>
          </a:p>
        </p:txBody>
      </p:sp>
      <p:sp>
        <p:nvSpPr>
          <p:cNvPr id="86021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516562"/>
          </a:xfrm>
        </p:spPr>
        <p:txBody>
          <a:bodyPr/>
          <a:lstStyle/>
          <a:p>
            <a:pPr marL="495300" indent="-495300" eaLnBrk="1" hangingPunct="1"/>
            <a:r>
              <a:rPr lang="en-US" sz="2000" b="1" smtClean="0"/>
              <a:t>E-mail</a:t>
            </a:r>
            <a:r>
              <a:rPr lang="en-US" sz="2000" smtClean="0"/>
              <a:t> </a:t>
            </a:r>
            <a:r>
              <a:rPr lang="en-US" sz="1600" b="1" smtClean="0"/>
              <a:t>(elektronska pošta)</a:t>
            </a:r>
            <a:endParaRPr lang="en-US" sz="1600" smtClean="0"/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Prvi servis interneta. 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Razmena privatnih poruka sa bilo kojim korisnikom interneta.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Najjeftiniji i najefikaniji način komuniciranja.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Slanje teksta, slika... (</a:t>
            </a:r>
            <a:r>
              <a:rPr lang="en-US" sz="1500" i="1" smtClean="0"/>
              <a:t>attachments</a:t>
            </a:r>
            <a:r>
              <a:rPr lang="en-US" sz="1500" smtClean="0"/>
              <a:t>)</a:t>
            </a:r>
            <a:r>
              <a:rPr lang="en-US" sz="1300" smtClean="0"/>
              <a:t/>
            </a:r>
            <a:br>
              <a:rPr lang="en-US" sz="1300" smtClean="0"/>
            </a:br>
            <a:endParaRPr lang="en-US" sz="1300" smtClean="0"/>
          </a:p>
          <a:p>
            <a:pPr marL="495300" indent="-495300" eaLnBrk="1" hangingPunct="1"/>
            <a:r>
              <a:rPr lang="en-US" sz="2000" b="1" smtClean="0"/>
              <a:t>WWW</a:t>
            </a:r>
            <a:r>
              <a:rPr lang="en-US" sz="2000" smtClean="0"/>
              <a:t> </a:t>
            </a:r>
            <a:r>
              <a:rPr lang="en-US" sz="1600" b="1" smtClean="0"/>
              <a:t>(</a:t>
            </a:r>
            <a:r>
              <a:rPr lang="en-US" sz="1600" b="1" i="1" smtClean="0"/>
              <a:t>World Wide Web</a:t>
            </a:r>
            <a:r>
              <a:rPr lang="en-US" sz="1600" b="1" smtClean="0"/>
              <a:t>)</a:t>
            </a:r>
          </a:p>
          <a:p>
            <a:pPr marL="838200" lvl="1" indent="-381000" eaLnBrk="1" hangingPunct="1"/>
            <a:r>
              <a:rPr lang="en-US" sz="1500" smtClean="0"/>
              <a:t>Najzastupljeniji Internet servis.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Pristupanje dokumentima pomoću hiperveza – označenih pojmova (tekst, slike, animacija, video).</a:t>
            </a:r>
            <a:r>
              <a:rPr lang="en-US" sz="1300" smtClean="0"/>
              <a:t/>
            </a:r>
            <a:br>
              <a:rPr lang="en-US" sz="1300" smtClean="0"/>
            </a:br>
            <a:endParaRPr lang="en-US" sz="1300" smtClean="0"/>
          </a:p>
          <a:p>
            <a:pPr marL="495300" indent="-495300" eaLnBrk="1" hangingPunct="1"/>
            <a:r>
              <a:rPr lang="en-US" sz="2000" b="1" smtClean="0"/>
              <a:t>FTP</a:t>
            </a:r>
            <a:r>
              <a:rPr lang="en-US" sz="2000" smtClean="0"/>
              <a:t> </a:t>
            </a:r>
            <a:r>
              <a:rPr lang="en-US" sz="1600" b="1" smtClean="0"/>
              <a:t>(</a:t>
            </a:r>
            <a:r>
              <a:rPr lang="en-US" sz="1600" b="1" i="1" smtClean="0"/>
              <a:t>File Transfer Protokol</a:t>
            </a:r>
            <a:r>
              <a:rPr lang="en-US" sz="1600" b="1" smtClean="0"/>
              <a:t>, usluga prenosa fajlova-podataka)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Prenos podataka sa računara na računar.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Jedan računar je klijentski, a drugi je server-računar internet provajdera.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smtClean="0"/>
              <a:t>Neophodan odgovarajući softver.</a:t>
            </a:r>
          </a:p>
          <a:p>
            <a:pPr marL="838200" lvl="1" indent="-381000" eaLnBrk="1" hangingPunct="1">
              <a:spcBef>
                <a:spcPct val="30000"/>
              </a:spcBef>
            </a:pPr>
            <a:r>
              <a:rPr lang="en-US" sz="1500" i="1" smtClean="0"/>
              <a:t>Download</a:t>
            </a:r>
            <a:r>
              <a:rPr lang="en-US" sz="1500" smtClean="0"/>
              <a:t> (Server -&gt; Klijent)         </a:t>
            </a:r>
            <a:r>
              <a:rPr lang="en-US" sz="1500" i="1" smtClean="0"/>
              <a:t>Upload</a:t>
            </a:r>
            <a:r>
              <a:rPr lang="en-US" sz="1500" smtClean="0"/>
              <a:t> (Klijent -&gt; Server)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6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</a:t>
            </a:r>
            <a:r>
              <a:rPr lang="en-US" dirty="0" err="1" smtClean="0"/>
              <a:t>servisi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183187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sz="1800" b="1" smtClean="0"/>
              <a:t>NewsGroups</a:t>
            </a:r>
            <a:r>
              <a:rPr lang="en-US" sz="1800" smtClean="0"/>
              <a:t> </a:t>
            </a:r>
            <a:r>
              <a:rPr lang="en-US" sz="1400" smtClean="0"/>
              <a:t>(Diskusione grupe)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400" smtClean="0"/>
              <a:t>Grupe za diskusiju preko mreže na kojima se okupljaju osobe sličnih interesovanja da bi razmenili mišljenja.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400" smtClean="0"/>
              <a:t>Poruke se čuvaju na server-računaru.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400" smtClean="0"/>
              <a:t>Klijent čita sa servera listu poruka i preuzima željenu poruku na svoj računar (kao E-mail).</a:t>
            </a:r>
          </a:p>
          <a:p>
            <a:pPr marL="838200" lvl="1" indent="-381000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1400" smtClean="0"/>
              <a:t>S</a:t>
            </a:r>
            <a:r>
              <a:rPr lang="sr-Latn-CS" sz="1400" smtClean="0"/>
              <a:t>vako u grupi može da postavi poruku i svako može da je pročita</a:t>
            </a:r>
            <a:r>
              <a:rPr lang="en-US" sz="1300" smtClean="0"/>
              <a:t> </a:t>
            </a:r>
            <a:br>
              <a:rPr lang="en-US" sz="1300" smtClean="0"/>
            </a:br>
            <a:r>
              <a:rPr lang="en-US" sz="1300" smtClean="0"/>
              <a:t> 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sz="1800" b="1" smtClean="0"/>
              <a:t>Telnet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Usluga pomoću za povezivanje sa drugim računarom na Internetu kao da ste njegov terminal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Mogućnost da sa svog računara možete izvršavati programe koji su na udaljenom računaru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Poslovanje </a:t>
            </a:r>
            <a:r>
              <a:rPr lang="sr-Latn-CS" sz="1600" smtClean="0">
                <a:latin typeface="Arial" panose="020B0604020202020204" pitchFamily="34" charset="0"/>
              </a:rPr>
              <a:t>‘</a:t>
            </a:r>
            <a:r>
              <a:rPr lang="sr-Latn-CS" sz="1600" smtClean="0"/>
              <a:t>na daljinu</a:t>
            </a:r>
            <a:r>
              <a:rPr lang="sr-Latn-CS" sz="1600" smtClean="0">
                <a:latin typeface="Arial" panose="020B0604020202020204" pitchFamily="34" charset="0"/>
              </a:rPr>
              <a:t>’</a:t>
            </a:r>
            <a:r>
              <a:rPr lang="sr-Latn-CS" sz="1800" smtClean="0"/>
              <a:t> </a:t>
            </a:r>
            <a:endParaRPr lang="en-US" sz="1500" b="1" smtClean="0"/>
          </a:p>
          <a:p>
            <a:pPr marL="495300" indent="-495300" eaLnBrk="1" hangingPunct="1">
              <a:lnSpc>
                <a:spcPct val="90000"/>
              </a:lnSpc>
            </a:pPr>
            <a:r>
              <a:rPr lang="sr-Latn-CS" sz="1800" b="1" smtClean="0"/>
              <a:t>IRC</a:t>
            </a:r>
            <a:r>
              <a:rPr lang="sr-Latn-CS" sz="1800" smtClean="0"/>
              <a:t> - </a:t>
            </a:r>
            <a:r>
              <a:rPr lang="sr-Latn-CS" sz="1400" i="1" smtClean="0"/>
              <a:t>Ineternet Relay Chat</a:t>
            </a:r>
            <a:r>
              <a:rPr lang="sr-Latn-CS" sz="1400" smtClean="0"/>
              <a:t> (ćaskanje na Internetu)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Omogućava da jedan ili više korisnika Interneta vode pisanu ili govornu komunikaciju u realnom vremenu.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Mnogo je brži od elektronske pošte.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sr-Latn-CS" sz="1600" smtClean="0"/>
              <a:t>Sve što korisnik kuca na svom računaru je istog trenutka vidljivo na monitoru njegovog sagovornika.</a:t>
            </a:r>
            <a:r>
              <a:rPr lang="sr-Latn-CS" sz="1800" smtClean="0"/>
              <a:t> </a:t>
            </a:r>
            <a:endParaRPr lang="en-US" sz="1100" smtClean="0"/>
          </a:p>
          <a:p>
            <a:pPr marL="495300" indent="-495300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</a:t>
            </a:r>
            <a:r>
              <a:rPr lang="en-US" dirty="0" err="1" smtClean="0"/>
              <a:t>servisi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183187"/>
          </a:xfrm>
        </p:spPr>
        <p:txBody>
          <a:bodyPr/>
          <a:lstStyle/>
          <a:p>
            <a:pPr marL="495300" indent="-495300" eaLnBrk="1" hangingPunct="1"/>
            <a:r>
              <a:rPr lang="sr-Latn-CS" sz="2000" b="1" i="1" smtClean="0"/>
              <a:t>Internet telephony</a:t>
            </a:r>
            <a:r>
              <a:rPr lang="sr-Latn-CS" sz="2000" i="1" smtClean="0"/>
              <a:t> </a:t>
            </a:r>
            <a:r>
              <a:rPr lang="sr-Latn-CS" sz="1600" i="1" smtClean="0"/>
              <a:t>(telefonitanje putem Interneta)</a:t>
            </a:r>
          </a:p>
          <a:p>
            <a:pPr marL="838200" lvl="1" indent="-381000" eaLnBrk="1" hangingPunct="1"/>
            <a:r>
              <a:rPr lang="en-US" sz="1300" i="1" smtClean="0"/>
              <a:t>Mogućnost Audio-Video razgovora</a:t>
            </a:r>
          </a:p>
          <a:p>
            <a:pPr marL="838200" lvl="1" indent="-381000" eaLnBrk="1" hangingPunct="1"/>
            <a:r>
              <a:rPr lang="en-US" sz="1300" i="1" smtClean="0"/>
              <a:t>Skype</a:t>
            </a:r>
            <a:br>
              <a:rPr lang="en-US" sz="1300" i="1" smtClean="0"/>
            </a:br>
            <a:endParaRPr lang="en-US" sz="1300" i="1" smtClean="0"/>
          </a:p>
          <a:p>
            <a:pPr marL="495300" indent="-495300" eaLnBrk="1" hangingPunct="1"/>
            <a:r>
              <a:rPr lang="sr-Latn-CS" sz="2000" b="1" i="1" smtClean="0"/>
              <a:t>Elektronska konferencija</a:t>
            </a:r>
            <a:br>
              <a:rPr lang="sr-Latn-CS" sz="2000" b="1" i="1" smtClean="0"/>
            </a:br>
            <a:endParaRPr lang="sr-Latn-CS" sz="2000" b="1" i="1" smtClean="0"/>
          </a:p>
          <a:p>
            <a:pPr marL="495300" indent="-495300" eaLnBrk="1" hangingPunct="1"/>
            <a:r>
              <a:rPr lang="sr-Latn-CS" sz="2000" b="1" i="1" smtClean="0"/>
              <a:t>...</a:t>
            </a:r>
            <a:endParaRPr lang="en-US" sz="2000" b="1" i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</a:t>
            </a:r>
            <a:r>
              <a:rPr lang="en-US" dirty="0" err="1" smtClean="0"/>
              <a:t>tehnologije</a:t>
            </a:r>
            <a:r>
              <a:rPr lang="en-US" dirty="0" smtClean="0"/>
              <a:t>: </a:t>
            </a:r>
            <a:r>
              <a:rPr lang="en-US" b="0" dirty="0" err="1" smtClean="0"/>
              <a:t>šta</a:t>
            </a:r>
            <a:r>
              <a:rPr lang="en-US" b="0" dirty="0" smtClean="0"/>
              <a:t> </a:t>
            </a:r>
            <a:r>
              <a:rPr lang="en-US" b="0" dirty="0" err="1" smtClean="0"/>
              <a:t>radimo</a:t>
            </a:r>
            <a:r>
              <a:rPr lang="en-US" b="0" dirty="0" smtClean="0"/>
              <a:t>?</a:t>
            </a:r>
            <a:endParaRPr lang="sr-Latn-CS" b="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040312"/>
          </a:xfrm>
        </p:spPr>
        <p:txBody>
          <a:bodyPr/>
          <a:lstStyle/>
          <a:p>
            <a:pPr eaLnBrk="1" hangingPunct="1"/>
            <a:r>
              <a:rPr lang="en-US" b="1" smtClean="0"/>
              <a:t>Uvod: funkcije Interneta</a:t>
            </a:r>
            <a:br>
              <a:rPr lang="en-US" b="1" smtClean="0"/>
            </a:br>
            <a:r>
              <a:rPr lang="en-US" sz="2000" smtClean="0"/>
              <a:t>(Web portali, Ektronsko poslovanje)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sz="1600" smtClean="0"/>
          </a:p>
          <a:p>
            <a:pPr eaLnBrk="1" hangingPunct="1"/>
            <a:r>
              <a:rPr lang="en-US" b="1" smtClean="0"/>
              <a:t>Pojam WEB-a</a:t>
            </a:r>
          </a:p>
          <a:p>
            <a:pPr lvl="1" eaLnBrk="1" hangingPunct="1"/>
            <a:r>
              <a:rPr lang="en-US" smtClean="0"/>
              <a:t>Statički i dinamički Web</a:t>
            </a:r>
          </a:p>
          <a:p>
            <a:pPr lvl="1" eaLnBrk="1" hangingPunct="1"/>
            <a:r>
              <a:rPr lang="en-US" smtClean="0"/>
              <a:t>Klijentske i serverske tehnologije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b="1" smtClean="0"/>
              <a:t>Teorija Web dizajna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7391400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WEB PROGRAMIRANJE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46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</a:t>
            </a:r>
            <a:r>
              <a:rPr lang="en-US" dirty="0" err="1" smtClean="0"/>
              <a:t>tehnologije</a:t>
            </a:r>
            <a:r>
              <a:rPr lang="en-US" dirty="0" smtClean="0"/>
              <a:t>: </a:t>
            </a:r>
            <a:r>
              <a:rPr lang="en-US" b="0" dirty="0" err="1" smtClean="0"/>
              <a:t>funkcije</a:t>
            </a:r>
            <a:r>
              <a:rPr lang="en-US" b="0" dirty="0" smtClean="0"/>
              <a:t> </a:t>
            </a:r>
            <a:r>
              <a:rPr lang="en-US" b="0" dirty="0" err="1" smtClean="0"/>
              <a:t>Interneta</a:t>
            </a:r>
            <a:endParaRPr lang="sr-Latn-CS" b="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32765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000" b="1" dirty="0" smtClean="0"/>
              <a:t>Internet </a:t>
            </a:r>
            <a:r>
              <a:rPr lang="en-US" sz="2000" dirty="0" err="1" smtClean="0"/>
              <a:t>predstavlja</a:t>
            </a:r>
            <a:r>
              <a:rPr lang="en-US" sz="2000" dirty="0" smtClean="0"/>
              <a:t> </a:t>
            </a:r>
            <a:r>
              <a:rPr lang="en-US" sz="2000" dirty="0" err="1" smtClean="0"/>
              <a:t>bazu</a:t>
            </a:r>
            <a:r>
              <a:rPr lang="en-US" sz="2000" dirty="0" smtClean="0"/>
              <a:t> </a:t>
            </a:r>
            <a:r>
              <a:rPr lang="en-US" sz="2000" dirty="0" err="1" smtClean="0"/>
              <a:t>podataka</a:t>
            </a:r>
            <a:r>
              <a:rPr lang="en-US" sz="2000" dirty="0" smtClean="0"/>
              <a:t> </a:t>
            </a:r>
            <a:r>
              <a:rPr lang="en-US" sz="2000" dirty="0" err="1" smtClean="0"/>
              <a:t>celokupnog</a:t>
            </a:r>
            <a:r>
              <a:rPr lang="en-US" sz="2000" dirty="0" smtClean="0"/>
              <a:t> </a:t>
            </a:r>
            <a:r>
              <a:rPr lang="en-US" sz="2000" dirty="0" err="1" smtClean="0"/>
              <a:t>ljudskog</a:t>
            </a:r>
            <a:r>
              <a:rPr lang="en-US" sz="2000" dirty="0" smtClean="0"/>
              <a:t> </a:t>
            </a:r>
            <a:r>
              <a:rPr lang="en-US" sz="2000" dirty="0" err="1" smtClean="0"/>
              <a:t>naučnog</a:t>
            </a:r>
            <a:r>
              <a:rPr lang="en-US" sz="2000" dirty="0" smtClean="0"/>
              <a:t> </a:t>
            </a:r>
            <a:r>
              <a:rPr lang="en-US" sz="2000" dirty="0" err="1" smtClean="0"/>
              <a:t>saznanja</a:t>
            </a:r>
            <a:r>
              <a:rPr lang="en-US" sz="2000" dirty="0" smtClean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b="1" u="sng" dirty="0" err="1" smtClean="0"/>
              <a:t>Funkcije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interneta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mnogobrojne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Komunikacija</a:t>
            </a:r>
            <a:r>
              <a:rPr lang="en-US" sz="2000" dirty="0" smtClean="0"/>
              <a:t> (e-mail, audio-video </a:t>
            </a:r>
            <a:r>
              <a:rPr lang="en-US" sz="2000" dirty="0" err="1" smtClean="0"/>
              <a:t>razgovori</a:t>
            </a:r>
            <a:r>
              <a:rPr lang="en-US" sz="2000" dirty="0" smtClean="0"/>
              <a:t>, Chat,...)</a:t>
            </a:r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Poslovanje</a:t>
            </a:r>
            <a:r>
              <a:rPr lang="en-US" sz="2000" dirty="0" smtClean="0"/>
              <a:t> (</a:t>
            </a:r>
            <a:r>
              <a:rPr lang="en-US" sz="2000" dirty="0" err="1" smtClean="0"/>
              <a:t>Elektronsko</a:t>
            </a:r>
            <a:r>
              <a:rPr lang="en-US" sz="2000" dirty="0" smtClean="0"/>
              <a:t> </a:t>
            </a:r>
            <a:r>
              <a:rPr lang="en-US" sz="2000" dirty="0" err="1" smtClean="0"/>
              <a:t>poslovanje</a:t>
            </a:r>
            <a:r>
              <a:rPr lang="en-US" sz="2000" dirty="0" smtClean="0"/>
              <a:t>, </a:t>
            </a:r>
            <a:r>
              <a:rPr lang="en-US" sz="2000" dirty="0" err="1" smtClean="0"/>
              <a:t>prodaja</a:t>
            </a:r>
            <a:r>
              <a:rPr lang="en-US" sz="2000" dirty="0" smtClean="0"/>
              <a:t>,...)</a:t>
            </a:r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Mediji</a:t>
            </a:r>
            <a:r>
              <a:rPr lang="en-US" sz="2000" dirty="0" smtClean="0"/>
              <a:t> (</a:t>
            </a:r>
            <a:r>
              <a:rPr lang="en-US" sz="2000" dirty="0" err="1" smtClean="0"/>
              <a:t>tekst</a:t>
            </a:r>
            <a:r>
              <a:rPr lang="en-US" sz="2000" dirty="0" smtClean="0"/>
              <a:t>, </a:t>
            </a:r>
            <a:r>
              <a:rPr lang="en-US" sz="2000" dirty="0" err="1" smtClean="0"/>
              <a:t>slike</a:t>
            </a:r>
            <a:r>
              <a:rPr lang="en-US" sz="2000" dirty="0" smtClean="0"/>
              <a:t>, audio, video)</a:t>
            </a:r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Pretraživanje</a:t>
            </a:r>
            <a:r>
              <a:rPr lang="en-US" sz="2000" dirty="0" smtClean="0"/>
              <a:t> </a:t>
            </a:r>
            <a:r>
              <a:rPr lang="en-US" sz="2000" dirty="0" err="1" smtClean="0"/>
              <a:t>ogromne</a:t>
            </a:r>
            <a:r>
              <a:rPr lang="en-US" sz="2000" dirty="0" smtClean="0"/>
              <a:t> </a:t>
            </a:r>
            <a:r>
              <a:rPr lang="en-US" sz="2000" dirty="0" err="1" smtClean="0"/>
              <a:t>riznice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1800" dirty="0" err="1" smtClean="0"/>
              <a:t>elektronskih</a:t>
            </a:r>
            <a:r>
              <a:rPr lang="en-US" sz="1800" dirty="0" smtClean="0"/>
              <a:t> </a:t>
            </a:r>
            <a:r>
              <a:rPr lang="en-US" sz="1800" dirty="0" err="1" smtClean="0"/>
              <a:t>članaka</a:t>
            </a:r>
            <a:r>
              <a:rPr lang="en-US" sz="1800" dirty="0" smtClean="0"/>
              <a:t>, </a:t>
            </a:r>
            <a:r>
              <a:rPr lang="en-US" sz="1800" dirty="0" err="1" smtClean="0"/>
              <a:t>knjiga</a:t>
            </a:r>
            <a:r>
              <a:rPr lang="en-US" sz="1800" dirty="0" smtClean="0"/>
              <a:t>, </a:t>
            </a:r>
            <a:r>
              <a:rPr lang="en-US" sz="1800" dirty="0" err="1" smtClean="0"/>
              <a:t>časopisa</a:t>
            </a:r>
            <a:r>
              <a:rPr lang="en-US" sz="1800" dirty="0" smtClean="0"/>
              <a:t>, </a:t>
            </a:r>
            <a:r>
              <a:rPr lang="en-US" sz="1800" dirty="0" err="1" smtClean="0"/>
              <a:t>enciklopedija</a:t>
            </a:r>
            <a:r>
              <a:rPr lang="en-US" sz="1800" dirty="0" smtClean="0"/>
              <a:t>,   </a:t>
            </a:r>
            <a:br>
              <a:rPr lang="en-US" sz="1800" dirty="0" smtClean="0"/>
            </a:br>
            <a:r>
              <a:rPr lang="en-US" sz="1800" dirty="0" smtClean="0"/>
              <a:t>   </a:t>
            </a:r>
            <a:r>
              <a:rPr lang="en-US" sz="1800" dirty="0" err="1" smtClean="0"/>
              <a:t>fotografija</a:t>
            </a:r>
            <a:r>
              <a:rPr lang="en-US" sz="1800" dirty="0" smtClean="0"/>
              <a:t>, </a:t>
            </a:r>
            <a:r>
              <a:rPr lang="en-US" sz="1800" dirty="0" err="1" smtClean="0"/>
              <a:t>slika</a:t>
            </a:r>
            <a:r>
              <a:rPr lang="en-US" sz="1800" dirty="0" smtClean="0"/>
              <a:t>, </a:t>
            </a:r>
            <a:r>
              <a:rPr lang="en-US" sz="1800" dirty="0" err="1" smtClean="0"/>
              <a:t>softverskih</a:t>
            </a:r>
            <a:r>
              <a:rPr lang="en-US" sz="1800" dirty="0" smtClean="0"/>
              <a:t> </a:t>
            </a:r>
            <a:r>
              <a:rPr lang="en-US" sz="1800" dirty="0" err="1" smtClean="0"/>
              <a:t>alatki</a:t>
            </a:r>
            <a:r>
              <a:rPr lang="en-US" sz="1800" dirty="0" smtClean="0"/>
              <a:t>, </a:t>
            </a:r>
            <a:r>
              <a:rPr lang="en-US" sz="1800" dirty="0" err="1" smtClean="0"/>
              <a:t>filmova</a:t>
            </a:r>
            <a:r>
              <a:rPr lang="en-US" sz="1800" dirty="0" smtClean="0"/>
              <a:t>, </a:t>
            </a:r>
            <a:r>
              <a:rPr lang="en-US" sz="1800" dirty="0" err="1" smtClean="0"/>
              <a:t>muzike</a:t>
            </a:r>
            <a:r>
              <a:rPr lang="en-US" sz="2000" dirty="0" smtClean="0"/>
              <a:t>	</a:t>
            </a:r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Obrazovanje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1800" dirty="0" err="1" smtClean="0"/>
              <a:t>poboljšanje</a:t>
            </a:r>
            <a:r>
              <a:rPr lang="en-US" sz="1800" dirty="0" smtClean="0"/>
              <a:t> </a:t>
            </a:r>
            <a:r>
              <a:rPr lang="en-US" sz="1800" dirty="0" err="1" smtClean="0"/>
              <a:t>opšte</a:t>
            </a:r>
            <a:r>
              <a:rPr lang="en-US" sz="1800" dirty="0" smtClean="0"/>
              <a:t> </a:t>
            </a:r>
            <a:r>
              <a:rPr lang="en-US" sz="1800" dirty="0" err="1" smtClean="0"/>
              <a:t>informisanosti</a:t>
            </a:r>
            <a:r>
              <a:rPr lang="en-US" sz="1800" dirty="0" smtClean="0"/>
              <a:t>, </a:t>
            </a:r>
            <a:r>
              <a:rPr lang="en-US" sz="1800" dirty="0" err="1" smtClean="0"/>
              <a:t>pronalaženja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informacija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</a:t>
            </a:r>
            <a:r>
              <a:rPr lang="en-US" sz="1800" dirty="0" err="1" smtClean="0"/>
              <a:t>izvora</a:t>
            </a:r>
            <a:r>
              <a:rPr lang="en-US" sz="1800" dirty="0" smtClean="0"/>
              <a:t> </a:t>
            </a:r>
            <a:r>
              <a:rPr lang="en-US" sz="1800" dirty="0" err="1" smtClean="0"/>
              <a:t>podataka</a:t>
            </a:r>
            <a:r>
              <a:rPr lang="en-US" sz="1800" dirty="0" smtClean="0"/>
              <a:t>, </a:t>
            </a:r>
            <a:r>
              <a:rPr lang="en-US" sz="1800" dirty="0" err="1" smtClean="0"/>
              <a:t>učenje</a:t>
            </a:r>
            <a:r>
              <a:rPr lang="en-US" sz="1800" dirty="0" smtClean="0"/>
              <a:t> </a:t>
            </a:r>
            <a:r>
              <a:rPr lang="en-US" sz="1800" dirty="0" err="1" smtClean="0"/>
              <a:t>stranih</a:t>
            </a:r>
            <a:r>
              <a:rPr lang="en-US" sz="1800" dirty="0" smtClean="0"/>
              <a:t> </a:t>
            </a:r>
            <a:r>
              <a:rPr lang="en-US" sz="1800" dirty="0" err="1" smtClean="0"/>
              <a:t>jezika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upoznavanje</a:t>
            </a:r>
            <a:r>
              <a:rPr lang="en-US" sz="1800" dirty="0" smtClean="0"/>
              <a:t> </a:t>
            </a:r>
            <a:r>
              <a:rPr lang="en-US" sz="1800" dirty="0" err="1" smtClean="0"/>
              <a:t>različitih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</a:t>
            </a:r>
            <a:r>
              <a:rPr lang="en-US" sz="1800" dirty="0" err="1" smtClean="0"/>
              <a:t>kultura</a:t>
            </a:r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984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</a:t>
            </a:r>
            <a:r>
              <a:rPr lang="en-US" dirty="0" err="1" smtClean="0"/>
              <a:t>tehnologije</a:t>
            </a:r>
            <a:r>
              <a:rPr lang="en-US" dirty="0" smtClean="0"/>
              <a:t>: </a:t>
            </a:r>
            <a:r>
              <a:rPr lang="en-US" b="0" dirty="0" smtClean="0"/>
              <a:t>Web </a:t>
            </a:r>
            <a:r>
              <a:rPr lang="en-US" b="0" dirty="0" err="1" smtClean="0"/>
              <a:t>portali</a:t>
            </a:r>
            <a:endParaRPr lang="sr-Latn-CS" b="0" dirty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7724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800" b="1" smtClean="0"/>
              <a:t>Veb portal</a:t>
            </a:r>
            <a:r>
              <a:rPr lang="en-US" sz="1800" smtClean="0"/>
              <a:t> (</a:t>
            </a:r>
            <a:r>
              <a:rPr lang="en-US" sz="1800" i="1" smtClean="0"/>
              <a:t>web portal</a:t>
            </a:r>
            <a:r>
              <a:rPr lang="en-US" sz="1800" smtClean="0"/>
              <a:t>) je mesto na internetu koje čini više različitih informacionih celina ili aplikacija.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600" smtClean="0"/>
              <a:t>Za razliku od specijalizovanih, tematski jednostavnih sajtova, veb portali pružaju posetiocima mnoštvo korisnih informacija iz različitih izvora. 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600" smtClean="0"/>
              <a:t>Veb portali mogu sadržati delove kao što su: pretraga sajtova, servis e-pošte, vesti, poslovne informacije (kursna lista, berza) i razne druge mogućnosti.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sz="1800" smtClean="0"/>
          </a:p>
          <a:p>
            <a:pPr marL="0" indent="0" eaLnBrk="1" hangingPunct="1"/>
            <a:r>
              <a:rPr lang="en-US" sz="1800" smtClean="0"/>
              <a:t> </a:t>
            </a:r>
            <a:r>
              <a:rPr lang="en-US" sz="1800" u="sng" smtClean="0"/>
              <a:t>Prednosti portala su</a:t>
            </a:r>
            <a:r>
              <a:rPr lang="en-US" sz="1800" smtClean="0"/>
              <a:t>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smtClean="0"/>
              <a:t>inteligentna integracija i pristup sadržajima, aplikacijama i raznim informacijama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smtClean="0"/>
              <a:t>poboljšana komunikacija i saradnja korisnika i saradnika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smtClean="0"/>
              <a:t>objedinjen, trenutni pristup informacijama iz različitih izvora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smtClean="0"/>
              <a:t>brza, jednostavna izmena i održavanje sadržaja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sz="1400" smtClean="0"/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400" smtClean="0">
                <a:solidFill>
                  <a:schemeClr val="accent2"/>
                </a:solidFill>
              </a:rPr>
              <a:t>www.google.com 		www.krstarica.com 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www.yahoo.com		www.b92.net </a:t>
            </a:r>
            <a:br>
              <a:rPr lang="en-US" sz="1400" smtClean="0">
                <a:solidFill>
                  <a:schemeClr val="accent2"/>
                </a:solidFill>
              </a:rPr>
            </a:br>
            <a:endParaRPr lang="en-US" sz="1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7484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 </a:t>
            </a:r>
            <a:r>
              <a:rPr lang="en-US" dirty="0" err="1" smtClean="0"/>
              <a:t>tehnologije</a:t>
            </a:r>
            <a:r>
              <a:rPr lang="en-US" dirty="0" smtClean="0"/>
              <a:t>: </a:t>
            </a:r>
            <a:r>
              <a:rPr lang="en-US" b="0" dirty="0" err="1" smtClean="0"/>
              <a:t>Elektronsko</a:t>
            </a:r>
            <a:r>
              <a:rPr lang="en-US" b="0" dirty="0" smtClean="0"/>
              <a:t> </a:t>
            </a:r>
            <a:r>
              <a:rPr lang="en-US" b="0" dirty="0" err="1" smtClean="0"/>
              <a:t>poslovanje</a:t>
            </a:r>
            <a:endParaRPr lang="sr-Latn-CS" b="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516562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2000" b="1" dirty="0" err="1" smtClean="0"/>
              <a:t>Elektronsko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poslovanje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i="1" dirty="0" smtClean="0"/>
              <a:t>E-business</a:t>
            </a:r>
            <a:r>
              <a:rPr lang="en-US" sz="1600" dirty="0" smtClean="0"/>
              <a:t>) </a:t>
            </a:r>
            <a:r>
              <a:rPr lang="en-US" sz="1600" dirty="0" err="1" smtClean="0"/>
              <a:t>jeste</a:t>
            </a:r>
            <a:r>
              <a:rPr lang="en-US" sz="1600" dirty="0" smtClean="0"/>
              <a:t> </a:t>
            </a:r>
            <a:r>
              <a:rPr lang="en-US" sz="1600" dirty="0" err="1" smtClean="0"/>
              <a:t>vođenje</a:t>
            </a:r>
            <a:r>
              <a:rPr lang="en-US" sz="1600" dirty="0" smtClean="0"/>
              <a:t> </a:t>
            </a:r>
            <a:r>
              <a:rPr lang="en-US" sz="1600" dirty="0" err="1" smtClean="0"/>
              <a:t>poslova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Internetu</a:t>
            </a:r>
            <a:r>
              <a:rPr lang="en-US" sz="1600" dirty="0" smtClean="0"/>
              <a:t>, </a:t>
            </a:r>
            <a:r>
              <a:rPr lang="en-US" sz="1600" dirty="0" err="1" smtClean="0"/>
              <a:t>što</a:t>
            </a:r>
            <a:r>
              <a:rPr lang="en-US" sz="1600" dirty="0" smtClean="0"/>
              <a:t> ne </a:t>
            </a:r>
            <a:r>
              <a:rPr lang="en-US" sz="1600" dirty="0" err="1" smtClean="0"/>
              <a:t>podrazumeva</a:t>
            </a:r>
            <a:r>
              <a:rPr lang="en-US" sz="1600" dirty="0" smtClean="0"/>
              <a:t> </a:t>
            </a:r>
            <a:r>
              <a:rPr lang="en-US" sz="1600" dirty="0" err="1" smtClean="0"/>
              <a:t>samo</a:t>
            </a:r>
            <a:r>
              <a:rPr lang="en-US" sz="1600" dirty="0" smtClean="0"/>
              <a:t> </a:t>
            </a:r>
            <a:r>
              <a:rPr lang="en-US" sz="1600" dirty="0" err="1" smtClean="0"/>
              <a:t>kupovinu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prodaju</a:t>
            </a:r>
            <a:r>
              <a:rPr lang="en-US" sz="1600" dirty="0" smtClean="0"/>
              <a:t>, </a:t>
            </a:r>
            <a:r>
              <a:rPr lang="en-US" sz="1600" dirty="0" err="1" smtClean="0"/>
              <a:t>već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organizaciju</a:t>
            </a:r>
            <a:r>
              <a:rPr lang="en-US" sz="1600" dirty="0" smtClean="0"/>
              <a:t> </a:t>
            </a:r>
            <a:r>
              <a:rPr lang="en-US" sz="1600" dirty="0" err="1" smtClean="0"/>
              <a:t>poslovanja</a:t>
            </a:r>
            <a:r>
              <a:rPr lang="en-US" sz="1600" dirty="0" smtClean="0"/>
              <a:t> </a:t>
            </a:r>
            <a:r>
              <a:rPr lang="en-US" sz="1600" dirty="0" err="1" smtClean="0"/>
              <a:t>firme</a:t>
            </a:r>
            <a:r>
              <a:rPr lang="en-US" sz="1600" dirty="0" smtClean="0"/>
              <a:t> u </a:t>
            </a:r>
            <a:r>
              <a:rPr lang="en-US" sz="1600" dirty="0" err="1" smtClean="0"/>
              <a:t>mrežnom</a:t>
            </a:r>
            <a:r>
              <a:rPr lang="en-US" sz="1600" dirty="0" smtClean="0"/>
              <a:t> </a:t>
            </a:r>
            <a:r>
              <a:rPr lang="en-US" sz="1600" dirty="0" err="1" smtClean="0"/>
              <a:t>okruženju</a:t>
            </a:r>
            <a:r>
              <a:rPr lang="en-US" sz="1600" dirty="0" smtClean="0"/>
              <a:t>, </a:t>
            </a:r>
            <a:r>
              <a:rPr lang="en-US" sz="1600" dirty="0" err="1" smtClean="0"/>
              <a:t>organizovanje</a:t>
            </a:r>
            <a:r>
              <a:rPr lang="en-US" sz="1600" dirty="0" smtClean="0"/>
              <a:t> </a:t>
            </a:r>
            <a:r>
              <a:rPr lang="en-US" sz="1600" dirty="0" err="1" smtClean="0"/>
              <a:t>poslovne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komunikacije</a:t>
            </a:r>
            <a:r>
              <a:rPr lang="en-US" sz="1600" dirty="0" smtClean="0"/>
              <a:t> </a:t>
            </a:r>
            <a:r>
              <a:rPr lang="en-US" sz="1600" dirty="0" err="1" smtClean="0"/>
              <a:t>prema</a:t>
            </a:r>
            <a:r>
              <a:rPr lang="en-US" sz="1600" dirty="0" smtClean="0"/>
              <a:t> </a:t>
            </a:r>
            <a:r>
              <a:rPr lang="en-US" sz="1600" dirty="0" err="1" smtClean="0"/>
              <a:t>klijentima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brigu</a:t>
            </a:r>
            <a:r>
              <a:rPr lang="en-US" sz="1600" dirty="0" smtClean="0"/>
              <a:t> o </a:t>
            </a:r>
            <a:r>
              <a:rPr lang="en-US" sz="1600" dirty="0" err="1" smtClean="0"/>
              <a:t>klijentima</a:t>
            </a:r>
            <a:r>
              <a:rPr lang="en-US" sz="1600" dirty="0" smtClean="0"/>
              <a:t>.</a:t>
            </a:r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sz="1800" b="1" dirty="0" smtClean="0"/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800" b="1" dirty="0" err="1" smtClean="0"/>
              <a:t>Najvažnije</a:t>
            </a:r>
            <a:r>
              <a:rPr lang="en-US" sz="1800" b="1" dirty="0" smtClean="0"/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funkcije</a:t>
            </a:r>
            <a:r>
              <a:rPr lang="en-US" sz="1800" b="1" dirty="0" smtClean="0"/>
              <a:t> e-</a:t>
            </a:r>
            <a:r>
              <a:rPr lang="en-US" sz="1800" b="1" dirty="0" err="1" smtClean="0"/>
              <a:t>poslovanja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pPr lvl="1" eaLnBrk="1" hangingPunct="1"/>
            <a:r>
              <a:rPr lang="en-US" sz="1600" dirty="0" err="1" smtClean="0"/>
              <a:t>Prikupljanje</a:t>
            </a:r>
            <a:r>
              <a:rPr lang="en-US" sz="1600" dirty="0" smtClean="0"/>
              <a:t> </a:t>
            </a:r>
            <a:r>
              <a:rPr lang="en-US" sz="1600" dirty="0" err="1" smtClean="0"/>
              <a:t>podataka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informacija</a:t>
            </a:r>
            <a:r>
              <a:rPr lang="en-US" sz="1600" dirty="0" smtClean="0"/>
              <a:t> </a:t>
            </a:r>
          </a:p>
          <a:p>
            <a:pPr lvl="1" eaLnBrk="1" hangingPunct="1"/>
            <a:r>
              <a:rPr lang="en-US" sz="1600" dirty="0" smtClean="0"/>
              <a:t>Marketing: </a:t>
            </a:r>
            <a:r>
              <a:rPr lang="en-US" sz="1600" dirty="0" err="1" smtClean="0"/>
              <a:t>promocija</a:t>
            </a:r>
            <a:r>
              <a:rPr lang="en-US" sz="1600" dirty="0" smtClean="0"/>
              <a:t>, </a:t>
            </a:r>
            <a:r>
              <a:rPr lang="en-US" sz="1600" dirty="0" err="1" smtClean="0"/>
              <a:t>podrška</a:t>
            </a:r>
            <a:r>
              <a:rPr lang="en-US" sz="1600" dirty="0" smtClean="0"/>
              <a:t> </a:t>
            </a:r>
            <a:r>
              <a:rPr lang="en-US" sz="1600" dirty="0" err="1" smtClean="0"/>
              <a:t>kupcima</a:t>
            </a:r>
            <a:r>
              <a:rPr lang="en-US" sz="1600" dirty="0" smtClean="0"/>
              <a:t>, </a:t>
            </a:r>
            <a:r>
              <a:rPr lang="en-US" sz="1600" dirty="0" err="1" smtClean="0"/>
              <a:t>uvođenje</a:t>
            </a:r>
            <a:r>
              <a:rPr lang="en-US" sz="1600" dirty="0" smtClean="0"/>
              <a:t> </a:t>
            </a:r>
            <a:r>
              <a:rPr lang="en-US" sz="1600" dirty="0" err="1" smtClean="0"/>
              <a:t>novog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... </a:t>
            </a:r>
          </a:p>
          <a:p>
            <a:pPr lvl="1" eaLnBrk="1" hangingPunct="1"/>
            <a:r>
              <a:rPr lang="en-US" sz="1600" dirty="0" err="1" smtClean="0"/>
              <a:t>Onlajn</a:t>
            </a:r>
            <a:r>
              <a:rPr lang="en-US" sz="1600" dirty="0" smtClean="0"/>
              <a:t> </a:t>
            </a:r>
            <a:r>
              <a:rPr lang="en-US" sz="1600" dirty="0" err="1" smtClean="0"/>
              <a:t>prodaja</a:t>
            </a:r>
            <a:r>
              <a:rPr lang="en-US" sz="1600" dirty="0" smtClean="0"/>
              <a:t> (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usluga</a:t>
            </a:r>
            <a:r>
              <a:rPr lang="en-US" sz="1600" dirty="0" smtClean="0"/>
              <a:t>) </a:t>
            </a:r>
          </a:p>
          <a:p>
            <a:pPr lvl="1" eaLnBrk="1" hangingPunct="1"/>
            <a:r>
              <a:rPr lang="en-US" sz="1600" dirty="0" err="1" smtClean="0"/>
              <a:t>Komunikacija</a:t>
            </a:r>
            <a:r>
              <a:rPr lang="en-US" sz="1600" dirty="0" smtClean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sz="1800" b="1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sz="1800" b="1" dirty="0" err="1" smtClean="0">
                <a:solidFill>
                  <a:schemeClr val="accent2"/>
                </a:solidFill>
              </a:rPr>
              <a:t>Prednosti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Elektronskog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poslovanja</a:t>
            </a:r>
            <a:r>
              <a:rPr lang="en-US" sz="1800" b="1" dirty="0" smtClean="0"/>
              <a:t>:</a:t>
            </a:r>
          </a:p>
          <a:p>
            <a:pPr lvl="1" eaLnBrk="1" hangingPunct="1"/>
            <a:r>
              <a:rPr lang="en-US" sz="1600" dirty="0" err="1" smtClean="0"/>
              <a:t>Smanjenje</a:t>
            </a:r>
            <a:r>
              <a:rPr lang="en-US" sz="1600" dirty="0" smtClean="0"/>
              <a:t> </a:t>
            </a:r>
            <a:r>
              <a:rPr lang="en-US" sz="1600" dirty="0" err="1" smtClean="0"/>
              <a:t>troškova</a:t>
            </a:r>
            <a:r>
              <a:rPr lang="en-US" sz="1600" dirty="0" smtClean="0"/>
              <a:t> </a:t>
            </a:r>
            <a:r>
              <a:rPr lang="en-US" sz="1600" dirty="0" err="1" smtClean="0"/>
              <a:t>poslovanja</a:t>
            </a:r>
            <a:r>
              <a:rPr lang="en-US" sz="1600" dirty="0" smtClean="0"/>
              <a:t> (</a:t>
            </a:r>
            <a:r>
              <a:rPr lang="en-US" sz="1600" dirty="0" err="1" smtClean="0"/>
              <a:t>posebno</a:t>
            </a:r>
            <a:r>
              <a:rPr lang="en-US" sz="1600" dirty="0" smtClean="0"/>
              <a:t> </a:t>
            </a:r>
            <a:r>
              <a:rPr lang="en-US" sz="1600" dirty="0" err="1" smtClean="0"/>
              <a:t>papirnih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dokumenata</a:t>
            </a:r>
            <a:r>
              <a:rPr lang="en-US" sz="1600" dirty="0" smtClean="0"/>
              <a:t>),</a:t>
            </a:r>
          </a:p>
          <a:p>
            <a:pPr lvl="1" eaLnBrk="1" hangingPunct="1"/>
            <a:r>
              <a:rPr lang="en-US" sz="1600" dirty="0" err="1" smtClean="0"/>
              <a:t>smanjenje</a:t>
            </a:r>
            <a:r>
              <a:rPr lang="en-US" sz="1600" dirty="0" smtClean="0"/>
              <a:t> </a:t>
            </a:r>
            <a:r>
              <a:rPr lang="en-US" sz="1600" dirty="0" err="1" smtClean="0"/>
              <a:t>grešaka</a:t>
            </a:r>
            <a:r>
              <a:rPr lang="en-US" sz="1600" dirty="0" smtClean="0"/>
              <a:t> </a:t>
            </a:r>
            <a:r>
              <a:rPr lang="en-US" sz="1600" dirty="0" err="1" smtClean="0"/>
              <a:t>poslovanja</a:t>
            </a:r>
            <a:r>
              <a:rPr lang="en-US" sz="1600" dirty="0" smtClean="0"/>
              <a:t>,</a:t>
            </a:r>
          </a:p>
          <a:p>
            <a:pPr lvl="1" eaLnBrk="1" hangingPunct="1"/>
            <a:r>
              <a:rPr lang="en-US" sz="1600" dirty="0" err="1" smtClean="0"/>
              <a:t>ušteda</a:t>
            </a:r>
            <a:r>
              <a:rPr lang="en-US" sz="1600" dirty="0" smtClean="0"/>
              <a:t> </a:t>
            </a:r>
            <a:r>
              <a:rPr lang="en-US" sz="1600" dirty="0" err="1" smtClean="0"/>
              <a:t>vremena</a:t>
            </a:r>
            <a:r>
              <a:rPr lang="en-US" sz="1600" dirty="0" smtClean="0"/>
              <a:t>, </a:t>
            </a:r>
            <a:r>
              <a:rPr lang="en-US" sz="1600" dirty="0" err="1" smtClean="0"/>
              <a:t>posebno</a:t>
            </a:r>
            <a:r>
              <a:rPr lang="en-US" sz="1600" dirty="0" smtClean="0"/>
              <a:t> u </a:t>
            </a:r>
            <a:r>
              <a:rPr lang="en-US" sz="1600" dirty="0" err="1" smtClean="0"/>
              <a:t>prenosu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informacija</a:t>
            </a:r>
            <a:r>
              <a:rPr lang="en-US" sz="1600" dirty="0" smtClean="0"/>
              <a:t>,</a:t>
            </a:r>
          </a:p>
          <a:p>
            <a:pPr lvl="1" eaLnBrk="1" hangingPunct="1"/>
            <a:r>
              <a:rPr lang="en-US" sz="1600" dirty="0" err="1" smtClean="0"/>
              <a:t>smanjenje</a:t>
            </a:r>
            <a:r>
              <a:rPr lang="en-US" sz="1600" dirty="0" smtClean="0"/>
              <a:t> </a:t>
            </a:r>
            <a:r>
              <a:rPr lang="en-US" sz="1600" dirty="0" err="1" smtClean="0"/>
              <a:t>obima</a:t>
            </a:r>
            <a:r>
              <a:rPr lang="en-US" sz="1600" dirty="0" smtClean="0"/>
              <a:t> </a:t>
            </a:r>
            <a:r>
              <a:rPr lang="en-US" sz="1600" dirty="0" err="1" smtClean="0"/>
              <a:t>ljudskog</a:t>
            </a:r>
            <a:r>
              <a:rPr lang="en-US" sz="1600" dirty="0" smtClean="0"/>
              <a:t> </a:t>
            </a:r>
            <a:r>
              <a:rPr lang="en-US" sz="1600" dirty="0" err="1" smtClean="0"/>
              <a:t>rada</a:t>
            </a:r>
            <a:r>
              <a:rPr lang="en-US" sz="1600" dirty="0" smtClean="0"/>
              <a:t>,</a:t>
            </a:r>
          </a:p>
          <a:p>
            <a:pPr lvl="1" eaLnBrk="1" hangingPunct="1"/>
            <a:r>
              <a:rPr lang="en-US" sz="1600" dirty="0" err="1" smtClean="0"/>
              <a:t>pristupačnost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razmenljivost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informacija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WWW- World Wide Web</a:t>
            </a:r>
            <a:endParaRPr lang="sr-Latn-CS" b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790575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sz="1800" b="1" dirty="0" smtClean="0"/>
          </a:p>
          <a:p>
            <a:pPr marL="0" indent="0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800" b="1" dirty="0" smtClean="0"/>
              <a:t>Web</a:t>
            </a:r>
            <a:r>
              <a:rPr lang="en-US" sz="1800" dirty="0" smtClean="0"/>
              <a:t> – </a:t>
            </a:r>
            <a:r>
              <a:rPr lang="en-US" sz="1700" dirty="0" err="1" smtClean="0"/>
              <a:t>najzastupljeniji</a:t>
            </a:r>
            <a:r>
              <a:rPr lang="en-US" sz="1700" dirty="0" smtClean="0"/>
              <a:t> Internet </a:t>
            </a:r>
            <a:r>
              <a:rPr lang="en-US" sz="1700" dirty="0" err="1" smtClean="0"/>
              <a:t>servis</a:t>
            </a:r>
            <a:endParaRPr lang="en-US" sz="17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2200" dirty="0" smtClean="0"/>
              <a:t> </a:t>
            </a:r>
            <a:r>
              <a:rPr lang="en-US" sz="1800" dirty="0" smtClean="0"/>
              <a:t>Web se </a:t>
            </a:r>
            <a:r>
              <a:rPr lang="en-US" sz="1800" dirty="0" err="1" smtClean="0"/>
              <a:t>zasniva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hipertekstu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spcBef>
                <a:spcPct val="40000"/>
              </a:spcBef>
            </a:pPr>
            <a:r>
              <a:rPr lang="sr-Latn-CS" sz="1600" dirty="0" smtClean="0"/>
              <a:t>dokument</a:t>
            </a:r>
            <a:r>
              <a:rPr lang="en-US" sz="1600" dirty="0" err="1" smtClean="0"/>
              <a:t>i</a:t>
            </a:r>
            <a:r>
              <a:rPr lang="sr-Latn-CS" sz="1600" dirty="0" smtClean="0"/>
              <a:t> na Internetu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sadrže</a:t>
            </a:r>
            <a:r>
              <a:rPr lang="en-US" sz="1600" dirty="0" smtClean="0"/>
              <a:t> </a:t>
            </a:r>
            <a:r>
              <a:rPr lang="sr-Latn-CS" sz="1600" dirty="0" smtClean="0"/>
              <a:t>hiperveze (</a:t>
            </a:r>
            <a:r>
              <a:rPr lang="sr-Latn-CS" sz="1600" b="1" dirty="0" smtClean="0">
                <a:solidFill>
                  <a:schemeClr val="accent2"/>
                </a:solidFill>
              </a:rPr>
              <a:t>hyperlink</a:t>
            </a:r>
            <a:r>
              <a:rPr lang="sr-Latn-CS" sz="1600" dirty="0" smtClean="0"/>
              <a:t>) </a:t>
            </a:r>
            <a:br>
              <a:rPr lang="sr-Latn-CS" sz="1600" dirty="0" smtClean="0"/>
            </a:br>
            <a:r>
              <a:rPr lang="sr-Latn-CS" sz="1600" dirty="0" smtClean="0"/>
              <a:t>koje upućuju na mesta gde se drugi dokumenti nalaze.</a:t>
            </a:r>
            <a:br>
              <a:rPr lang="sr-Latn-CS" sz="1600" dirty="0" smtClean="0"/>
            </a:br>
            <a:endParaRPr lang="sr-Latn-CS" sz="1600" dirty="0" smtClean="0"/>
          </a:p>
          <a:p>
            <a:pPr lvl="1" eaLnBrk="1" hangingPunct="1">
              <a:spcBef>
                <a:spcPct val="40000"/>
              </a:spcBef>
            </a:pPr>
            <a:r>
              <a:rPr lang="sr-Latn-CS" sz="1500" b="1" dirty="0" smtClean="0">
                <a:solidFill>
                  <a:schemeClr val="accent2"/>
                </a:solidFill>
              </a:rPr>
              <a:t>Hiperveze</a:t>
            </a:r>
            <a:r>
              <a:rPr lang="sr-Latn-CS" sz="1500" dirty="0" smtClean="0"/>
              <a:t> se realizuju putem </a:t>
            </a:r>
            <a:r>
              <a:rPr lang="sr-Latn-CS" sz="1500" b="1" dirty="0" smtClean="0">
                <a:solidFill>
                  <a:schemeClr val="accent2"/>
                </a:solidFill>
              </a:rPr>
              <a:t>označavanja</a:t>
            </a:r>
            <a:r>
              <a:rPr lang="sr-Latn-CS" sz="1500" dirty="0" smtClean="0"/>
              <a:t> dela dokumenta (</a:t>
            </a:r>
            <a:r>
              <a:rPr lang="sr-Latn-CS" sz="1500" i="1" u="sng" dirty="0" smtClean="0"/>
              <a:t>tekst, slika, video, animacija</a:t>
            </a:r>
            <a:r>
              <a:rPr lang="sr-Latn-CS" sz="1500" dirty="0" smtClean="0"/>
              <a:t>) sa navođenjem ciljnog resursa, koji može da se nalazi </a:t>
            </a:r>
            <a:r>
              <a:rPr lang="sr-Latn-CS" sz="1500" i="1" u="sng" dirty="0" smtClean="0"/>
              <a:t>bilo gde</a:t>
            </a:r>
            <a:r>
              <a:rPr lang="sr-Latn-CS" sz="1500" dirty="0" smtClean="0"/>
              <a:t> u svetu. </a:t>
            </a:r>
            <a:br>
              <a:rPr lang="sr-Latn-CS" sz="1500" dirty="0" smtClean="0"/>
            </a:br>
            <a:r>
              <a:rPr lang="sr-Latn-CS" sz="1500" dirty="0" smtClean="0"/>
              <a:t>Zato se WWW naziva </a:t>
            </a:r>
            <a:r>
              <a:rPr lang="sr-Latn-CS" sz="1500" b="1" u="sng" dirty="0" smtClean="0"/>
              <a:t>Hipermedijalni-Distribuirani sistem</a:t>
            </a:r>
            <a:br>
              <a:rPr lang="sr-Latn-CS" sz="1500" b="1" u="sng" dirty="0" smtClean="0"/>
            </a:br>
            <a:endParaRPr lang="sr-Latn-CS" sz="16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HTML</a:t>
            </a:r>
            <a:r>
              <a:rPr lang="en-US" sz="1600" dirty="0" smtClean="0"/>
              <a:t>: </a:t>
            </a:r>
            <a:r>
              <a:rPr lang="en-US" sz="1600" dirty="0" err="1" smtClean="0"/>
              <a:t>jezik</a:t>
            </a:r>
            <a:r>
              <a:rPr lang="en-US" sz="1600" dirty="0" smtClean="0"/>
              <a:t> </a:t>
            </a:r>
            <a:r>
              <a:rPr lang="en-US" sz="1600" dirty="0" err="1" smtClean="0"/>
              <a:t>označavanja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kreiranje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dokumenata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sadrže</a:t>
            </a:r>
            <a:r>
              <a:rPr lang="en-US" sz="1600" dirty="0" smtClean="0"/>
              <a:t> </a:t>
            </a:r>
            <a:r>
              <a:rPr lang="en-US" sz="1600" dirty="0" err="1" smtClean="0"/>
              <a:t>hiperlinkove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>
                <a:solidFill>
                  <a:schemeClr val="accent2"/>
                </a:solidFill>
              </a:rPr>
              <a:t>Hyper Text Markup Language</a:t>
            </a:r>
            <a:br>
              <a:rPr lang="en-US" sz="1600" b="1" i="1" dirty="0" smtClean="0">
                <a:solidFill>
                  <a:schemeClr val="accent2"/>
                </a:solidFill>
              </a:rPr>
            </a:br>
            <a:r>
              <a:rPr lang="sr-Latn-CS" sz="1400" dirty="0" smtClean="0"/>
              <a:t/>
            </a:r>
            <a:br>
              <a:rPr lang="sr-Latn-CS" sz="1400" dirty="0" smtClean="0"/>
            </a:br>
            <a:endParaRPr lang="en-US" sz="1400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05" y="1368387"/>
            <a:ext cx="2185070" cy="180444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anja\Desktop\152068753514047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71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WWW- World Wide Web</a:t>
            </a:r>
            <a:endParaRPr lang="sr-Latn-CS" b="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z="2200" b="1" dirty="0" smtClean="0"/>
              <a:t> </a:t>
            </a:r>
            <a:r>
              <a:rPr lang="en-US" sz="1800" dirty="0" err="1" smtClean="0"/>
              <a:t>Princip</a:t>
            </a:r>
            <a:r>
              <a:rPr lang="en-US" sz="1800" dirty="0" smtClean="0"/>
              <a:t> </a:t>
            </a:r>
            <a:r>
              <a:rPr lang="en-US" sz="1800" dirty="0" err="1" smtClean="0"/>
              <a:t>rada</a:t>
            </a:r>
            <a:r>
              <a:rPr lang="en-US" sz="1800" dirty="0" smtClean="0"/>
              <a:t> Web </a:t>
            </a:r>
            <a:r>
              <a:rPr lang="en-US" sz="1800" dirty="0" err="1" smtClean="0"/>
              <a:t>servisa</a:t>
            </a: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1800" dirty="0" smtClean="0"/>
          </a:p>
          <a:p>
            <a:pPr marL="0" indent="0" eaLnBrk="1" hangingPunct="1"/>
            <a:r>
              <a:rPr lang="en-US" sz="2200" dirty="0" smtClean="0"/>
              <a:t> </a:t>
            </a:r>
            <a:r>
              <a:rPr lang="en-US" sz="1800" dirty="0" err="1" smtClean="0"/>
              <a:t>Osnovne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komponente</a:t>
            </a:r>
            <a:r>
              <a:rPr lang="en-US" sz="1800" dirty="0" smtClean="0"/>
              <a:t> Web-a </a:t>
            </a:r>
            <a:r>
              <a:rPr lang="en-US" sz="1800" dirty="0" err="1" smtClean="0"/>
              <a:t>su</a:t>
            </a:r>
            <a:r>
              <a:rPr lang="en-US" sz="1800" dirty="0" smtClean="0"/>
              <a:t>:</a:t>
            </a:r>
          </a:p>
          <a:p>
            <a:pPr lvl="1" eaLnBrk="1" hangingPunct="1"/>
            <a:r>
              <a:rPr lang="en-US" sz="1600" b="1" dirty="0" err="1" smtClean="0"/>
              <a:t>protokol</a:t>
            </a:r>
            <a:r>
              <a:rPr lang="en-US" sz="1600" dirty="0" smtClean="0"/>
              <a:t> </a:t>
            </a:r>
            <a:r>
              <a:rPr lang="en-US" sz="1600" dirty="0" err="1" smtClean="0"/>
              <a:t>kojim</a:t>
            </a:r>
            <a:r>
              <a:rPr lang="en-US" sz="1600" dirty="0" smtClean="0"/>
              <a:t> se </a:t>
            </a:r>
            <a:r>
              <a:rPr lang="en-US" sz="1600" dirty="0" err="1" smtClean="0"/>
              <a:t>servis</a:t>
            </a:r>
            <a:r>
              <a:rPr lang="en-US" sz="1600" dirty="0" smtClean="0"/>
              <a:t> </a:t>
            </a:r>
            <a:r>
              <a:rPr lang="en-US" sz="1600" dirty="0" err="1" smtClean="0"/>
              <a:t>distribuira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chemeClr val="accent2"/>
                </a:solidFill>
              </a:rPr>
              <a:t>HTTP</a:t>
            </a:r>
            <a:r>
              <a:rPr lang="en-US" sz="1600" dirty="0" smtClean="0"/>
              <a:t> - </a:t>
            </a:r>
            <a:r>
              <a:rPr lang="pl-PL" sz="1200" i="1" dirty="0" smtClean="0"/>
              <a:t>HyperText Transfer Protokol</a:t>
            </a:r>
            <a:r>
              <a:rPr lang="pl-PL" sz="1800" dirty="0" smtClean="0"/>
              <a:t> 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600" b="1" dirty="0" smtClean="0"/>
              <a:t>format</a:t>
            </a:r>
            <a:r>
              <a:rPr lang="en-US" sz="1600" dirty="0" smtClean="0"/>
              <a:t> </a:t>
            </a:r>
            <a:r>
              <a:rPr lang="en-US" sz="1600" dirty="0" err="1" smtClean="0"/>
              <a:t>sadržaja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dokumenata</a:t>
            </a:r>
            <a:r>
              <a:rPr lang="en-US" sz="1600" dirty="0" smtClean="0"/>
              <a:t> (</a:t>
            </a:r>
            <a:r>
              <a:rPr lang="en-US" sz="1600" dirty="0" err="1" smtClean="0"/>
              <a:t>npr</a:t>
            </a:r>
            <a:r>
              <a:rPr lang="en-US" sz="1600" dirty="0" smtClean="0"/>
              <a:t>. </a:t>
            </a:r>
            <a:r>
              <a:rPr lang="en-US" sz="1600" b="1" dirty="0" smtClean="0">
                <a:solidFill>
                  <a:schemeClr val="accent2"/>
                </a:solidFill>
              </a:rPr>
              <a:t>HTML</a:t>
            </a:r>
            <a:r>
              <a:rPr lang="en-US" sz="1600" dirty="0" smtClean="0"/>
              <a:t> - </a:t>
            </a:r>
            <a:r>
              <a:rPr lang="en-US" sz="1200" i="1" dirty="0" smtClean="0"/>
              <a:t>Hyper Text Markup Language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600" b="1" dirty="0" smtClean="0"/>
              <a:t>Server</a:t>
            </a:r>
            <a:r>
              <a:rPr lang="en-US" sz="1600" dirty="0" smtClean="0"/>
              <a:t> – </a:t>
            </a:r>
            <a:r>
              <a:rPr lang="en-US" sz="1600" dirty="0" err="1" smtClean="0"/>
              <a:t>računar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kome</a:t>
            </a:r>
            <a:r>
              <a:rPr lang="en-US" sz="1600" dirty="0" smtClean="0"/>
              <a:t> se </a:t>
            </a:r>
            <a:r>
              <a:rPr lang="en-US" sz="1600" dirty="0" err="1" smtClean="0"/>
              <a:t>nalazi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dokument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chemeClr val="accent2"/>
                </a:solidFill>
              </a:rPr>
              <a:t>Web server</a:t>
            </a:r>
            <a:r>
              <a:rPr lang="en-US" sz="1600" dirty="0" smtClean="0"/>
              <a:t>)</a:t>
            </a:r>
          </a:p>
          <a:p>
            <a:pPr lvl="1" eaLnBrk="1" hangingPunct="1"/>
            <a:r>
              <a:rPr lang="en-US" sz="1600" b="1" dirty="0" err="1" smtClean="0"/>
              <a:t>Klijent</a:t>
            </a:r>
            <a:r>
              <a:rPr lang="en-US" sz="1600" dirty="0" smtClean="0"/>
              <a:t> – program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računaru</a:t>
            </a:r>
            <a:r>
              <a:rPr lang="en-US" sz="1600" dirty="0" smtClean="0"/>
              <a:t> </a:t>
            </a:r>
            <a:r>
              <a:rPr lang="en-US" sz="1600" dirty="0" err="1" smtClean="0"/>
              <a:t>korisnika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traži</a:t>
            </a:r>
            <a:r>
              <a:rPr lang="en-US" sz="1600" dirty="0" smtClean="0"/>
              <a:t> </a:t>
            </a:r>
            <a:r>
              <a:rPr lang="en-US" sz="1600" dirty="0" err="1" smtClean="0"/>
              <a:t>sadržaj</a:t>
            </a:r>
            <a:r>
              <a:rPr lang="en-US" sz="1600" dirty="0" smtClean="0"/>
              <a:t> </a:t>
            </a:r>
            <a:r>
              <a:rPr lang="en-US" sz="1600" dirty="0" err="1" smtClean="0"/>
              <a:t>dokumenta</a:t>
            </a:r>
            <a:r>
              <a:rPr lang="en-US" sz="1600" dirty="0" smtClean="0"/>
              <a:t> (</a:t>
            </a:r>
            <a:r>
              <a:rPr lang="en-US" sz="1600" b="1" dirty="0" smtClean="0">
                <a:solidFill>
                  <a:schemeClr val="accent2"/>
                </a:solidFill>
              </a:rPr>
              <a:t>Web </a:t>
            </a:r>
            <a:r>
              <a:rPr lang="en-US" sz="1600" b="1" dirty="0" err="1" smtClean="0">
                <a:solidFill>
                  <a:schemeClr val="accent2"/>
                </a:solidFill>
              </a:rPr>
              <a:t>čitač</a:t>
            </a:r>
            <a:r>
              <a:rPr lang="en-US" sz="1600" b="1" dirty="0" smtClean="0">
                <a:solidFill>
                  <a:schemeClr val="accent2"/>
                </a:solidFill>
              </a:rPr>
              <a:t>, Browser</a:t>
            </a:r>
            <a:r>
              <a:rPr lang="en-US" sz="1600" dirty="0" smtClean="0"/>
              <a:t>)</a:t>
            </a:r>
            <a:endParaRPr lang="pl-PL" sz="1600" dirty="0" smtClean="0"/>
          </a:p>
          <a:p>
            <a:pPr lvl="1" eaLnBrk="1" hangingPunct="1"/>
            <a:r>
              <a:rPr lang="pl-PL" sz="1600" b="1" dirty="0" smtClean="0"/>
              <a:t>adresa</a:t>
            </a:r>
            <a:r>
              <a:rPr lang="pl-PL" sz="1600" dirty="0" smtClean="0"/>
              <a:t> dokumenta/resursa (</a:t>
            </a:r>
            <a:r>
              <a:rPr lang="pl-PL" sz="1600" b="1" dirty="0" smtClean="0">
                <a:solidFill>
                  <a:schemeClr val="accent2"/>
                </a:solidFill>
              </a:rPr>
              <a:t>URL</a:t>
            </a:r>
            <a:r>
              <a:rPr lang="pl-PL" sz="1600" dirty="0" smtClean="0"/>
              <a:t> - </a:t>
            </a:r>
            <a:r>
              <a:rPr lang="pl-PL" sz="1200" i="1" dirty="0" smtClean="0"/>
              <a:t>Uniform Resource Locator</a:t>
            </a:r>
            <a:r>
              <a:rPr lang="pl-PL" sz="1600" dirty="0" smtClean="0"/>
              <a:t> )</a:t>
            </a:r>
            <a:br>
              <a:rPr lang="pl-PL" sz="1600" dirty="0" smtClean="0"/>
            </a:br>
            <a:r>
              <a:rPr lang="en-US" sz="1200" dirty="0" smtClean="0">
                <a:solidFill>
                  <a:srgbClr val="009900"/>
                </a:solidFill>
              </a:rPr>
              <a:t>http://</a:t>
            </a:r>
            <a:r>
              <a:rPr lang="en-US" sz="1200" dirty="0" smtClean="0">
                <a:solidFill>
                  <a:schemeClr val="accent2"/>
                </a:solidFill>
              </a:rPr>
              <a:t>www.</a:t>
            </a:r>
            <a:r>
              <a:rPr lang="en-US" sz="1200" dirty="0" smtClean="0">
                <a:solidFill>
                  <a:srgbClr val="6600FF"/>
                </a:solidFill>
              </a:rPr>
              <a:t>gimnazijasm.edu.rs</a:t>
            </a:r>
            <a:r>
              <a:rPr lang="en-US" sz="1200" dirty="0" smtClean="0">
                <a:solidFill>
                  <a:srgbClr val="FF33CC"/>
                </a:solidFill>
              </a:rPr>
              <a:t>/images/</a:t>
            </a:r>
            <a:r>
              <a:rPr lang="en-US" sz="1200" dirty="0" smtClean="0"/>
              <a:t>grb_gimnazije.bmp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protokol</a:t>
            </a:r>
            <a:r>
              <a:rPr lang="en-US" sz="1200" dirty="0" smtClean="0"/>
              <a:t>     </a:t>
            </a:r>
            <a:r>
              <a:rPr lang="en-US" sz="1200" dirty="0" err="1" smtClean="0"/>
              <a:t>servis</a:t>
            </a:r>
            <a:r>
              <a:rPr lang="en-US" sz="1200" dirty="0" smtClean="0"/>
              <a:t>      </a:t>
            </a:r>
            <a:r>
              <a:rPr lang="en-US" sz="1200" dirty="0" err="1" smtClean="0"/>
              <a:t>domen</a:t>
            </a:r>
            <a:r>
              <a:rPr lang="en-US" sz="1200" dirty="0" smtClean="0"/>
              <a:t>     </a:t>
            </a:r>
            <a:r>
              <a:rPr lang="en-US" sz="1200" dirty="0" err="1" smtClean="0"/>
              <a:t>putanja</a:t>
            </a:r>
            <a:r>
              <a:rPr lang="en-US" sz="1200" dirty="0" smtClean="0"/>
              <a:t>     </a:t>
            </a:r>
            <a:r>
              <a:rPr lang="en-US" sz="1200" dirty="0" err="1" smtClean="0"/>
              <a:t>dokument</a:t>
            </a:r>
            <a:endParaRPr lang="en-US" sz="1200" dirty="0" smtClean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970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45524"/>
              </p:ext>
            </p:extLst>
          </p:nvPr>
        </p:nvGraphicFramePr>
        <p:xfrm>
          <a:off x="1259632" y="1772816"/>
          <a:ext cx="3888681" cy="1900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r:id="rId4" imgW="5533034" imgH="2947416" progId="Microsoft">
                  <p:embed/>
                </p:oleObj>
              </mc:Choice>
              <mc:Fallback>
                <p:oleObj r:id="rId4" imgW="5533034" imgH="2947416" progId="Microsof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72816"/>
                        <a:ext cx="3888681" cy="19000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Line 8"/>
          <p:cNvSpPr>
            <a:spLocks noChangeShapeType="1"/>
          </p:cNvSpPr>
          <p:nvPr/>
        </p:nvSpPr>
        <p:spPr bwMode="auto">
          <a:xfrm flipV="1">
            <a:off x="1979613" y="59499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 flipH="1" flipV="1">
            <a:off x="2555875" y="6021388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H="1" flipV="1">
            <a:off x="3563938" y="5949950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 flipV="1">
            <a:off x="4500563" y="5949950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 flipV="1">
            <a:off x="5580063" y="5949950"/>
            <a:ext cx="714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Statički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dinamički</a:t>
            </a:r>
            <a:r>
              <a:rPr lang="en-US" dirty="0" smtClean="0"/>
              <a:t> WEB</a:t>
            </a:r>
            <a:endParaRPr lang="sr-Latn-CS" b="0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12875"/>
            <a:ext cx="8229600" cy="4319588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chemeClr val="accent2"/>
                </a:solidFill>
              </a:rPr>
              <a:t>Statički</a:t>
            </a:r>
            <a:r>
              <a:rPr lang="en-US" sz="1900" b="1" dirty="0" smtClean="0"/>
              <a:t> Web </a:t>
            </a:r>
            <a:r>
              <a:rPr lang="en-US" sz="1900" b="1" dirty="0" err="1" smtClean="0"/>
              <a:t>sajt</a:t>
            </a:r>
            <a:r>
              <a:rPr lang="en-US" sz="1800" dirty="0" smtClean="0"/>
              <a:t>: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Izgled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je </a:t>
            </a:r>
            <a:r>
              <a:rPr lang="en-US" sz="1500" dirty="0" err="1" smtClean="0"/>
              <a:t>uvek</a:t>
            </a:r>
            <a:r>
              <a:rPr lang="en-US" sz="1500" dirty="0" smtClean="0"/>
              <a:t> </a:t>
            </a:r>
            <a:r>
              <a:rPr lang="en-US" sz="1500" dirty="0" err="1" smtClean="0"/>
              <a:t>isti</a:t>
            </a:r>
            <a:r>
              <a:rPr lang="en-US" sz="1500" dirty="0" smtClean="0"/>
              <a:t>, </a:t>
            </a:r>
            <a:r>
              <a:rPr lang="en-US" sz="1500" dirty="0" err="1" smtClean="0"/>
              <a:t>bez</a:t>
            </a:r>
            <a:r>
              <a:rPr lang="en-US" sz="1500" dirty="0" smtClean="0"/>
              <a:t> </a:t>
            </a:r>
            <a:r>
              <a:rPr lang="en-US" sz="1500" dirty="0" err="1" smtClean="0"/>
              <a:t>obzira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posetioca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endParaRPr lang="en-US" sz="15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Može</a:t>
            </a:r>
            <a:r>
              <a:rPr lang="en-US" sz="1500" dirty="0" smtClean="0"/>
              <a:t> da </a:t>
            </a:r>
            <a:r>
              <a:rPr lang="en-US" sz="1500" dirty="0" err="1" smtClean="0"/>
              <a:t>ga</a:t>
            </a:r>
            <a:r>
              <a:rPr lang="en-US" sz="1500" dirty="0" smtClean="0"/>
              <a:t> </a:t>
            </a:r>
            <a:r>
              <a:rPr lang="en-US" sz="1500" dirty="0" err="1" smtClean="0"/>
              <a:t>menja</a:t>
            </a:r>
            <a:r>
              <a:rPr lang="en-US" sz="1500" dirty="0" smtClean="0"/>
              <a:t> </a:t>
            </a:r>
            <a:r>
              <a:rPr lang="en-US" sz="1500" dirty="0" err="1" smtClean="0"/>
              <a:t>i</a:t>
            </a:r>
            <a:r>
              <a:rPr lang="en-US" sz="1500" dirty="0" smtClean="0"/>
              <a:t> </a:t>
            </a:r>
            <a:r>
              <a:rPr lang="en-US" sz="1500" dirty="0" err="1" smtClean="0"/>
              <a:t>nadograđuje</a:t>
            </a:r>
            <a:r>
              <a:rPr lang="en-US" sz="1500" dirty="0" smtClean="0"/>
              <a:t> </a:t>
            </a:r>
            <a:r>
              <a:rPr lang="en-US" sz="1500" dirty="0" err="1" smtClean="0"/>
              <a:t>samo</a:t>
            </a:r>
            <a:r>
              <a:rPr lang="en-US" sz="1500" dirty="0" smtClean="0"/>
              <a:t> </a:t>
            </a:r>
            <a:r>
              <a:rPr lang="en-US" sz="1500" dirty="0" err="1" smtClean="0"/>
              <a:t>stručno</a:t>
            </a:r>
            <a:r>
              <a:rPr lang="en-US" sz="1500" dirty="0" smtClean="0"/>
              <a:t> lice (web </a:t>
            </a:r>
            <a:r>
              <a:rPr lang="en-US" sz="1500" dirty="0" err="1" smtClean="0"/>
              <a:t>dizajner</a:t>
            </a:r>
            <a:r>
              <a:rPr lang="en-US" sz="1500" dirty="0" smtClean="0"/>
              <a:t> </a:t>
            </a:r>
            <a:r>
              <a:rPr lang="en-US" sz="1500" dirty="0" err="1" smtClean="0"/>
              <a:t>ili</a:t>
            </a:r>
            <a:r>
              <a:rPr lang="en-US" sz="1500" dirty="0" smtClean="0"/>
              <a:t> </a:t>
            </a:r>
            <a:r>
              <a:rPr lang="en-US" sz="1500" dirty="0" err="1" smtClean="0"/>
              <a:t>programer</a:t>
            </a:r>
            <a:r>
              <a:rPr lang="en-US" sz="1500" dirty="0" smtClean="0"/>
              <a:t>).</a:t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500" b="1" i="1" dirty="0" err="1" smtClean="0"/>
              <a:t>Prednosti</a:t>
            </a:r>
            <a:r>
              <a:rPr lang="en-US" sz="1500" dirty="0" smtClean="0"/>
              <a:t>: </a:t>
            </a:r>
            <a:r>
              <a:rPr lang="en-US" sz="1500" dirty="0" err="1" smtClean="0"/>
              <a:t>jeftina</a:t>
            </a:r>
            <a:r>
              <a:rPr lang="en-US" sz="1500" dirty="0" smtClean="0"/>
              <a:t> </a:t>
            </a:r>
            <a:r>
              <a:rPr lang="en-US" sz="1500" dirty="0" err="1" smtClean="0"/>
              <a:t>i</a:t>
            </a:r>
            <a:r>
              <a:rPr lang="en-US" sz="1500" dirty="0" smtClean="0"/>
              <a:t> </a:t>
            </a:r>
            <a:r>
              <a:rPr lang="en-US" sz="1500" dirty="0" err="1" smtClean="0"/>
              <a:t>brza</a:t>
            </a:r>
            <a:r>
              <a:rPr lang="en-US" sz="1500" dirty="0" smtClean="0"/>
              <a:t> </a:t>
            </a:r>
            <a:r>
              <a:rPr lang="en-US" sz="1500" dirty="0" err="1" smtClean="0"/>
              <a:t>izrada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, </a:t>
            </a:r>
            <a:r>
              <a:rPr lang="en-US" sz="1500" dirty="0" err="1" smtClean="0"/>
              <a:t>siguran</a:t>
            </a:r>
            <a:r>
              <a:rPr lang="en-US" sz="1500" dirty="0" smtClean="0"/>
              <a:t> (</a:t>
            </a:r>
            <a:r>
              <a:rPr lang="en-US" sz="1500" dirty="0" err="1" smtClean="0"/>
              <a:t>skoro</a:t>
            </a:r>
            <a:r>
              <a:rPr lang="en-US" sz="1500" dirty="0" smtClean="0"/>
              <a:t> </a:t>
            </a:r>
            <a:r>
              <a:rPr lang="en-US" sz="1500" dirty="0" err="1" smtClean="0"/>
              <a:t>nemoguće</a:t>
            </a:r>
            <a:r>
              <a:rPr lang="en-US" sz="1500" dirty="0" smtClean="0"/>
              <a:t> je </a:t>
            </a:r>
            <a:r>
              <a:rPr lang="en-US" sz="1500" dirty="0" err="1" smtClean="0"/>
              <a:t>oboriti</a:t>
            </a:r>
            <a:r>
              <a:rPr lang="en-US" sz="1500" dirty="0" smtClean="0"/>
              <a:t> </a:t>
            </a:r>
            <a:r>
              <a:rPr lang="en-US" sz="1500" dirty="0" err="1" smtClean="0"/>
              <a:t>sajt</a:t>
            </a:r>
            <a:r>
              <a:rPr lang="en-US" sz="1500" dirty="0" smtClean="0"/>
              <a:t>, </a:t>
            </a:r>
            <a:r>
              <a:rPr lang="en-US" sz="1500" dirty="0" err="1" smtClean="0"/>
              <a:t>hakovati</a:t>
            </a:r>
            <a:r>
              <a:rPr lang="en-US" sz="1500" dirty="0" smtClean="0"/>
              <a:t>) </a:t>
            </a:r>
            <a:br>
              <a:rPr lang="en-US" sz="1500" dirty="0" smtClean="0"/>
            </a:br>
            <a:endParaRPr lang="en-US" sz="15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500" b="1" i="1" dirty="0" smtClean="0"/>
              <a:t>Mane</a:t>
            </a:r>
            <a:r>
              <a:rPr lang="en-US" sz="1500" dirty="0" smtClean="0"/>
              <a:t>: </a:t>
            </a:r>
            <a:r>
              <a:rPr lang="en-US" sz="1500" dirty="0" err="1" smtClean="0"/>
              <a:t>ažuriranje</a:t>
            </a:r>
            <a:r>
              <a:rPr lang="en-US" sz="1500" dirty="0" smtClean="0"/>
              <a:t> </a:t>
            </a:r>
            <a:r>
              <a:rPr lang="en-US" sz="1500" dirty="0" err="1" smtClean="0"/>
              <a:t>samo</a:t>
            </a:r>
            <a:r>
              <a:rPr lang="en-US" sz="1500" dirty="0" smtClean="0"/>
              <a:t> od </a:t>
            </a:r>
            <a:r>
              <a:rPr lang="en-US" sz="1500" dirty="0" err="1" smtClean="0"/>
              <a:t>strane</a:t>
            </a:r>
            <a:r>
              <a:rPr lang="en-US" sz="1500" dirty="0" smtClean="0"/>
              <a:t> </a:t>
            </a:r>
            <a:r>
              <a:rPr lang="en-US" sz="1500" dirty="0" err="1" smtClean="0"/>
              <a:t>stručnog</a:t>
            </a:r>
            <a:r>
              <a:rPr lang="en-US" sz="1500" dirty="0" smtClean="0"/>
              <a:t> </a:t>
            </a:r>
            <a:r>
              <a:rPr lang="en-US" sz="1500" dirty="0" err="1" smtClean="0"/>
              <a:t>lica</a:t>
            </a:r>
            <a:r>
              <a:rPr lang="en-US" sz="1500" dirty="0" smtClean="0"/>
              <a:t>, </a:t>
            </a:r>
            <a:r>
              <a:rPr lang="en-US" sz="1500" dirty="0" err="1" smtClean="0"/>
              <a:t>posetioci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ne </a:t>
            </a:r>
            <a:r>
              <a:rPr lang="en-US" sz="1500" dirty="0" err="1" smtClean="0"/>
              <a:t>mogu</a:t>
            </a:r>
            <a:r>
              <a:rPr lang="en-US" sz="1500" dirty="0" smtClean="0"/>
              <a:t> da </a:t>
            </a:r>
            <a:r>
              <a:rPr lang="en-US" sz="1500" dirty="0" err="1" smtClean="0"/>
              <a:t>učestvuju</a:t>
            </a:r>
            <a:r>
              <a:rPr lang="en-US" sz="1500" dirty="0" smtClean="0"/>
              <a:t> u </a:t>
            </a:r>
            <a:r>
              <a:rPr lang="en-US" sz="1500" dirty="0" err="1" smtClean="0"/>
              <a:t>kreiranju</a:t>
            </a:r>
            <a:r>
              <a:rPr lang="en-US" sz="1500" dirty="0" smtClean="0"/>
              <a:t> </a:t>
            </a:r>
            <a:r>
              <a:rPr lang="en-US" sz="1500" dirty="0" err="1" smtClean="0"/>
              <a:t>sadržaja</a:t>
            </a:r>
            <a:r>
              <a:rPr lang="en-US" sz="1500" dirty="0" smtClean="0"/>
              <a:t>, </a:t>
            </a:r>
            <a:r>
              <a:rPr lang="en-US" sz="1500" dirty="0" err="1" smtClean="0"/>
              <a:t>što</a:t>
            </a:r>
            <a:r>
              <a:rPr lang="en-US" sz="1500" dirty="0" smtClean="0"/>
              <a:t> </a:t>
            </a:r>
            <a:r>
              <a:rPr lang="en-US" sz="1500" dirty="0" err="1" smtClean="0"/>
              <a:t>čini</a:t>
            </a:r>
            <a:r>
              <a:rPr lang="en-US" sz="1500" dirty="0" smtClean="0"/>
              <a:t> </a:t>
            </a:r>
            <a:r>
              <a:rPr lang="en-US" sz="1500" dirty="0" err="1" smtClean="0"/>
              <a:t>statički</a:t>
            </a:r>
            <a:r>
              <a:rPr lang="en-US" sz="1500" dirty="0" smtClean="0"/>
              <a:t> </a:t>
            </a:r>
            <a:r>
              <a:rPr lang="en-US" sz="1500" dirty="0" err="1" smtClean="0"/>
              <a:t>sajt</a:t>
            </a:r>
            <a:r>
              <a:rPr lang="en-US" sz="1500" dirty="0" smtClean="0"/>
              <a:t> </a:t>
            </a:r>
            <a:r>
              <a:rPr lang="en-US" sz="1500" dirty="0" err="1" smtClean="0"/>
              <a:t>manje</a:t>
            </a:r>
            <a:r>
              <a:rPr lang="en-US" sz="1500" dirty="0" smtClean="0"/>
              <a:t> </a:t>
            </a:r>
            <a:r>
              <a:rPr lang="en-US" sz="1500" dirty="0" err="1" smtClean="0"/>
              <a:t>privlačnim</a:t>
            </a:r>
            <a:r>
              <a:rPr lang="en-US" sz="1500" dirty="0" smtClean="0"/>
              <a:t> </a:t>
            </a:r>
            <a:r>
              <a:rPr lang="en-US" sz="1500" dirty="0" err="1" smtClean="0"/>
              <a:t>za</a:t>
            </a:r>
            <a:r>
              <a:rPr lang="en-US" sz="1500" dirty="0" smtClean="0"/>
              <a:t> </a:t>
            </a:r>
            <a:r>
              <a:rPr lang="en-US" sz="1500" dirty="0" err="1" smtClean="0"/>
              <a:t>posete</a:t>
            </a:r>
            <a:r>
              <a:rPr lang="en-US" sz="1500" dirty="0" smtClean="0"/>
              <a:t>. </a:t>
            </a:r>
            <a:br>
              <a:rPr lang="en-US" sz="1500" dirty="0" smtClean="0"/>
            </a:br>
            <a:endParaRPr lang="en-US" sz="1500" dirty="0" smtClean="0"/>
          </a:p>
          <a:p>
            <a:pPr lvl="1" algn="r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000" dirty="0" smtClean="0">
                <a:hlinkClick r:id="rId3"/>
              </a:rPr>
              <a:t>www.stevicprotekt.co.rs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(</a:t>
            </a:r>
            <a:r>
              <a:rPr lang="en-US" sz="1000" dirty="0" err="1" smtClean="0"/>
              <a:t>bez</a:t>
            </a:r>
            <a:r>
              <a:rPr lang="en-US" sz="1000" dirty="0" smtClean="0"/>
              <a:t> </a:t>
            </a:r>
            <a:r>
              <a:rPr lang="en-US" sz="1000" dirty="0" err="1" smtClean="0"/>
              <a:t>linka</a:t>
            </a:r>
            <a:r>
              <a:rPr lang="en-US" sz="1000" dirty="0" smtClean="0"/>
              <a:t> </a:t>
            </a:r>
            <a:r>
              <a:rPr lang="en-US" sz="1000" dirty="0" err="1" smtClean="0"/>
              <a:t>Proizvodi</a:t>
            </a:r>
            <a:r>
              <a:rPr lang="en-US" sz="1000" dirty="0" smtClean="0"/>
              <a:t> je </a:t>
            </a:r>
            <a:r>
              <a:rPr lang="en-US" sz="1000" dirty="0" err="1" smtClean="0"/>
              <a:t>statički</a:t>
            </a:r>
            <a:r>
              <a:rPr lang="en-US" sz="1000" dirty="0" smtClean="0"/>
              <a:t>)</a:t>
            </a:r>
            <a:r>
              <a:rPr lang="en-US" sz="1500" dirty="0" smtClean="0"/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Statički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dinamički</a:t>
            </a:r>
            <a:r>
              <a:rPr lang="en-US" dirty="0" smtClean="0"/>
              <a:t> WEB</a:t>
            </a:r>
            <a:endParaRPr lang="sr-Latn-CS" b="0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chemeClr val="accent2"/>
                </a:solidFill>
              </a:rPr>
              <a:t>Dinamički</a:t>
            </a:r>
            <a:r>
              <a:rPr lang="en-US" sz="1900" b="1" dirty="0" smtClean="0">
                <a:solidFill>
                  <a:schemeClr val="accent2"/>
                </a:solidFill>
              </a:rPr>
              <a:t> </a:t>
            </a:r>
            <a:r>
              <a:rPr lang="en-US" sz="1900" b="1" dirty="0" smtClean="0"/>
              <a:t>Web </a:t>
            </a:r>
            <a:r>
              <a:rPr lang="en-US" sz="1900" b="1" dirty="0" err="1" smtClean="0"/>
              <a:t>sajt</a:t>
            </a:r>
            <a:r>
              <a:rPr lang="en-US" sz="1800" dirty="0" smtClean="0"/>
              <a:t>: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Sadržaj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</a:t>
            </a:r>
            <a:r>
              <a:rPr lang="en-US" sz="1500" dirty="0" err="1" smtClean="0"/>
              <a:t>može</a:t>
            </a:r>
            <a:r>
              <a:rPr lang="en-US" sz="1500" dirty="0" smtClean="0"/>
              <a:t> da </a:t>
            </a:r>
            <a:r>
              <a:rPr lang="en-US" sz="1500" dirty="0" err="1" smtClean="0"/>
              <a:t>menja</a:t>
            </a:r>
            <a:r>
              <a:rPr lang="en-US" sz="1500" dirty="0" smtClean="0"/>
              <a:t> </a:t>
            </a:r>
            <a:r>
              <a:rPr lang="en-US" sz="1500" dirty="0" err="1" smtClean="0"/>
              <a:t>više</a:t>
            </a:r>
            <a:r>
              <a:rPr lang="en-US" sz="1500" dirty="0" smtClean="0"/>
              <a:t> </a:t>
            </a:r>
            <a:r>
              <a:rPr lang="en-US" sz="1500" dirty="0" err="1" smtClean="0"/>
              <a:t>korisnika</a:t>
            </a:r>
            <a:r>
              <a:rPr lang="en-US" sz="1500" dirty="0" smtClean="0"/>
              <a:t>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Izgled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</a:t>
            </a:r>
            <a:r>
              <a:rPr lang="en-US" sz="1500" dirty="0" err="1" smtClean="0"/>
              <a:t>može</a:t>
            </a:r>
            <a:r>
              <a:rPr lang="en-US" sz="1500" dirty="0" smtClean="0"/>
              <a:t> da se </a:t>
            </a:r>
            <a:r>
              <a:rPr lang="en-US" sz="1500" dirty="0" err="1" smtClean="0"/>
              <a:t>prilagodi</a:t>
            </a:r>
            <a:r>
              <a:rPr lang="en-US" sz="1500" dirty="0" smtClean="0"/>
              <a:t> </a:t>
            </a:r>
            <a:r>
              <a:rPr lang="en-US" sz="1500" dirty="0" err="1" smtClean="0"/>
              <a:t>pojedinačnom</a:t>
            </a:r>
            <a:r>
              <a:rPr lang="en-US" sz="1500" dirty="0" smtClean="0"/>
              <a:t> </a:t>
            </a:r>
            <a:r>
              <a:rPr lang="en-US" sz="1500" dirty="0" err="1" smtClean="0"/>
              <a:t>korisniku</a:t>
            </a:r>
            <a:r>
              <a:rPr lang="en-US" sz="1500" dirty="0" smtClean="0"/>
              <a:t>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Obezbeđuju</a:t>
            </a:r>
            <a:r>
              <a:rPr lang="en-US" sz="1500" dirty="0" smtClean="0"/>
              <a:t> </a:t>
            </a:r>
            <a:r>
              <a:rPr lang="en-US" sz="1500" dirty="0" err="1" smtClean="0"/>
              <a:t>veliku</a:t>
            </a:r>
            <a:r>
              <a:rPr lang="en-US" sz="1500" dirty="0" smtClean="0"/>
              <a:t> </a:t>
            </a:r>
            <a:r>
              <a:rPr lang="en-US" sz="1500" dirty="0" err="1" smtClean="0"/>
              <a:t>interaktivnost</a:t>
            </a:r>
            <a:r>
              <a:rPr lang="en-US" sz="1500" dirty="0" smtClean="0"/>
              <a:t>, </a:t>
            </a:r>
            <a:r>
              <a:rPr lang="en-US" sz="1500" dirty="0" err="1" smtClean="0"/>
              <a:t>i</a:t>
            </a:r>
            <a:r>
              <a:rPr lang="en-US" sz="1500" dirty="0" smtClean="0"/>
              <a:t> </a:t>
            </a:r>
            <a:r>
              <a:rPr lang="en-US" sz="1500" dirty="0" err="1" smtClean="0"/>
              <a:t>uglavnom</a:t>
            </a:r>
            <a:r>
              <a:rPr lang="en-US" sz="1500" dirty="0" smtClean="0"/>
              <a:t> </a:t>
            </a:r>
            <a:r>
              <a:rPr lang="en-US" sz="1500" dirty="0" err="1" smtClean="0"/>
              <a:t>koriste</a:t>
            </a:r>
            <a:r>
              <a:rPr lang="en-US" sz="1500" dirty="0" smtClean="0"/>
              <a:t> </a:t>
            </a:r>
            <a:r>
              <a:rPr lang="en-US" sz="1500" dirty="0" err="1" smtClean="0"/>
              <a:t>baze</a:t>
            </a:r>
            <a:r>
              <a:rPr lang="en-US" sz="1500" dirty="0" smtClean="0"/>
              <a:t> </a:t>
            </a:r>
            <a:r>
              <a:rPr lang="en-US" sz="1500" dirty="0" err="1" smtClean="0"/>
              <a:t>podataka</a:t>
            </a:r>
            <a:r>
              <a:rPr lang="en-US" sz="1500" dirty="0" smtClean="0"/>
              <a:t> </a:t>
            </a:r>
            <a:r>
              <a:rPr lang="en-US" sz="1500" dirty="0" err="1" smtClean="0"/>
              <a:t>prilikom</a:t>
            </a:r>
            <a:r>
              <a:rPr lang="en-US" sz="1500" dirty="0" smtClean="0"/>
              <a:t> </a:t>
            </a:r>
            <a:r>
              <a:rPr lang="en-US" sz="1500" dirty="0" err="1" smtClean="0"/>
              <a:t>prikazivanja</a:t>
            </a:r>
            <a:r>
              <a:rPr lang="en-US" sz="1500" dirty="0" smtClean="0"/>
              <a:t> </a:t>
            </a:r>
            <a:r>
              <a:rPr lang="en-US" sz="1500" dirty="0" err="1" smtClean="0"/>
              <a:t>određenog</a:t>
            </a:r>
            <a:r>
              <a:rPr lang="en-US" sz="1500" dirty="0" smtClean="0"/>
              <a:t> </a:t>
            </a:r>
            <a:r>
              <a:rPr lang="en-US" sz="1500" dirty="0" err="1" smtClean="0"/>
              <a:t>sadržaja</a:t>
            </a:r>
            <a:r>
              <a:rPr lang="en-US" sz="1500" dirty="0" smtClean="0"/>
              <a:t>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1500" dirty="0" err="1" smtClean="0"/>
              <a:t>Pogodni</a:t>
            </a:r>
            <a:r>
              <a:rPr lang="en-US" sz="1500" dirty="0" smtClean="0"/>
              <a:t> </a:t>
            </a:r>
            <a:r>
              <a:rPr lang="en-US" sz="1500" dirty="0" err="1" smtClean="0"/>
              <a:t>za</a:t>
            </a:r>
            <a:r>
              <a:rPr lang="en-US" sz="1500" dirty="0" smtClean="0"/>
              <a:t> </a:t>
            </a:r>
            <a:r>
              <a:rPr lang="en-US" sz="1500" dirty="0" err="1" smtClean="0"/>
              <a:t>izradu</a:t>
            </a:r>
            <a:r>
              <a:rPr lang="en-US" sz="1500" dirty="0" smtClean="0"/>
              <a:t> </a:t>
            </a:r>
            <a:r>
              <a:rPr lang="en-US" sz="1500" dirty="0" err="1" smtClean="0"/>
              <a:t>većih</a:t>
            </a:r>
            <a:r>
              <a:rPr lang="en-US" sz="1500" dirty="0" smtClean="0"/>
              <a:t> </a:t>
            </a:r>
            <a:r>
              <a:rPr lang="en-US" sz="1500" dirty="0" err="1" smtClean="0"/>
              <a:t>sajtova</a:t>
            </a:r>
            <a:r>
              <a:rPr lang="en-US" sz="1500" dirty="0" smtClean="0"/>
              <a:t> </a:t>
            </a:r>
            <a:r>
              <a:rPr lang="en-US" sz="1500" dirty="0" err="1" smtClean="0"/>
              <a:t>tipa</a:t>
            </a:r>
            <a:r>
              <a:rPr lang="en-US" sz="1500" dirty="0" smtClean="0"/>
              <a:t> </a:t>
            </a:r>
            <a:r>
              <a:rPr lang="en-US" sz="1500" dirty="0" err="1" smtClean="0"/>
              <a:t>kataloga</a:t>
            </a:r>
            <a:r>
              <a:rPr lang="en-US" sz="1500" dirty="0" smtClean="0"/>
              <a:t>, </a:t>
            </a:r>
            <a:r>
              <a:rPr lang="en-US" sz="1500" dirty="0" err="1" smtClean="0"/>
              <a:t>fotografskih</a:t>
            </a:r>
            <a:r>
              <a:rPr lang="en-US" sz="1500" dirty="0" smtClean="0"/>
              <a:t> </a:t>
            </a:r>
            <a:r>
              <a:rPr lang="en-US" sz="1500" dirty="0" err="1" smtClean="0"/>
              <a:t>albuma</a:t>
            </a:r>
            <a:r>
              <a:rPr lang="en-US" sz="1500" dirty="0" smtClean="0"/>
              <a:t>...</a:t>
            </a:r>
            <a:br>
              <a:rPr lang="en-US" sz="1500" dirty="0" smtClean="0"/>
            </a:br>
            <a:endParaRPr lang="en-US" sz="15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500" b="1" i="1" dirty="0" err="1" smtClean="0"/>
              <a:t>Prednosti</a:t>
            </a:r>
            <a:r>
              <a:rPr lang="en-US" sz="1500" dirty="0" smtClean="0"/>
              <a:t>: 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Mogućnost</a:t>
            </a:r>
            <a:r>
              <a:rPr lang="en-US" sz="1500" dirty="0" smtClean="0"/>
              <a:t> </a:t>
            </a:r>
            <a:r>
              <a:rPr lang="en-US" sz="1500" dirty="0" err="1" smtClean="0"/>
              <a:t>čestog</a:t>
            </a:r>
            <a:r>
              <a:rPr lang="en-US" sz="1500" dirty="0" smtClean="0"/>
              <a:t> </a:t>
            </a:r>
            <a:r>
              <a:rPr lang="en-US" sz="1500" dirty="0" err="1" smtClean="0"/>
              <a:t>ažuriranja</a:t>
            </a:r>
            <a:r>
              <a:rPr lang="en-US" sz="1500" dirty="0" smtClean="0"/>
              <a:t> </a:t>
            </a:r>
            <a:r>
              <a:rPr lang="en-US" sz="1500" dirty="0" err="1" smtClean="0"/>
              <a:t>bez</a:t>
            </a:r>
            <a:r>
              <a:rPr lang="en-US" sz="1500" dirty="0" smtClean="0"/>
              <a:t> </a:t>
            </a:r>
            <a:r>
              <a:rPr lang="en-US" sz="1500" dirty="0" err="1" smtClean="0"/>
              <a:t>stručnog</a:t>
            </a:r>
            <a:r>
              <a:rPr lang="en-US" sz="1500" dirty="0" smtClean="0"/>
              <a:t> </a:t>
            </a:r>
            <a:r>
              <a:rPr lang="en-US" sz="1500" dirty="0" err="1" smtClean="0"/>
              <a:t>lica</a:t>
            </a:r>
            <a:r>
              <a:rPr lang="en-US" sz="1500" dirty="0" smtClean="0"/>
              <a:t> (</a:t>
            </a:r>
            <a:r>
              <a:rPr lang="en-US" sz="1500" dirty="0" err="1" smtClean="0"/>
              <a:t>dodavanje</a:t>
            </a:r>
            <a:r>
              <a:rPr lang="en-US" sz="1500" dirty="0" smtClean="0"/>
              <a:t> </a:t>
            </a:r>
            <a:r>
              <a:rPr lang="en-US" sz="1500" dirty="0" err="1" smtClean="0"/>
              <a:t>multimedijalnog</a:t>
            </a:r>
            <a:r>
              <a:rPr lang="en-US" sz="1500" dirty="0" smtClean="0"/>
              <a:t> </a:t>
            </a:r>
            <a:r>
              <a:rPr lang="en-US" sz="1500" dirty="0" err="1" smtClean="0"/>
              <a:t>sadržaja</a:t>
            </a:r>
            <a:r>
              <a:rPr lang="en-US" sz="1500" dirty="0" smtClean="0"/>
              <a:t>) =&gt; </a:t>
            </a:r>
            <a:r>
              <a:rPr lang="en-US" sz="1500" dirty="0" err="1" smtClean="0"/>
              <a:t>veća</a:t>
            </a:r>
            <a:r>
              <a:rPr lang="en-US" sz="1500" dirty="0" smtClean="0"/>
              <a:t> </a:t>
            </a:r>
            <a:r>
              <a:rPr lang="en-US" sz="1500" dirty="0" err="1" smtClean="0"/>
              <a:t>poseta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endParaRPr lang="en-US" sz="1500" dirty="0" smtClean="0"/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Bolje</a:t>
            </a:r>
            <a:r>
              <a:rPr lang="en-US" sz="1500" dirty="0" smtClean="0"/>
              <a:t> </a:t>
            </a:r>
            <a:r>
              <a:rPr lang="en-US" sz="1500" dirty="0" err="1" smtClean="0"/>
              <a:t>kotiranje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</a:t>
            </a:r>
            <a:r>
              <a:rPr lang="en-US" sz="1500" dirty="0" err="1" smtClean="0"/>
              <a:t>kod</a:t>
            </a:r>
            <a:r>
              <a:rPr lang="en-US" sz="1500" dirty="0" smtClean="0"/>
              <a:t> </a:t>
            </a:r>
            <a:r>
              <a:rPr lang="en-US" sz="1500" dirty="0" err="1" smtClean="0"/>
              <a:t>pretraživača</a:t>
            </a:r>
            <a:r>
              <a:rPr lang="en-US" sz="1500" dirty="0" smtClean="0"/>
              <a:t> </a:t>
            </a:r>
            <a:r>
              <a:rPr lang="en-US" sz="1500" dirty="0" err="1" smtClean="0"/>
              <a:t>tipa</a:t>
            </a:r>
            <a:r>
              <a:rPr lang="en-US" sz="1500" dirty="0" smtClean="0"/>
              <a:t> </a:t>
            </a:r>
            <a:r>
              <a:rPr lang="en-US" sz="1500" dirty="0" err="1" smtClean="0"/>
              <a:t>Goolge</a:t>
            </a:r>
            <a:r>
              <a:rPr lang="en-US" sz="1500" dirty="0" smtClean="0"/>
              <a:t>  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Mogućnost</a:t>
            </a:r>
            <a:r>
              <a:rPr lang="en-US" sz="1500" dirty="0" smtClean="0"/>
              <a:t> da </a:t>
            </a:r>
            <a:r>
              <a:rPr lang="en-US" sz="1500" dirty="0" err="1" smtClean="0"/>
              <a:t>posetioci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</a:t>
            </a:r>
            <a:r>
              <a:rPr lang="en-US" sz="1500" dirty="0" err="1" smtClean="0"/>
              <a:t>aktivno</a:t>
            </a:r>
            <a:r>
              <a:rPr lang="en-US" sz="1500" dirty="0" smtClean="0"/>
              <a:t> </a:t>
            </a:r>
            <a:r>
              <a:rPr lang="en-US" sz="1500" dirty="0" err="1" smtClean="0"/>
              <a:t>učestvuju</a:t>
            </a:r>
            <a:r>
              <a:rPr lang="en-US" sz="1500" dirty="0" smtClean="0"/>
              <a:t> u </a:t>
            </a:r>
            <a:r>
              <a:rPr lang="en-US" sz="1500" dirty="0" err="1" smtClean="0"/>
              <a:t>kreiranju</a:t>
            </a:r>
            <a:r>
              <a:rPr lang="en-US" sz="1500" dirty="0" smtClean="0"/>
              <a:t> </a:t>
            </a:r>
            <a:r>
              <a:rPr lang="en-US" sz="1500" dirty="0" err="1" smtClean="0"/>
              <a:t>sadržaja</a:t>
            </a:r>
            <a:r>
              <a:rPr lang="en-US" sz="1500" dirty="0" smtClean="0"/>
              <a:t> - da </a:t>
            </a:r>
            <a:r>
              <a:rPr lang="en-US" sz="1500" dirty="0" err="1" smtClean="0"/>
              <a:t>ostavljaju</a:t>
            </a:r>
            <a:r>
              <a:rPr lang="en-US" sz="1500" dirty="0" smtClean="0"/>
              <a:t> </a:t>
            </a:r>
            <a:r>
              <a:rPr lang="en-US" sz="1500" dirty="0" err="1" smtClean="0"/>
              <a:t>komentare</a:t>
            </a:r>
            <a:r>
              <a:rPr lang="en-US" sz="1500" dirty="0" smtClean="0"/>
              <a:t>, </a:t>
            </a:r>
            <a:r>
              <a:rPr lang="en-US" sz="1500" dirty="0" err="1" smtClean="0"/>
              <a:t>glasaju</a:t>
            </a:r>
            <a:r>
              <a:rPr lang="en-US" sz="1500" dirty="0" smtClean="0"/>
              <a:t>, </a:t>
            </a:r>
            <a:r>
              <a:rPr lang="en-US" sz="1500" dirty="0" err="1" smtClean="0"/>
              <a:t>popunjavaju</a:t>
            </a:r>
            <a:r>
              <a:rPr lang="en-US" sz="1500" dirty="0" smtClean="0"/>
              <a:t> </a:t>
            </a:r>
            <a:r>
              <a:rPr lang="en-US" sz="1500" dirty="0" err="1" smtClean="0"/>
              <a:t>ankete</a:t>
            </a:r>
            <a:r>
              <a:rPr lang="en-US" sz="1500" dirty="0" smtClean="0"/>
              <a:t>...  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sz="1500" b="1" dirty="0" smtClean="0"/>
              <a:t>Mane</a:t>
            </a:r>
            <a:r>
              <a:rPr lang="en-US" sz="1500" dirty="0" smtClean="0"/>
              <a:t>: </a:t>
            </a:r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Skuplje</a:t>
            </a:r>
            <a:r>
              <a:rPr lang="en-US" sz="1500" dirty="0" smtClean="0"/>
              <a:t> </a:t>
            </a:r>
            <a:r>
              <a:rPr lang="en-US" sz="1500" dirty="0" err="1" smtClean="0"/>
              <a:t>i</a:t>
            </a:r>
            <a:r>
              <a:rPr lang="en-US" sz="1500" dirty="0" smtClean="0"/>
              <a:t> </a:t>
            </a:r>
            <a:r>
              <a:rPr lang="en-US" sz="1500" dirty="0" err="1" smtClean="0"/>
              <a:t>duže</a:t>
            </a:r>
            <a:r>
              <a:rPr lang="en-US" sz="1500" dirty="0" smtClean="0"/>
              <a:t> </a:t>
            </a:r>
            <a:r>
              <a:rPr lang="en-US" sz="1500" dirty="0" err="1" smtClean="0"/>
              <a:t>vreme</a:t>
            </a:r>
            <a:r>
              <a:rPr lang="en-US" sz="1500" dirty="0" smtClean="0"/>
              <a:t> </a:t>
            </a:r>
            <a:r>
              <a:rPr lang="en-US" sz="1500" dirty="0" err="1" smtClean="0"/>
              <a:t>izrade</a:t>
            </a:r>
            <a:r>
              <a:rPr lang="en-US" sz="1500" dirty="0" smtClean="0"/>
              <a:t> </a:t>
            </a:r>
            <a:r>
              <a:rPr lang="en-US" sz="1500" dirty="0" err="1" smtClean="0"/>
              <a:t>sajta</a:t>
            </a:r>
            <a:r>
              <a:rPr lang="en-US" sz="1500" dirty="0" smtClean="0"/>
              <a:t> od </a:t>
            </a:r>
            <a:r>
              <a:rPr lang="en-US" sz="1500" dirty="0" err="1" smtClean="0"/>
              <a:t>statičkog</a:t>
            </a:r>
            <a:endParaRPr lang="en-US" sz="1500" dirty="0" smtClean="0"/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Povremene</a:t>
            </a:r>
            <a:r>
              <a:rPr lang="en-US" sz="1500" dirty="0" smtClean="0"/>
              <a:t> </a:t>
            </a:r>
            <a:r>
              <a:rPr lang="en-US" sz="1500" dirty="0" err="1" smtClean="0"/>
              <a:t>intervencije</a:t>
            </a:r>
            <a:r>
              <a:rPr lang="en-US" sz="1500" dirty="0" smtClean="0"/>
              <a:t> </a:t>
            </a:r>
            <a:r>
              <a:rPr lang="en-US" sz="1500" dirty="0" err="1" smtClean="0"/>
              <a:t>stručnog</a:t>
            </a:r>
            <a:r>
              <a:rPr lang="en-US" sz="1500" dirty="0" smtClean="0"/>
              <a:t> </a:t>
            </a:r>
            <a:r>
              <a:rPr lang="en-US" sz="1500" dirty="0" err="1" smtClean="0"/>
              <a:t>lica</a:t>
            </a:r>
            <a:r>
              <a:rPr lang="en-US" sz="1500" dirty="0" smtClean="0"/>
              <a:t> </a:t>
            </a:r>
            <a:r>
              <a:rPr lang="en-US" sz="1500" dirty="0" err="1" smtClean="0"/>
              <a:t>su</a:t>
            </a:r>
            <a:r>
              <a:rPr lang="en-US" sz="1500" dirty="0" smtClean="0"/>
              <a:t> </a:t>
            </a:r>
            <a:r>
              <a:rPr lang="en-US" sz="1500" dirty="0" err="1" smtClean="0"/>
              <a:t>neophodne</a:t>
            </a:r>
            <a:endParaRPr lang="en-US" sz="1500" dirty="0" smtClean="0"/>
          </a:p>
          <a:p>
            <a:pPr lvl="2" eaLnBrk="1" hangingPunct="1">
              <a:spcBef>
                <a:spcPct val="35000"/>
              </a:spcBef>
            </a:pPr>
            <a:r>
              <a:rPr lang="en-US" sz="1500" dirty="0" err="1" smtClean="0"/>
              <a:t>Manja</a:t>
            </a:r>
            <a:r>
              <a:rPr lang="en-US" sz="1500" dirty="0" smtClean="0"/>
              <a:t> </a:t>
            </a:r>
            <a:r>
              <a:rPr lang="en-US" sz="1500" dirty="0" err="1" smtClean="0"/>
              <a:t>sigurnost</a:t>
            </a:r>
            <a:r>
              <a:rPr lang="en-US" sz="1500" dirty="0" smtClean="0"/>
              <a:t> </a:t>
            </a:r>
            <a:r>
              <a:rPr lang="en-US" sz="1500" dirty="0" err="1" smtClean="0"/>
              <a:t>zbog</a:t>
            </a:r>
            <a:r>
              <a:rPr lang="en-US" sz="1500" dirty="0" smtClean="0"/>
              <a:t> </a:t>
            </a:r>
            <a:r>
              <a:rPr lang="en-US" sz="1500" dirty="0" err="1" smtClean="0"/>
              <a:t>napada</a:t>
            </a:r>
            <a:r>
              <a:rPr lang="en-US" sz="1500" dirty="0" smtClean="0"/>
              <a:t> </a:t>
            </a:r>
            <a:r>
              <a:rPr lang="en-US" sz="1500" dirty="0" err="1" smtClean="0"/>
              <a:t>hakera</a:t>
            </a:r>
            <a:r>
              <a:rPr lang="en-US" sz="1500" dirty="0" smtClean="0"/>
              <a:t> (</a:t>
            </a:r>
            <a:r>
              <a:rPr lang="en-US" sz="1500" dirty="0" err="1" smtClean="0"/>
              <a:t>logovanje</a:t>
            </a:r>
            <a:r>
              <a:rPr lang="en-US" sz="1500" dirty="0" smtClean="0"/>
              <a:t> </a:t>
            </a:r>
            <a:r>
              <a:rPr lang="en-US" sz="1500" dirty="0" err="1" smtClean="0"/>
              <a:t>sa</a:t>
            </a:r>
            <a:r>
              <a:rPr lang="en-US" sz="1500" dirty="0" smtClean="0"/>
              <a:t> </a:t>
            </a:r>
            <a:r>
              <a:rPr lang="en-US" sz="1500" dirty="0" err="1" smtClean="0"/>
              <a:t>passwordom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sajt</a:t>
            </a:r>
            <a:r>
              <a:rPr lang="en-US" sz="1500" dirty="0" smtClean="0"/>
              <a:t>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WEB programiranje</a:t>
            </a:r>
            <a:endParaRPr lang="sr-Latn-CS" b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mtClean="0"/>
              <a:t> Podela Web programiranja: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b="1" smtClean="0"/>
              <a:t>Klijentske</a:t>
            </a:r>
            <a:r>
              <a:rPr lang="en-US" smtClean="0"/>
              <a:t> tehnologije</a:t>
            </a:r>
            <a:br>
              <a:rPr lang="en-US" smtClean="0"/>
            </a:br>
            <a:r>
              <a:rPr lang="en-US" sz="1800" smtClean="0"/>
              <a:t>Izvršenje programa u klijentu-Web čitaču (Browseru), ili na računaru korisnika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b="1" i="1" smtClean="0">
                <a:solidFill>
                  <a:schemeClr val="accent2"/>
                </a:solidFill>
              </a:rPr>
              <a:t>(HTML, Java Script, VBscript, Dynamic HTML)</a:t>
            </a:r>
            <a:br>
              <a:rPr lang="en-US" sz="1800" b="1" i="1" smtClean="0">
                <a:solidFill>
                  <a:schemeClr val="accent2"/>
                </a:solidFill>
              </a:rPr>
            </a:br>
            <a:endParaRPr lang="en-US" sz="1800" b="1" i="1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40000"/>
              </a:spcBef>
            </a:pPr>
            <a:endParaRPr lang="en-US" sz="1800" b="1" i="1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40000"/>
              </a:spcBef>
            </a:pPr>
            <a:r>
              <a:rPr lang="en-US" b="1" smtClean="0"/>
              <a:t>Serverske</a:t>
            </a:r>
            <a:r>
              <a:rPr lang="en-US" smtClean="0"/>
              <a:t> tehnologije</a:t>
            </a:r>
            <a:br>
              <a:rPr lang="en-US" smtClean="0"/>
            </a:br>
            <a:r>
              <a:rPr lang="en-US" sz="1800" smtClean="0"/>
              <a:t>Izvršenje programa na udaljneom serveru (na kome se formira HTML stranica)</a:t>
            </a:r>
            <a:br>
              <a:rPr lang="en-US" sz="1800" smtClean="0"/>
            </a:br>
            <a:r>
              <a:rPr lang="en-US" sz="1800" b="1" i="1" smtClean="0">
                <a:solidFill>
                  <a:schemeClr val="accent2"/>
                </a:solidFill>
              </a:rPr>
              <a:t>(PHP, Active Server Pages, ColdFusion)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89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Klijentske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endParaRPr lang="sr-Latn-CS" b="0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z="2000" dirty="0" smtClean="0"/>
              <a:t> </a:t>
            </a:r>
            <a:r>
              <a:rPr lang="en-US" sz="2000" dirty="0" err="1" smtClean="0"/>
              <a:t>Brže</a:t>
            </a:r>
            <a:r>
              <a:rPr lang="en-US" sz="2000" dirty="0" smtClean="0"/>
              <a:t> </a:t>
            </a:r>
            <a:r>
              <a:rPr lang="en-US" sz="2000" dirty="0" err="1" smtClean="0"/>
              <a:t>izvršenje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 </a:t>
            </a:r>
            <a:r>
              <a:rPr lang="en-US" sz="2000" dirty="0" err="1" smtClean="0"/>
              <a:t>nego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serverskoj</a:t>
            </a:r>
            <a:r>
              <a:rPr lang="en-US" sz="2000" dirty="0" smtClean="0"/>
              <a:t> </a:t>
            </a:r>
            <a:r>
              <a:rPr lang="en-US" sz="2000" dirty="0" err="1" smtClean="0"/>
              <a:t>strani</a:t>
            </a:r>
            <a:endParaRPr lang="en-US" sz="20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700" dirty="0" err="1" smtClean="0"/>
              <a:t>Nije</a:t>
            </a:r>
            <a:r>
              <a:rPr lang="en-US" sz="1700" dirty="0" smtClean="0"/>
              <a:t> </a:t>
            </a:r>
            <a:r>
              <a:rPr lang="en-US" sz="1700" dirty="0" err="1" smtClean="0"/>
              <a:t>potrebno</a:t>
            </a:r>
            <a:r>
              <a:rPr lang="en-US" sz="1700" dirty="0" smtClean="0"/>
              <a:t> </a:t>
            </a:r>
            <a:r>
              <a:rPr lang="en-US" sz="1700" dirty="0" err="1" smtClean="0"/>
              <a:t>prenositi</a:t>
            </a:r>
            <a:r>
              <a:rPr lang="en-US" sz="1700" dirty="0" smtClean="0"/>
              <a:t> </a:t>
            </a:r>
            <a:r>
              <a:rPr lang="en-US" sz="1700" dirty="0" err="1" smtClean="0"/>
              <a:t>podatke</a:t>
            </a:r>
            <a:r>
              <a:rPr lang="en-US" sz="1700" dirty="0" smtClean="0"/>
              <a:t> </a:t>
            </a:r>
            <a:r>
              <a:rPr lang="en-US" sz="1700" dirty="0" err="1" smtClean="0"/>
              <a:t>na</a:t>
            </a:r>
            <a:r>
              <a:rPr lang="en-US" sz="1700" dirty="0" smtClean="0"/>
              <a:t> server </a:t>
            </a:r>
            <a:r>
              <a:rPr lang="en-US" sz="1700" dirty="0" err="1" smtClean="0"/>
              <a:t>radi</a:t>
            </a:r>
            <a:r>
              <a:rPr lang="en-US" sz="1700" dirty="0" smtClean="0"/>
              <a:t> </a:t>
            </a:r>
            <a:r>
              <a:rPr lang="en-US" sz="1700" dirty="0" err="1" smtClean="0"/>
              <a:t>obrade</a:t>
            </a:r>
            <a:endParaRPr lang="en-US" sz="17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2000" dirty="0" smtClean="0"/>
              <a:t> </a:t>
            </a:r>
            <a:r>
              <a:rPr lang="en-US" sz="2000" dirty="0" err="1" smtClean="0"/>
              <a:t>Nedostatak</a:t>
            </a:r>
            <a:r>
              <a:rPr lang="en-US" sz="2100" dirty="0" smtClean="0"/>
              <a:t> </a:t>
            </a:r>
            <a:r>
              <a:rPr lang="en-US" sz="2100" dirty="0" err="1" smtClean="0"/>
              <a:t>kontrole</a:t>
            </a:r>
            <a:endParaRPr lang="en-US" sz="21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700" dirty="0" smtClean="0"/>
              <a:t>Ne </a:t>
            </a:r>
            <a:r>
              <a:rPr lang="en-US" sz="1700" dirty="0" err="1" smtClean="0"/>
              <a:t>može</a:t>
            </a:r>
            <a:r>
              <a:rPr lang="en-US" sz="1700" dirty="0" smtClean="0"/>
              <a:t> se </a:t>
            </a:r>
            <a:r>
              <a:rPr lang="en-US" sz="1700" dirty="0" err="1" smtClean="0"/>
              <a:t>utvrditi</a:t>
            </a:r>
            <a:r>
              <a:rPr lang="en-US" sz="1700" dirty="0" smtClean="0"/>
              <a:t> </a:t>
            </a:r>
            <a:r>
              <a:rPr lang="en-US" sz="1700" dirty="0" err="1" smtClean="0"/>
              <a:t>koji</a:t>
            </a:r>
            <a:r>
              <a:rPr lang="en-US" sz="1700" dirty="0" smtClean="0"/>
              <a:t> Browser </a:t>
            </a:r>
            <a:r>
              <a:rPr lang="en-US" sz="1700" dirty="0" err="1" smtClean="0"/>
              <a:t>korisnik</a:t>
            </a:r>
            <a:r>
              <a:rPr lang="en-US" sz="1700" dirty="0" smtClean="0"/>
              <a:t> </a:t>
            </a:r>
            <a:r>
              <a:rPr lang="en-US" sz="1700" dirty="0" err="1" smtClean="0"/>
              <a:t>koristi</a:t>
            </a:r>
            <a:endParaRPr lang="en-US" sz="1700" dirty="0" smtClean="0"/>
          </a:p>
          <a:p>
            <a:pPr lvl="1" eaLnBrk="1" hangingPunct="1">
              <a:spcBef>
                <a:spcPct val="40000"/>
              </a:spcBef>
            </a:pPr>
            <a:r>
              <a:rPr lang="en-US" sz="1700" dirty="0" smtClean="0"/>
              <a:t>Ne </a:t>
            </a:r>
            <a:r>
              <a:rPr lang="en-US" sz="1700" dirty="0" err="1" smtClean="0"/>
              <a:t>može</a:t>
            </a:r>
            <a:r>
              <a:rPr lang="en-US" sz="1700" dirty="0" smtClean="0"/>
              <a:t> se </a:t>
            </a:r>
            <a:r>
              <a:rPr lang="en-US" sz="1700" dirty="0" err="1" smtClean="0"/>
              <a:t>utvrditi</a:t>
            </a:r>
            <a:r>
              <a:rPr lang="en-US" sz="1700" dirty="0" smtClean="0"/>
              <a:t> </a:t>
            </a:r>
            <a:r>
              <a:rPr lang="en-US" sz="1700" dirty="0" err="1" smtClean="0"/>
              <a:t>koje</a:t>
            </a:r>
            <a:r>
              <a:rPr lang="en-US" sz="1700" dirty="0" smtClean="0"/>
              <a:t> </a:t>
            </a:r>
            <a:r>
              <a:rPr lang="en-US" sz="1700" dirty="0" err="1" smtClean="0"/>
              <a:t>opcije</a:t>
            </a:r>
            <a:r>
              <a:rPr lang="en-US" sz="1700" dirty="0" smtClean="0"/>
              <a:t> </a:t>
            </a:r>
            <a:r>
              <a:rPr lang="en-US" sz="1700" dirty="0" err="1" smtClean="0"/>
              <a:t>Browsera</a:t>
            </a:r>
            <a:r>
              <a:rPr lang="en-US" sz="1700" dirty="0" smtClean="0"/>
              <a:t> </a:t>
            </a:r>
            <a:r>
              <a:rPr lang="en-US" sz="1700" dirty="0" err="1" smtClean="0"/>
              <a:t>će</a:t>
            </a:r>
            <a:r>
              <a:rPr lang="en-US" sz="1700" dirty="0" smtClean="0"/>
              <a:t> </a:t>
            </a:r>
            <a:r>
              <a:rPr lang="en-US" sz="1700" dirty="0" err="1" smtClean="0"/>
              <a:t>biti</a:t>
            </a:r>
            <a:r>
              <a:rPr lang="en-US" sz="1700" dirty="0" smtClean="0"/>
              <a:t> </a:t>
            </a:r>
            <a:r>
              <a:rPr lang="en-US" sz="1700" dirty="0" err="1" smtClean="0"/>
              <a:t>onemogućene</a:t>
            </a:r>
            <a:endParaRPr lang="en-US" sz="1700" dirty="0" smtClean="0"/>
          </a:p>
          <a:p>
            <a:pPr marL="0" indent="0" eaLnBrk="1" hangingPunct="1">
              <a:spcBef>
                <a:spcPct val="40000"/>
              </a:spcBef>
            </a:pPr>
            <a:endParaRPr lang="en-US" sz="2000" b="1" i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2200" b="1" i="1" dirty="0" smtClean="0">
                <a:solidFill>
                  <a:schemeClr val="accent2"/>
                </a:solidFill>
              </a:rPr>
              <a:t>(HTML, Java Script, </a:t>
            </a:r>
            <a:r>
              <a:rPr lang="en-US" sz="2200" b="1" i="1" dirty="0" err="1" smtClean="0">
                <a:solidFill>
                  <a:schemeClr val="accent2"/>
                </a:solidFill>
              </a:rPr>
              <a:t>VBscript</a:t>
            </a:r>
            <a:r>
              <a:rPr lang="en-US" sz="2200" b="1" i="1" dirty="0" smtClean="0">
                <a:solidFill>
                  <a:schemeClr val="accent2"/>
                </a:solidFill>
              </a:rPr>
              <a:t>, Dynamic HTML)</a:t>
            </a:r>
            <a:endParaRPr lang="en-US" sz="2000" b="1" i="1" dirty="0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Serverske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endParaRPr lang="sr-Latn-CS" b="0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5759450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</a:pPr>
            <a:r>
              <a:rPr lang="en-US" sz="1800" dirty="0" smtClean="0"/>
              <a:t> </a:t>
            </a:r>
            <a:r>
              <a:rPr lang="en-US" sz="1800" dirty="0" err="1" smtClean="0"/>
              <a:t>Omogućavaju</a:t>
            </a:r>
            <a:r>
              <a:rPr lang="en-US" sz="1800" dirty="0" smtClean="0"/>
              <a:t> </a:t>
            </a:r>
            <a:r>
              <a:rPr lang="en-US" sz="1800" u="sng" dirty="0" err="1" smtClean="0"/>
              <a:t>dinamičko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kreiranje</a:t>
            </a:r>
            <a:r>
              <a:rPr lang="en-US" sz="1800" dirty="0" smtClean="0"/>
              <a:t> Web </a:t>
            </a:r>
            <a:r>
              <a:rPr lang="en-US" sz="1800" dirty="0" err="1" smtClean="0"/>
              <a:t>stranica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serveru</a:t>
            </a:r>
            <a:r>
              <a:rPr lang="en-US" sz="1800" dirty="0" smtClean="0"/>
              <a:t> </a:t>
            </a:r>
            <a:r>
              <a:rPr lang="en-US" sz="1800" dirty="0" err="1" smtClean="0"/>
              <a:t>koje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prilagođene</a:t>
            </a:r>
            <a:r>
              <a:rPr lang="en-US" sz="1800" dirty="0" smtClean="0"/>
              <a:t> </a:t>
            </a:r>
            <a:r>
              <a:rPr lang="en-US" sz="1800" dirty="0" err="1" smtClean="0"/>
              <a:t>pojedinačnom</a:t>
            </a:r>
            <a:r>
              <a:rPr lang="en-US" sz="1800" dirty="0" smtClean="0"/>
              <a:t> </a:t>
            </a:r>
            <a:r>
              <a:rPr lang="en-US" sz="1800" dirty="0" err="1" smtClean="0"/>
              <a:t>klijentu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1800" dirty="0" smtClean="0"/>
              <a:t> </a:t>
            </a:r>
            <a:r>
              <a:rPr lang="en-US" sz="1800" dirty="0" err="1" smtClean="0"/>
              <a:t>Najčešće</a:t>
            </a:r>
            <a:r>
              <a:rPr lang="en-US" sz="1800" dirty="0" smtClean="0"/>
              <a:t> se </a:t>
            </a:r>
            <a:r>
              <a:rPr lang="en-US" sz="1800" dirty="0" err="1" smtClean="0"/>
              <a:t>zasnivaju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bazi</a:t>
            </a:r>
            <a:r>
              <a:rPr lang="en-US" sz="1800" dirty="0" smtClean="0"/>
              <a:t> </a:t>
            </a:r>
            <a:r>
              <a:rPr lang="en-US" sz="1800" dirty="0" err="1" smtClean="0"/>
              <a:t>podataka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serveru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1800" dirty="0" smtClean="0"/>
              <a:t> Web </a:t>
            </a:r>
            <a:r>
              <a:rPr lang="en-US" sz="1800" dirty="0" err="1" smtClean="0"/>
              <a:t>stranica</a:t>
            </a:r>
            <a:r>
              <a:rPr lang="en-US" sz="1800" dirty="0" smtClean="0"/>
              <a:t> se </a:t>
            </a:r>
            <a:r>
              <a:rPr lang="en-US" sz="1800" dirty="0" err="1" smtClean="0"/>
              <a:t>trenutno</a:t>
            </a:r>
            <a:r>
              <a:rPr lang="en-US" sz="1800" dirty="0" smtClean="0"/>
              <a:t> </a:t>
            </a:r>
            <a:r>
              <a:rPr lang="en-US" sz="1800" dirty="0" err="1" smtClean="0"/>
              <a:t>formira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serveru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šalje</a:t>
            </a:r>
            <a:r>
              <a:rPr lang="en-US" sz="1800" dirty="0" smtClean="0"/>
              <a:t> se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računar</a:t>
            </a:r>
            <a:r>
              <a:rPr lang="en-US" sz="1800" dirty="0" smtClean="0"/>
              <a:t> </a:t>
            </a:r>
            <a:r>
              <a:rPr lang="en-US" sz="1800" dirty="0" err="1" smtClean="0"/>
              <a:t>klijenta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je </a:t>
            </a:r>
            <a:r>
              <a:rPr lang="en-US" sz="1800" dirty="0" err="1" smtClean="0"/>
              <a:t>vidi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HTML </a:t>
            </a:r>
            <a:r>
              <a:rPr lang="en-US" sz="1800" dirty="0" err="1" smtClean="0"/>
              <a:t>stranicu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1800" dirty="0" smtClean="0"/>
              <a:t> </a:t>
            </a:r>
            <a:r>
              <a:rPr lang="en-US" sz="1800" dirty="0" err="1" smtClean="0"/>
              <a:t>Potencijalni</a:t>
            </a:r>
            <a:r>
              <a:rPr lang="en-US" sz="1800" dirty="0" smtClean="0"/>
              <a:t> </a:t>
            </a:r>
            <a:r>
              <a:rPr lang="en-US" sz="1800" dirty="0" err="1" smtClean="0"/>
              <a:t>sigurnosni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problemi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indent="0" eaLnBrk="1" hangingPunct="1">
              <a:spcBef>
                <a:spcPct val="40000"/>
              </a:spcBef>
            </a:pPr>
            <a:r>
              <a:rPr lang="en-US" sz="1800" dirty="0" smtClean="0"/>
              <a:t> </a:t>
            </a:r>
            <a:r>
              <a:rPr lang="en-US" sz="1800" dirty="0" err="1" smtClean="0"/>
              <a:t>Povećano</a:t>
            </a:r>
            <a:r>
              <a:rPr lang="en-US" sz="1800" dirty="0" smtClean="0"/>
              <a:t> </a:t>
            </a:r>
            <a:r>
              <a:rPr lang="en-US" sz="1800" dirty="0" err="1" smtClean="0"/>
              <a:t>vreme</a:t>
            </a:r>
            <a:r>
              <a:rPr lang="en-US" sz="1800" dirty="0" smtClean="0"/>
              <a:t> </a:t>
            </a:r>
            <a:r>
              <a:rPr lang="en-US" sz="1800" dirty="0" err="1" smtClean="0"/>
              <a:t>učitavanja</a:t>
            </a:r>
            <a:r>
              <a:rPr lang="en-US" sz="1800" dirty="0" smtClean="0"/>
              <a:t> </a:t>
            </a:r>
            <a:r>
              <a:rPr lang="en-US" sz="1800" dirty="0" err="1" smtClean="0"/>
              <a:t>stranice</a:t>
            </a:r>
            <a:r>
              <a:rPr lang="en-US" sz="1800" dirty="0" smtClean="0"/>
              <a:t> (</a:t>
            </a:r>
            <a:r>
              <a:rPr lang="en-US" sz="1800" dirty="0" err="1" smtClean="0"/>
              <a:t>potrebno</a:t>
            </a:r>
            <a:r>
              <a:rPr lang="en-US" sz="1800" dirty="0" smtClean="0"/>
              <a:t> je </a:t>
            </a:r>
            <a:r>
              <a:rPr lang="en-US" sz="1800" dirty="0" err="1" smtClean="0"/>
              <a:t>vreme</a:t>
            </a:r>
            <a:r>
              <a:rPr lang="en-US" sz="1800" dirty="0" smtClean="0"/>
              <a:t> da se </a:t>
            </a:r>
            <a:r>
              <a:rPr lang="en-US" sz="1800" dirty="0" err="1" smtClean="0"/>
              <a:t>stranica</a:t>
            </a:r>
            <a:r>
              <a:rPr lang="en-US" sz="1800" dirty="0" smtClean="0"/>
              <a:t> </a:t>
            </a:r>
            <a:r>
              <a:rPr lang="en-US" sz="1800" dirty="0" err="1" smtClean="0"/>
              <a:t>kreira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serveru</a:t>
            </a:r>
            <a:r>
              <a:rPr lang="en-US" sz="1800" dirty="0" smtClean="0"/>
              <a:t>, </a:t>
            </a:r>
            <a:r>
              <a:rPr lang="en-US" sz="1800" dirty="0" err="1" smtClean="0"/>
              <a:t>mogućnost</a:t>
            </a:r>
            <a:r>
              <a:rPr lang="en-US" sz="1800" dirty="0" smtClean="0"/>
              <a:t> </a:t>
            </a:r>
            <a:r>
              <a:rPr lang="en-US" sz="1800" dirty="0" err="1" smtClean="0"/>
              <a:t>preopterećenog</a:t>
            </a:r>
            <a:r>
              <a:rPr lang="en-US" sz="1800" dirty="0" smtClean="0"/>
              <a:t> </a:t>
            </a:r>
            <a:r>
              <a:rPr lang="en-US" sz="1800" dirty="0" err="1" smtClean="0"/>
              <a:t>servera</a:t>
            </a:r>
            <a:r>
              <a:rPr lang="en-US" sz="1800" dirty="0" smtClean="0"/>
              <a:t>)</a:t>
            </a:r>
          </a:p>
          <a:p>
            <a:pPr marL="0" indent="0" eaLnBrk="1" hangingPunct="1">
              <a:spcBef>
                <a:spcPct val="40000"/>
              </a:spcBef>
            </a:pPr>
            <a:endParaRPr lang="en-US" sz="1800" b="1" i="1" dirty="0" smtClean="0">
              <a:solidFill>
                <a:schemeClr val="accent2"/>
              </a:solidFill>
            </a:endParaRPr>
          </a:p>
          <a:p>
            <a:pPr lvl="1" algn="ctr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1800" b="1" i="1" dirty="0" smtClean="0">
                <a:solidFill>
                  <a:schemeClr val="accent2"/>
                </a:solidFill>
              </a:rPr>
              <a:t>(PHP, Active Server Pages, ColdFusion)</a:t>
            </a:r>
          </a:p>
          <a:p>
            <a:pPr marL="0" indent="0" algn="ctr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sz="1800" b="1" i="1" dirty="0" smtClean="0">
              <a:solidFill>
                <a:schemeClr val="accent2"/>
              </a:solidFill>
            </a:endParaRP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dirty="0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INTERNET: Adrese i Domeni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Internet je:</a:t>
            </a: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Mreža miliona računara</a:t>
            </a: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Povezanih na različite načine (telefon, kabl, LAN, ADSL...)</a:t>
            </a: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Svaki računar može da komunicira sa drugim računarom</a:t>
            </a:r>
            <a:b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sr-Latn-CS" sz="2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 bi funkcionisao:</a:t>
            </a: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Svaki računar mora imati </a:t>
            </a:r>
            <a:r>
              <a:rPr lang="sr-Latn-CS" sz="23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jedinstvenu adresu </a:t>
            </a:r>
            <a:r>
              <a:rPr lang="sr-Latn-CS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 </a:t>
            </a: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mreži</a:t>
            </a:r>
          </a:p>
          <a:p>
            <a:pPr lvl="1"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Računari komuniciraju “istim jezikom“ - </a:t>
            </a:r>
            <a:r>
              <a:rPr lang="sr-Latn-CS" sz="23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Protoklom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INTERNET: Adrese i Domeni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Svaki mrežni priključak (mrežna kartica) uređaja priključenog na Internet mora imati jedinstvenu adresu da bi računari mogli da komuniciraju </a:t>
            </a:r>
            <a:b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(da bi paketi podataka stigli od jednog računara do drugog u globalnoj mreži).</a:t>
            </a:r>
          </a:p>
          <a:p>
            <a:pPr>
              <a:lnSpc>
                <a:spcPct val="70000"/>
              </a:lnSpc>
            </a:pPr>
            <a:endParaRPr lang="sr-Latn-CS" sz="23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70000"/>
              </a:lnSpc>
            </a:pPr>
            <a:r>
              <a:rPr lang="sr-Latn-CS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 </a:t>
            </a: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adresa (Internet Protocol </a:t>
            </a:r>
            <a:r>
              <a:rPr lang="sr-Latn-CS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address) čine </a:t>
            </a: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 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grupe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brojeva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od (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najviše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3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cifre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razdvojenih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tačkom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23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npr</a:t>
            </a:r>
            <a:r>
              <a:rPr lang="en-U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195.252.112.414 </a:t>
            </a:r>
            <a: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sr-Latn-CS" sz="2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sr-Latn-CS" sz="2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5000"/>
              </a:spcBef>
              <a:buFont typeface="Wingdings" panose="05000000000000000000" pitchFamily="2" charset="2"/>
              <a:buNone/>
            </a:pPr>
            <a:endParaRPr lang="sr-Latn-C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INTERNET: Adrese i Domeni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72816"/>
            <a:ext cx="8121650" cy="4358109"/>
          </a:xfrm>
        </p:spPr>
        <p:txBody>
          <a:bodyPr/>
          <a:lstStyle/>
          <a:p>
            <a:pPr eaLnBrk="1" hangingPunct="1"/>
            <a:r>
              <a:rPr lang="en-US" sz="2000" b="1" dirty="0" err="1" smtClean="0">
                <a:solidFill>
                  <a:srgbClr val="003399"/>
                </a:solidFill>
              </a:rPr>
              <a:t>Statička</a:t>
            </a:r>
            <a:r>
              <a:rPr lang="en-US" sz="2000" b="1" dirty="0" smtClean="0">
                <a:solidFill>
                  <a:srgbClr val="003399"/>
                </a:solidFill>
              </a:rPr>
              <a:t> (</a:t>
            </a:r>
            <a:r>
              <a:rPr lang="en-US" sz="2000" b="1" dirty="0" err="1" smtClean="0">
                <a:solidFill>
                  <a:srgbClr val="003399"/>
                </a:solidFill>
              </a:rPr>
              <a:t>stalna</a:t>
            </a:r>
            <a:r>
              <a:rPr lang="en-US" sz="2000" b="1" dirty="0" smtClean="0">
                <a:solidFill>
                  <a:srgbClr val="003399"/>
                </a:solidFill>
              </a:rPr>
              <a:t>) IP </a:t>
            </a:r>
            <a:r>
              <a:rPr lang="en-US" sz="2000" b="1" dirty="0" err="1" smtClean="0">
                <a:solidFill>
                  <a:srgbClr val="003399"/>
                </a:solidFill>
              </a:rPr>
              <a:t>adresa</a:t>
            </a:r>
            <a:r>
              <a:rPr lang="en-US" dirty="0" smtClean="0"/>
              <a:t> </a:t>
            </a:r>
            <a:r>
              <a:rPr lang="sr-Latn-CS" sz="2200" dirty="0" smtClean="0"/>
              <a:t/>
            </a:r>
            <a:br>
              <a:rPr lang="sr-Latn-CS" sz="2200" dirty="0" smtClean="0"/>
            </a:br>
            <a:r>
              <a:rPr lang="sr-Latn-CS" sz="1800" dirty="0" smtClean="0"/>
              <a:t>Ove adrese su stalne (retko se menjaju). </a:t>
            </a:r>
            <a:br>
              <a:rPr lang="sr-Latn-CS" sz="1800" dirty="0" smtClean="0"/>
            </a:br>
            <a:r>
              <a:rPr lang="sr-Latn-CS" sz="1800" dirty="0" smtClean="0"/>
              <a:t/>
            </a:r>
            <a:br>
              <a:rPr lang="sr-Latn-CS" sz="1800" dirty="0" smtClean="0"/>
            </a:br>
            <a:r>
              <a:rPr lang="sr-Latn-CS" sz="1800" b="1" dirty="0" smtClean="0"/>
              <a:t>Internet provajderi</a:t>
            </a:r>
            <a:r>
              <a:rPr lang="sr-Latn-CS" sz="1800" dirty="0" smtClean="0"/>
              <a:t> (</a:t>
            </a:r>
            <a:r>
              <a:rPr lang="sr-Latn-CS" sz="1800" b="1" i="1" dirty="0" smtClean="0"/>
              <a:t>ISP</a:t>
            </a:r>
            <a:r>
              <a:rPr lang="sr-Latn-CS" sz="1800" i="1" dirty="0" smtClean="0"/>
              <a:t>-Internet Service Provider</a:t>
            </a:r>
            <a:r>
              <a:rPr lang="sr-Latn-CS" sz="1800" dirty="0" smtClean="0"/>
              <a:t>) su firme koje obezbeđuju pristup internetu korisnicima (</a:t>
            </a:r>
            <a:r>
              <a:rPr lang="sr-Latn-CS" sz="1800" u="sng" dirty="0" smtClean="0"/>
              <a:t>klijentima</a:t>
            </a:r>
            <a:r>
              <a:rPr lang="sr-Latn-CS" sz="1800" dirty="0" smtClean="0"/>
              <a:t>) preko svojih </a:t>
            </a:r>
            <a:r>
              <a:rPr lang="sr-Latn-CS" sz="1800" u="sng" dirty="0" smtClean="0"/>
              <a:t>servera</a:t>
            </a:r>
            <a:r>
              <a:rPr lang="sr-Latn-CS" sz="1800" dirty="0" smtClean="0"/>
              <a:t>, imaju stalne IP adrese radi lakšeg komuniciranja u mreži. </a:t>
            </a:r>
            <a:br>
              <a:rPr lang="sr-Latn-CS" sz="1800" dirty="0" smtClean="0"/>
            </a:br>
            <a:r>
              <a:rPr lang="sr-Latn-CS" sz="1800" dirty="0" smtClean="0"/>
              <a:t/>
            </a:r>
            <a:br>
              <a:rPr lang="sr-Latn-CS" sz="1800" dirty="0" smtClean="0"/>
            </a:br>
            <a:r>
              <a:rPr lang="sr-Latn-CS" sz="1800" dirty="0" smtClean="0"/>
              <a:t>Običan korinik interneta (klijent) može takođe da dobije stalnu IP adresu.</a:t>
            </a:r>
          </a:p>
          <a:p>
            <a:pPr eaLnBrk="1" hangingPunct="1"/>
            <a:endParaRPr lang="sr-Latn-CS" sz="1800" dirty="0" smtClean="0"/>
          </a:p>
          <a:p>
            <a:pPr eaLnBrk="1" hangingPunct="1"/>
            <a:r>
              <a:rPr lang="sr-Latn-CS" sz="2000" b="1" dirty="0" smtClean="0">
                <a:solidFill>
                  <a:srgbClr val="003399"/>
                </a:solidFill>
              </a:rPr>
              <a:t>Dinamička (promenljiva) IP adresa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Običnim</a:t>
            </a:r>
            <a:r>
              <a:rPr lang="en-US" sz="1600" dirty="0" smtClean="0"/>
              <a:t> </a:t>
            </a:r>
            <a:r>
              <a:rPr lang="en-US" sz="1600" dirty="0" err="1" smtClean="0"/>
              <a:t>korisnicima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pristupaju</a:t>
            </a:r>
            <a:r>
              <a:rPr lang="en-US" sz="1600" dirty="0" smtClean="0"/>
              <a:t> </a:t>
            </a:r>
            <a:r>
              <a:rPr lang="en-US" sz="1600" dirty="0" err="1" smtClean="0"/>
              <a:t>internetu</a:t>
            </a:r>
            <a:r>
              <a:rPr lang="en-US" sz="1600" dirty="0" smtClean="0"/>
              <a:t> </a:t>
            </a:r>
            <a:r>
              <a:rPr lang="en-US" sz="1600" dirty="0" err="1" smtClean="0"/>
              <a:t>preko</a:t>
            </a:r>
            <a:r>
              <a:rPr lang="en-US" sz="1600" dirty="0" smtClean="0"/>
              <a:t> </a:t>
            </a:r>
            <a:r>
              <a:rPr lang="en-US" sz="1600" dirty="0" err="1" smtClean="0"/>
              <a:t>posrednika-provajdera</a:t>
            </a:r>
            <a:r>
              <a:rPr lang="en-US" sz="1600" dirty="0" smtClean="0"/>
              <a:t> </a:t>
            </a:r>
            <a:r>
              <a:rPr lang="en-US" sz="1600" dirty="0" err="1" smtClean="0"/>
              <a:t>nije</a:t>
            </a:r>
            <a:r>
              <a:rPr lang="en-US" sz="1600" dirty="0" smtClean="0"/>
              <a:t> </a:t>
            </a:r>
            <a:r>
              <a:rPr lang="en-US" sz="1600" dirty="0" err="1" smtClean="0"/>
              <a:t>potrebna</a:t>
            </a:r>
            <a:r>
              <a:rPr lang="en-US" sz="1600" dirty="0" smtClean="0"/>
              <a:t> </a:t>
            </a:r>
            <a:r>
              <a:rPr lang="en-US" sz="1600" dirty="0" err="1" smtClean="0"/>
              <a:t>stalna</a:t>
            </a:r>
            <a:r>
              <a:rPr lang="en-US" sz="1600" dirty="0" smtClean="0"/>
              <a:t> IP </a:t>
            </a:r>
            <a:r>
              <a:rPr lang="en-US" sz="1600" dirty="0" err="1" smtClean="0"/>
              <a:t>adresa</a:t>
            </a:r>
            <a:r>
              <a:rPr lang="en-US" sz="1600" dirty="0" smtClean="0"/>
              <a:t> </a:t>
            </a:r>
            <a:r>
              <a:rPr lang="en-US" sz="1600" dirty="0" err="1" smtClean="0"/>
              <a:t>jer</a:t>
            </a:r>
            <a:r>
              <a:rPr lang="en-US" sz="1600" dirty="0" smtClean="0"/>
              <a:t> </a:t>
            </a:r>
            <a:r>
              <a:rPr lang="en-US" sz="1600" dirty="0" err="1" smtClean="0"/>
              <a:t>oni</a:t>
            </a:r>
            <a:r>
              <a:rPr lang="en-US" sz="1600" dirty="0" smtClean="0"/>
              <a:t> </a:t>
            </a:r>
            <a:r>
              <a:rPr lang="en-US" sz="1600" dirty="0" err="1" smtClean="0"/>
              <a:t>sve</a:t>
            </a:r>
            <a:r>
              <a:rPr lang="en-US" sz="1600" dirty="0" smtClean="0"/>
              <a:t> </a:t>
            </a:r>
            <a:r>
              <a:rPr lang="en-US" sz="1600" dirty="0" err="1" smtClean="0"/>
              <a:t>svoje</a:t>
            </a:r>
            <a:r>
              <a:rPr lang="en-US" sz="1600" dirty="0" smtClean="0"/>
              <a:t> </a:t>
            </a:r>
            <a:r>
              <a:rPr lang="en-US" sz="1600" dirty="0" err="1" smtClean="0"/>
              <a:t>servise</a:t>
            </a:r>
            <a:r>
              <a:rPr lang="en-US" sz="1600" dirty="0" smtClean="0"/>
              <a:t> </a:t>
            </a:r>
            <a:r>
              <a:rPr lang="en-US" sz="1600" dirty="0" err="1" smtClean="0"/>
              <a:t>traže</a:t>
            </a:r>
            <a:r>
              <a:rPr lang="en-US" sz="1600" dirty="0" smtClean="0"/>
              <a:t> od internet </a:t>
            </a:r>
            <a:r>
              <a:rPr lang="en-US" sz="1600" dirty="0" err="1" smtClean="0"/>
              <a:t>posrednika</a:t>
            </a:r>
            <a:r>
              <a:rPr lang="en-US" sz="1600" dirty="0" smtClean="0"/>
              <a:t>. </a:t>
            </a:r>
            <a:r>
              <a:rPr lang="en-US" sz="1600" dirty="0" err="1" smtClean="0"/>
              <a:t>Njima</a:t>
            </a:r>
            <a:r>
              <a:rPr lang="en-US" sz="1600" dirty="0" smtClean="0"/>
              <a:t> se </a:t>
            </a:r>
            <a:r>
              <a:rPr lang="en-US" sz="1600" dirty="0" err="1" smtClean="0"/>
              <a:t>dodeljuje</a:t>
            </a:r>
            <a:r>
              <a:rPr lang="en-US" sz="1600" dirty="0" smtClean="0"/>
              <a:t> </a:t>
            </a:r>
            <a:r>
              <a:rPr lang="en-US" sz="1600" dirty="0" err="1" smtClean="0"/>
              <a:t>dinamička</a:t>
            </a:r>
            <a:r>
              <a:rPr lang="en-US" sz="1600" dirty="0" smtClean="0"/>
              <a:t> IP </a:t>
            </a:r>
            <a:r>
              <a:rPr lang="en-US" sz="1600" dirty="0" err="1" smtClean="0"/>
              <a:t>adresa</a:t>
            </a:r>
            <a:r>
              <a:rPr lang="en-US" sz="1600" dirty="0" smtClean="0"/>
              <a:t>.</a:t>
            </a:r>
            <a:endParaRPr lang="sr-Latn-CS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INTERNET: Adrese i Domeni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56792"/>
            <a:ext cx="8229600" cy="4175125"/>
          </a:xfrm>
        </p:spPr>
        <p:txBody>
          <a:bodyPr/>
          <a:lstStyle/>
          <a:p>
            <a:pPr eaLnBrk="1" hangingPunct="1"/>
            <a:r>
              <a:rPr lang="sr-Latn-CS" sz="2000" b="1" dirty="0" smtClean="0"/>
              <a:t>Simboličke adrese - domeni</a:t>
            </a:r>
            <a:r>
              <a:rPr lang="sr-Latn-CS" sz="1800" dirty="0" smtClean="0"/>
              <a:t>: </a:t>
            </a:r>
            <a:endParaRPr lang="sr-Latn-CS" sz="1900" dirty="0" smtClean="0"/>
          </a:p>
          <a:p>
            <a:pPr lvl="1" eaLnBrk="1" hangingPunct="1"/>
            <a:r>
              <a:rPr lang="sr-Latn-CS" sz="1800" dirty="0" smtClean="0"/>
              <a:t>Sastoje se od niza imena razdvojenih tačkama</a:t>
            </a:r>
            <a:r>
              <a:rPr lang="sr-Latn-CS" sz="1500" dirty="0" smtClean="0"/>
              <a:t> </a:t>
            </a:r>
            <a:br>
              <a:rPr lang="sr-Latn-CS" sz="1500" dirty="0" smtClean="0"/>
            </a:br>
            <a:r>
              <a:rPr lang="sr-Latn-CS" sz="1500" dirty="0" smtClean="0"/>
              <a:t/>
            </a:r>
            <a:br>
              <a:rPr lang="sr-Latn-CS" sz="1500" dirty="0" smtClean="0"/>
            </a:br>
            <a:r>
              <a:rPr lang="sr-Latn-CS" sz="1500" dirty="0" smtClean="0"/>
              <a:t>npr.      </a:t>
            </a:r>
            <a:r>
              <a:rPr lang="sr-Latn-CS" sz="1500" b="1" i="1" dirty="0" smtClean="0"/>
              <a:t>irc.grf.bg.ac.rs</a:t>
            </a:r>
            <a:r>
              <a:rPr lang="sr-Latn-CS" sz="1500" dirty="0" smtClean="0"/>
              <a:t>     ili          </a:t>
            </a:r>
            <a:r>
              <a:rPr lang="sr-Latn-CS" sz="1500" b="1" i="1" dirty="0" smtClean="0"/>
              <a:t>gimnazijasm.edu.rs</a:t>
            </a:r>
            <a:r>
              <a:rPr lang="sr-Latn-CS" sz="1500" dirty="0" smtClean="0"/>
              <a:t/>
            </a:r>
            <a:br>
              <a:rPr lang="sr-Latn-CS" sz="1500" dirty="0" smtClean="0"/>
            </a:br>
            <a:endParaRPr lang="sr-Latn-CS" sz="1500" dirty="0" smtClean="0"/>
          </a:p>
          <a:p>
            <a:pPr lvl="1" eaLnBrk="1" hangingPunct="1"/>
            <a:r>
              <a:rPr lang="sr-Latn-CS" sz="1700" dirty="0" smtClean="0"/>
              <a:t>Preslikavaju se kod Internet provajdera u IP adresu: </a:t>
            </a:r>
            <a:br>
              <a:rPr lang="sr-Latn-CS" sz="1700" dirty="0" smtClean="0"/>
            </a:br>
            <a:r>
              <a:rPr lang="sr-Latn-CS" sz="1700" dirty="0" smtClean="0"/>
              <a:t>npr. </a:t>
            </a:r>
            <a:r>
              <a:rPr lang="sr-Latn-CS" sz="1700" b="1" dirty="0" smtClean="0"/>
              <a:t>147.91.22.5</a:t>
            </a:r>
            <a:br>
              <a:rPr lang="sr-Latn-CS" sz="1700" b="1" dirty="0" smtClean="0"/>
            </a:br>
            <a:endParaRPr lang="sr-Latn-CS" sz="1700" dirty="0" smtClean="0"/>
          </a:p>
          <a:p>
            <a:pPr lvl="1" eaLnBrk="1" hangingPunct="1"/>
            <a:r>
              <a:rPr lang="sr-Latn-CS" sz="1800" dirty="0" smtClean="0"/>
              <a:t>Olakšavaju komunikaciju/manipulaciju adresama</a:t>
            </a:r>
            <a:br>
              <a:rPr lang="sr-Latn-CS" sz="1800" dirty="0" smtClean="0"/>
            </a:br>
            <a:r>
              <a:rPr lang="sr-Latn-CS" sz="1600" dirty="0" smtClean="0"/>
              <a:t>(Nose u sebi semantičko značenje – lakše se pamti)</a:t>
            </a:r>
            <a:br>
              <a:rPr lang="sr-Latn-CS" sz="1600" dirty="0" smtClean="0"/>
            </a:br>
            <a:endParaRPr lang="sr-Latn-CS" sz="1600" dirty="0" smtClean="0"/>
          </a:p>
          <a:p>
            <a:pPr lvl="1" eaLnBrk="1" hangingPunct="1"/>
            <a:r>
              <a:rPr lang="sr-Latn-CS" sz="1800" dirty="0" smtClean="0"/>
              <a:t>Korisnik ne mora da vodi računa ako se IP promeni</a:t>
            </a:r>
            <a:endParaRPr lang="sr-Latn-CS" sz="1800" i="1" dirty="0" smtClean="0"/>
          </a:p>
          <a:p>
            <a:pPr lvl="1" eaLnBrk="1" hangingPunct="1"/>
            <a:endParaRPr lang="sr-Latn-CS" sz="1300" dirty="0" smtClean="0"/>
          </a:p>
          <a:p>
            <a:pPr lvl="1" eaLnBrk="1" hangingPunct="1"/>
            <a:endParaRPr lang="sr-Latn-CS" sz="1800" b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INTERNET: Adrese i Domeni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41438"/>
            <a:ext cx="8229600" cy="48958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r-Latn-CS" sz="21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1800" b="1" dirty="0" smtClean="0"/>
              <a:t>Simbolička adresa</a:t>
            </a:r>
            <a:r>
              <a:rPr lang="sr-Latn-CS" sz="1800" dirty="0" smtClean="0"/>
              <a:t> - </a:t>
            </a:r>
            <a:r>
              <a:rPr lang="en-US" sz="1900" b="1" dirty="0" smtClean="0"/>
              <a:t>Internet </a:t>
            </a:r>
            <a:r>
              <a:rPr lang="en-US" sz="1900" b="1" dirty="0" err="1" smtClean="0"/>
              <a:t>domen</a:t>
            </a:r>
            <a:r>
              <a:rPr lang="en-US" sz="1900" dirty="0" smtClean="0"/>
              <a:t> - je </a:t>
            </a:r>
            <a:r>
              <a:rPr lang="en-US" sz="1900" dirty="0" err="1" smtClean="0"/>
              <a:t>jedinstveno</a:t>
            </a:r>
            <a:r>
              <a:rPr lang="en-US" sz="1900" dirty="0" smtClean="0"/>
              <a:t> </a:t>
            </a:r>
            <a:r>
              <a:rPr lang="en-US" sz="1900" dirty="0" err="1" smtClean="0"/>
              <a:t>ime</a:t>
            </a:r>
            <a:r>
              <a:rPr lang="en-US" sz="1900" dirty="0" smtClean="0"/>
              <a:t> </a:t>
            </a:r>
            <a:r>
              <a:rPr lang="en-US" sz="1900" dirty="0" err="1" smtClean="0"/>
              <a:t>za</a:t>
            </a:r>
            <a:r>
              <a:rPr lang="en-US" sz="1900" dirty="0" smtClean="0"/>
              <a:t> web </a:t>
            </a:r>
            <a:r>
              <a:rPr lang="en-US" sz="1900" dirty="0" err="1" smtClean="0"/>
              <a:t>adresu</a:t>
            </a:r>
            <a:r>
              <a:rPr lang="en-US" sz="1900" dirty="0" smtClean="0"/>
              <a:t> (Internet </a:t>
            </a:r>
            <a:r>
              <a:rPr lang="en-US" sz="1900" dirty="0" err="1" smtClean="0"/>
              <a:t>stranicu</a:t>
            </a:r>
            <a:r>
              <a:rPr lang="en-US" sz="1900" dirty="0" smtClean="0"/>
              <a:t>).</a:t>
            </a:r>
            <a:r>
              <a:rPr lang="en-US" sz="17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sr-Latn-CS" sz="18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1800" dirty="0" smtClean="0"/>
              <a:t>Simbolička adresa (domen) se zapisuje u obliku</a:t>
            </a:r>
            <a:r>
              <a:rPr lang="sr-Latn-CS" sz="2100" dirty="0" smtClean="0"/>
              <a:t> </a:t>
            </a:r>
            <a:r>
              <a:rPr lang="sr-Latn-CS" sz="1700" dirty="0" smtClean="0"/>
              <a:t>(uprošćeno)</a:t>
            </a:r>
            <a:r>
              <a:rPr lang="sr-Latn-CS" sz="2100" dirty="0" smtClean="0"/>
              <a:t>:</a:t>
            </a:r>
            <a:r>
              <a:rPr lang="sr-Latn-CS" sz="3000" dirty="0" smtClean="0"/>
              <a:t/>
            </a:r>
            <a:br>
              <a:rPr lang="sr-Latn-CS" sz="3000" dirty="0" smtClean="0"/>
            </a:br>
            <a:r>
              <a:rPr lang="sr-Latn-CS" sz="3000" dirty="0" smtClean="0"/>
              <a:t>		</a:t>
            </a:r>
            <a:r>
              <a:rPr lang="sr-Latn-CS" sz="2100" i="1" dirty="0" smtClean="0">
                <a:solidFill>
                  <a:srgbClr val="003399"/>
                </a:solidFill>
              </a:rPr>
              <a:t>ime_domena</a:t>
            </a:r>
            <a:r>
              <a:rPr lang="sr-Latn-CS" sz="2100" i="1" dirty="0" smtClean="0"/>
              <a:t> + </a:t>
            </a:r>
            <a:r>
              <a:rPr lang="sr-Latn-CS" sz="2100" i="1" dirty="0" smtClean="0">
                <a:solidFill>
                  <a:schemeClr val="accent2"/>
                </a:solidFill>
              </a:rPr>
              <a:t>ime_poddomena</a:t>
            </a:r>
            <a:r>
              <a:rPr lang="sr-Latn-CS" sz="2100" i="1" dirty="0" smtClean="0"/>
              <a:t/>
            </a:r>
            <a:br>
              <a:rPr lang="sr-Latn-CS" sz="2100" i="1" dirty="0" smtClean="0"/>
            </a:br>
            <a:r>
              <a:rPr lang="sr-Latn-CS" sz="2100" i="1" dirty="0" smtClean="0"/>
              <a:t>			</a:t>
            </a:r>
            <a:r>
              <a:rPr lang="sr-Latn-CS" sz="2100" i="1" dirty="0" smtClean="0">
                <a:solidFill>
                  <a:srgbClr val="003399"/>
                </a:solidFill>
              </a:rPr>
              <a:t>gimnazijasm</a:t>
            </a:r>
            <a:r>
              <a:rPr lang="sr-Latn-CS" sz="2100" i="1" dirty="0" smtClean="0"/>
              <a:t>.</a:t>
            </a:r>
            <a:r>
              <a:rPr lang="sr-Latn-CS" sz="2100" i="1" dirty="0" smtClean="0">
                <a:solidFill>
                  <a:schemeClr val="accent2"/>
                </a:solidFill>
              </a:rPr>
              <a:t>edu</a:t>
            </a:r>
            <a:r>
              <a:rPr lang="sr-Latn-CS" sz="2100" i="1" dirty="0" smtClean="0"/>
              <a:t>.</a:t>
            </a:r>
            <a:r>
              <a:rPr lang="sr-Latn-CS" sz="2100" i="1" dirty="0" smtClean="0">
                <a:solidFill>
                  <a:schemeClr val="accent2"/>
                </a:solidFill>
              </a:rPr>
              <a:t>rs</a:t>
            </a:r>
          </a:p>
          <a:p>
            <a:pPr eaLnBrk="1" hangingPunct="1">
              <a:lnSpc>
                <a:spcPct val="90000"/>
              </a:lnSpc>
            </a:pPr>
            <a:endParaRPr lang="sr-Latn-CS" sz="2100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u="sng" dirty="0" err="1" smtClean="0"/>
              <a:t>Ime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domena</a:t>
            </a:r>
            <a:r>
              <a:rPr lang="en-US" sz="1800" dirty="0" smtClean="0"/>
              <a:t>  je (</a:t>
            </a:r>
            <a:r>
              <a:rPr lang="en-US" sz="1800" dirty="0" err="1" smtClean="0"/>
              <a:t>obično</a:t>
            </a:r>
            <a:r>
              <a:rPr lang="en-US" sz="1800" dirty="0" smtClean="0"/>
              <a:t>) </a:t>
            </a:r>
            <a:r>
              <a:rPr lang="en-US" sz="1800" dirty="0" err="1" smtClean="0"/>
              <a:t>ime</a:t>
            </a:r>
            <a:r>
              <a:rPr lang="en-US" sz="1800" dirty="0" smtClean="0"/>
              <a:t> </a:t>
            </a:r>
            <a:r>
              <a:rPr lang="en-US" sz="1800" dirty="0" err="1" smtClean="0"/>
              <a:t>kompanije</a:t>
            </a:r>
            <a:r>
              <a:rPr lang="en-US" sz="1800" dirty="0" smtClean="0"/>
              <a:t>/</a:t>
            </a:r>
            <a:r>
              <a:rPr lang="en-US" sz="1800" dirty="0" err="1" smtClean="0"/>
              <a:t>firme</a:t>
            </a:r>
            <a:r>
              <a:rPr lang="en-US" sz="1800" dirty="0" smtClean="0"/>
              <a:t>/</a:t>
            </a:r>
            <a:r>
              <a:rPr lang="en-US" sz="1800" dirty="0" err="1" smtClean="0"/>
              <a:t>ustanove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se </a:t>
            </a:r>
            <a:r>
              <a:rPr lang="en-US" sz="1800" dirty="0" err="1" smtClean="0"/>
              <a:t>bavi</a:t>
            </a:r>
            <a:r>
              <a:rPr lang="en-US" sz="1800" dirty="0" smtClean="0"/>
              <a:t> </a:t>
            </a:r>
            <a:r>
              <a:rPr lang="en-US" sz="1800" dirty="0" err="1" smtClean="0"/>
              <a:t>određenim</a:t>
            </a:r>
            <a:r>
              <a:rPr lang="en-US" sz="1800" dirty="0" smtClean="0"/>
              <a:t> </a:t>
            </a:r>
            <a:r>
              <a:rPr lang="en-US" sz="1800" dirty="0" err="1" smtClean="0"/>
              <a:t>poslom</a:t>
            </a:r>
            <a:r>
              <a:rPr lang="en-US" sz="18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dirty="0" err="1" smtClean="0"/>
              <a:t>Ime</a:t>
            </a:r>
            <a:r>
              <a:rPr lang="en-US" sz="1500" dirty="0" smtClean="0"/>
              <a:t> </a:t>
            </a:r>
            <a:r>
              <a:rPr lang="en-US" sz="1500" dirty="0" err="1" smtClean="0"/>
              <a:t>domena</a:t>
            </a:r>
            <a:r>
              <a:rPr lang="en-US" sz="1500" dirty="0" smtClean="0"/>
              <a:t> je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internetu</a:t>
            </a:r>
            <a:r>
              <a:rPr lang="en-US" sz="1500" dirty="0" smtClean="0"/>
              <a:t> </a:t>
            </a:r>
            <a:r>
              <a:rPr lang="en-US" sz="1500" dirty="0" err="1" smtClean="0"/>
              <a:t>unikatno</a:t>
            </a:r>
            <a:endParaRPr lang="en-US" sz="15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500" dirty="0" err="1" smtClean="0"/>
              <a:t>Ime</a:t>
            </a:r>
            <a:r>
              <a:rPr lang="en-US" sz="1500" dirty="0" smtClean="0"/>
              <a:t> </a:t>
            </a:r>
            <a:r>
              <a:rPr lang="en-US" sz="1500" dirty="0" err="1" smtClean="0"/>
              <a:t>domena</a:t>
            </a:r>
            <a:r>
              <a:rPr lang="en-US" sz="1500" dirty="0" smtClean="0"/>
              <a:t> se </a:t>
            </a:r>
            <a:r>
              <a:rPr lang="en-US" sz="1500" dirty="0" err="1" smtClean="0"/>
              <a:t>registruje</a:t>
            </a:r>
            <a:r>
              <a:rPr lang="en-US" sz="1500" dirty="0" smtClean="0"/>
              <a:t> </a:t>
            </a:r>
            <a:r>
              <a:rPr lang="en-US" sz="1500" dirty="0" err="1" smtClean="0"/>
              <a:t>kod</a:t>
            </a:r>
            <a:r>
              <a:rPr lang="en-US" sz="1500" dirty="0" smtClean="0"/>
              <a:t> </a:t>
            </a:r>
            <a:r>
              <a:rPr lang="en-US" sz="1500" dirty="0" err="1" smtClean="0"/>
              <a:t>nacionalne</a:t>
            </a:r>
            <a:r>
              <a:rPr lang="en-US" sz="1500" dirty="0" smtClean="0"/>
              <a:t> </a:t>
            </a:r>
            <a:r>
              <a:rPr lang="en-US" sz="1500" dirty="0" err="1" smtClean="0"/>
              <a:t>firme</a:t>
            </a:r>
            <a:r>
              <a:rPr lang="en-US" sz="1500" dirty="0" smtClean="0"/>
              <a:t> </a:t>
            </a:r>
            <a:r>
              <a:rPr lang="en-US" sz="1500" dirty="0" err="1" smtClean="0"/>
              <a:t>zadužene</a:t>
            </a:r>
            <a:r>
              <a:rPr lang="en-US" sz="1500" dirty="0" smtClean="0"/>
              <a:t> </a:t>
            </a:r>
            <a:r>
              <a:rPr lang="en-US" sz="1500" dirty="0" err="1" smtClean="0"/>
              <a:t>za</a:t>
            </a:r>
            <a:r>
              <a:rPr lang="en-US" sz="1500" dirty="0" smtClean="0"/>
              <a:t> </a:t>
            </a:r>
            <a:r>
              <a:rPr lang="en-US" sz="1500" dirty="0" err="1" smtClean="0"/>
              <a:t>imena</a:t>
            </a:r>
            <a:r>
              <a:rPr lang="en-US" sz="1500" dirty="0" smtClean="0"/>
              <a:t> </a:t>
            </a:r>
            <a:r>
              <a:rPr lang="en-US" sz="1500" dirty="0" err="1" smtClean="0"/>
              <a:t>domena</a:t>
            </a:r>
            <a:r>
              <a:rPr lang="en-US" sz="1500" dirty="0" smtClean="0"/>
              <a:t>: </a:t>
            </a:r>
            <a:br>
              <a:rPr lang="en-US" sz="1500" dirty="0" smtClean="0"/>
            </a:br>
            <a:r>
              <a:rPr lang="en-US" sz="1500" i="1" dirty="0" err="1" smtClean="0"/>
              <a:t>Srbija</a:t>
            </a:r>
            <a:r>
              <a:rPr lang="en-US" sz="1500" dirty="0" smtClean="0"/>
              <a:t>: </a:t>
            </a:r>
            <a:r>
              <a:rPr lang="en-US" sz="1400" b="1" dirty="0" err="1" smtClean="0">
                <a:solidFill>
                  <a:srgbClr val="003399"/>
                </a:solidFill>
              </a:rPr>
              <a:t>Registar</a:t>
            </a:r>
            <a:r>
              <a:rPr lang="en-US" sz="1400" b="1" dirty="0" smtClean="0">
                <a:solidFill>
                  <a:srgbClr val="003399"/>
                </a:solidFill>
              </a:rPr>
              <a:t> </a:t>
            </a:r>
            <a:r>
              <a:rPr lang="en-US" sz="1400" b="1" dirty="0" err="1" smtClean="0">
                <a:solidFill>
                  <a:srgbClr val="003399"/>
                </a:solidFill>
              </a:rPr>
              <a:t>nacionalnog</a:t>
            </a:r>
            <a:r>
              <a:rPr lang="en-US" sz="1400" b="1" dirty="0" smtClean="0">
                <a:solidFill>
                  <a:srgbClr val="003399"/>
                </a:solidFill>
              </a:rPr>
              <a:t> internet </a:t>
            </a:r>
            <a:r>
              <a:rPr lang="en-US" sz="1400" b="1" dirty="0" err="1" smtClean="0">
                <a:solidFill>
                  <a:srgbClr val="003399"/>
                </a:solidFill>
              </a:rPr>
              <a:t>domena</a:t>
            </a:r>
            <a:r>
              <a:rPr lang="en-US" sz="1400" b="1" dirty="0" smtClean="0">
                <a:solidFill>
                  <a:srgbClr val="003399"/>
                </a:solidFill>
              </a:rPr>
              <a:t> </a:t>
            </a:r>
            <a:r>
              <a:rPr lang="en-US" sz="1400" b="1" dirty="0" err="1" smtClean="0">
                <a:solidFill>
                  <a:srgbClr val="003399"/>
                </a:solidFill>
              </a:rPr>
              <a:t>Srbije</a:t>
            </a:r>
            <a:r>
              <a:rPr lang="en-US" sz="1400" dirty="0" smtClean="0"/>
              <a:t> (RNIDS)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i="1" dirty="0" err="1" smtClean="0"/>
              <a:t>Svet</a:t>
            </a:r>
            <a:r>
              <a:rPr lang="en-US" sz="1500" dirty="0" smtClean="0"/>
              <a:t>:   </a:t>
            </a:r>
            <a:r>
              <a:rPr lang="sr-Latn-CS" sz="1300" b="1" dirty="0" smtClean="0">
                <a:solidFill>
                  <a:srgbClr val="003399"/>
                </a:solidFill>
              </a:rPr>
              <a:t>IANA</a:t>
            </a:r>
            <a:r>
              <a:rPr lang="sr-Latn-CS" sz="1100" dirty="0" smtClean="0"/>
              <a:t> (</a:t>
            </a:r>
            <a:r>
              <a:rPr lang="sr-Latn-CS" sz="1100" b="1" dirty="0" smtClean="0">
                <a:solidFill>
                  <a:srgbClr val="003399"/>
                </a:solidFill>
              </a:rPr>
              <a:t>Internet Assigned Numbers Authority</a:t>
            </a:r>
            <a:r>
              <a:rPr lang="sr-Latn-CS" sz="1100" dirty="0" smtClean="0"/>
              <a:t>)</a:t>
            </a: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endParaRPr lang="sr-Latn-C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6200" y="692696"/>
            <a:ext cx="7761288" cy="847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INTERNET: Adrese i Domeni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433" y="1772816"/>
            <a:ext cx="8050213" cy="3383706"/>
          </a:xfrm>
        </p:spPr>
        <p:txBody>
          <a:bodyPr/>
          <a:lstStyle/>
          <a:p>
            <a:pPr eaLnBrk="1" hangingPunct="1"/>
            <a:r>
              <a:rPr lang="sr-Latn-CS" sz="1800" dirty="0" smtClean="0"/>
              <a:t>Na najvišem nivou </a:t>
            </a:r>
            <a:r>
              <a:rPr lang="sr-Latn-CS" sz="1800" u="sng" dirty="0" smtClean="0"/>
              <a:t>podele domena</a:t>
            </a:r>
            <a:r>
              <a:rPr lang="sr-Latn-CS" sz="1800" dirty="0" smtClean="0"/>
              <a:t> nalaze se:</a:t>
            </a:r>
            <a:br>
              <a:rPr lang="sr-Latn-CS" sz="1800" dirty="0" smtClean="0"/>
            </a:br>
            <a:endParaRPr lang="sr-Latn-CS" sz="1800" dirty="0" smtClean="0"/>
          </a:p>
          <a:p>
            <a:pPr lvl="1" eaLnBrk="1" hangingPunct="1"/>
            <a:r>
              <a:rPr lang="en-US" sz="1800" dirty="0" err="1" smtClean="0"/>
              <a:t>domeni</a:t>
            </a:r>
            <a:r>
              <a:rPr lang="en-US" sz="1800" dirty="0" smtClean="0"/>
              <a:t> </a:t>
            </a:r>
            <a:r>
              <a:rPr lang="en-US" sz="1800" dirty="0" err="1" smtClean="0"/>
              <a:t>opšte</a:t>
            </a:r>
            <a:r>
              <a:rPr lang="en-US" sz="1800" dirty="0" smtClean="0"/>
              <a:t> </a:t>
            </a:r>
            <a:r>
              <a:rPr lang="en-US" sz="1800" dirty="0" err="1" smtClean="0"/>
              <a:t>namene</a:t>
            </a:r>
            <a:r>
              <a:rPr lang="en-US" sz="1800" dirty="0" smtClean="0"/>
              <a:t> </a:t>
            </a:r>
            <a:r>
              <a:rPr lang="en-US" sz="1400" dirty="0" smtClean="0"/>
              <a:t>(</a:t>
            </a:r>
            <a:r>
              <a:rPr lang="sr-Latn-CS" sz="1400" i="1" dirty="0" smtClean="0"/>
              <a:t>.com</a:t>
            </a:r>
            <a:r>
              <a:rPr lang="sr-Latn-CS" sz="1400" b="1" i="1" dirty="0" smtClean="0"/>
              <a:t> </a:t>
            </a:r>
            <a:r>
              <a:rPr lang="sr-Latn-CS" sz="1400" i="1" dirty="0" smtClean="0"/>
              <a:t>.net</a:t>
            </a:r>
            <a:r>
              <a:rPr lang="sr-Latn-CS" sz="1400" b="1" i="1" dirty="0" smtClean="0"/>
              <a:t> </a:t>
            </a:r>
            <a:r>
              <a:rPr lang="sr-Latn-CS" sz="1400" i="1" dirty="0" smtClean="0"/>
              <a:t> .org .mil</a:t>
            </a:r>
            <a:r>
              <a:rPr lang="sr-Latn-CS" sz="1400" b="1" i="1" dirty="0" smtClean="0"/>
              <a:t> </a:t>
            </a:r>
            <a:r>
              <a:rPr lang="sr-Latn-CS" sz="1400" i="1" dirty="0" smtClean="0"/>
              <a:t>)</a:t>
            </a:r>
            <a:endParaRPr lang="en-US" sz="1400" dirty="0" smtClean="0"/>
          </a:p>
          <a:p>
            <a:pPr lvl="1" eaLnBrk="1" hangingPunct="1"/>
            <a:r>
              <a:rPr lang="en-US" sz="1800" dirty="0" err="1" smtClean="0"/>
              <a:t>domeni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se </a:t>
            </a:r>
            <a:r>
              <a:rPr lang="en-US" sz="1800" dirty="0" err="1" smtClean="0"/>
              <a:t>dodeljuju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korišćenje</a:t>
            </a:r>
            <a:r>
              <a:rPr lang="en-US" sz="1800" dirty="0" smtClean="0"/>
              <a:t> </a:t>
            </a:r>
            <a:r>
              <a:rPr lang="en-US" sz="1800" dirty="0" err="1" smtClean="0"/>
              <a:t>državama</a:t>
            </a:r>
            <a:r>
              <a:rPr lang="en-US" sz="1800" dirty="0" smtClean="0"/>
              <a:t> </a:t>
            </a:r>
            <a:r>
              <a:rPr lang="en-US" sz="1600" dirty="0" smtClean="0"/>
              <a:t>(</a:t>
            </a:r>
            <a:r>
              <a:rPr lang="sr-Latn-CS" sz="1400" i="1" dirty="0" smtClean="0"/>
              <a:t>.rs .it  .ru .uk)</a:t>
            </a:r>
          </a:p>
          <a:p>
            <a:pPr lvl="1" eaLnBrk="1" hangingPunct="1"/>
            <a:endParaRPr lang="sr-Latn-CS" sz="1300" dirty="0" smtClean="0"/>
          </a:p>
          <a:p>
            <a:pPr eaLnBrk="1" hangingPunct="1"/>
            <a:r>
              <a:rPr lang="sr-Latn-CS" sz="1900" b="1" dirty="0" smtClean="0"/>
              <a:t>Domen</a:t>
            </a:r>
            <a:r>
              <a:rPr lang="sr-Latn-CS" sz="1900" dirty="0" smtClean="0"/>
              <a:t> označava: grupu mreža i računara na Internetu pod jedinstvenom  administrativnom kontrolom i održavanjem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mtClean="0"/>
              <a:t>INTERNET: Adrese i Domeni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41438"/>
            <a:ext cx="7834313" cy="4789487"/>
          </a:xfrm>
        </p:spPr>
        <p:txBody>
          <a:bodyPr/>
          <a:lstStyle/>
          <a:p>
            <a:pPr eaLnBrk="1" hangingPunct="1"/>
            <a:r>
              <a:rPr lang="sr-Latn-CS" sz="2000" b="1" smtClean="0"/>
              <a:t>Poddomen</a:t>
            </a:r>
          </a:p>
          <a:p>
            <a:pPr lvl="1" eaLnBrk="1" hangingPunct="1"/>
            <a:r>
              <a:rPr lang="sr-Latn-CS" sz="1700" smtClean="0"/>
              <a:t>Organizaciona podcelina nekog domena</a:t>
            </a:r>
          </a:p>
          <a:p>
            <a:pPr lvl="2" eaLnBrk="1" hangingPunct="1"/>
            <a:r>
              <a:rPr lang="sr-Latn-CS" sz="1700" smtClean="0"/>
              <a:t>Ustanova u državi, pododeljenje firme i sl.</a:t>
            </a:r>
          </a:p>
          <a:p>
            <a:pPr lvl="2" eaLnBrk="1" hangingPunct="1"/>
            <a:r>
              <a:rPr lang="sr-Latn-CS" sz="1800" smtClean="0"/>
              <a:t>IRC.</a:t>
            </a:r>
            <a:r>
              <a:rPr lang="sr-Latn-CS" sz="1800" u="sng" smtClean="0"/>
              <a:t>GRF</a:t>
            </a:r>
            <a:r>
              <a:rPr lang="sr-Latn-CS" sz="1800" smtClean="0"/>
              <a:t>.</a:t>
            </a:r>
            <a:r>
              <a:rPr lang="sr-Latn-CS" sz="1800" u="sng" smtClean="0"/>
              <a:t>BG</a:t>
            </a:r>
            <a:r>
              <a:rPr lang="sr-Latn-CS" sz="1800" smtClean="0"/>
              <a:t>.</a:t>
            </a:r>
            <a:r>
              <a:rPr lang="sr-Latn-CS" sz="1800" u="sng" smtClean="0"/>
              <a:t>AC</a:t>
            </a:r>
            <a:r>
              <a:rPr lang="sr-Latn-CS" sz="1800" smtClean="0"/>
              <a:t>.RS</a:t>
            </a:r>
          </a:p>
          <a:p>
            <a:pPr lvl="2" eaLnBrk="1" hangingPunct="1"/>
            <a:r>
              <a:rPr lang="sr-Latn-CS" sz="1800" smtClean="0"/>
              <a:t>.</a:t>
            </a:r>
            <a:r>
              <a:rPr lang="en-US" sz="1800" smtClean="0"/>
              <a:t>rs</a:t>
            </a:r>
            <a:endParaRPr lang="sr-Latn-CS" sz="1800" smtClean="0"/>
          </a:p>
          <a:p>
            <a:pPr lvl="3" eaLnBrk="1" hangingPunct="1"/>
            <a:r>
              <a:rPr lang="sr-Latn-CS" sz="1500" smtClean="0"/>
              <a:t>edu.</a:t>
            </a:r>
            <a:r>
              <a:rPr lang="en-US" sz="1500" smtClean="0"/>
              <a:t>rs – edukativne ustanove</a:t>
            </a:r>
            <a:endParaRPr lang="sr-Latn-CS" sz="1500" smtClean="0"/>
          </a:p>
          <a:p>
            <a:pPr lvl="3" eaLnBrk="1" hangingPunct="1"/>
            <a:r>
              <a:rPr lang="sr-Latn-CS" sz="1500" smtClean="0"/>
              <a:t>org.</a:t>
            </a:r>
            <a:r>
              <a:rPr lang="en-US" sz="1500" smtClean="0"/>
              <a:t>rs - organizacije</a:t>
            </a:r>
            <a:endParaRPr lang="sr-Latn-CS" sz="1500" smtClean="0"/>
          </a:p>
          <a:p>
            <a:pPr lvl="3" eaLnBrk="1" hangingPunct="1"/>
            <a:r>
              <a:rPr lang="sr-Latn-CS" sz="1500" smtClean="0"/>
              <a:t>co.</a:t>
            </a:r>
            <a:r>
              <a:rPr lang="en-US" sz="1500" smtClean="0"/>
              <a:t>rs - firme</a:t>
            </a:r>
            <a:endParaRPr lang="sr-Latn-CS" sz="1500" smtClean="0"/>
          </a:p>
          <a:p>
            <a:pPr lvl="3" eaLnBrk="1" hangingPunct="1"/>
            <a:r>
              <a:rPr lang="sr-Latn-CS" sz="1500" smtClean="0"/>
              <a:t>ac.</a:t>
            </a:r>
            <a:r>
              <a:rPr lang="en-US" sz="1500" smtClean="0"/>
              <a:t>rs – akademske ustanove</a:t>
            </a:r>
            <a:endParaRPr lang="sr-Latn-CS" sz="1500" smtClean="0"/>
          </a:p>
          <a:p>
            <a:pPr lvl="3" eaLnBrk="1" hangingPunct="1">
              <a:buFont typeface="Wingdings" panose="05000000000000000000" pitchFamily="2" charset="2"/>
              <a:buNone/>
            </a:pPr>
            <a:endParaRPr lang="sr-Latn-CS" sz="1500" smtClean="0"/>
          </a:p>
        </p:txBody>
      </p:sp>
      <p:pic>
        <p:nvPicPr>
          <p:cNvPr id="4" name="Picture 3" descr="C:\Users\Sanja\Desktop\152068753514047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" y="2133600"/>
            <a:ext cx="1362553" cy="2733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 PPT-Multimedijalne tehnologije</Template>
  <TotalTime>1403</TotalTime>
  <Words>986</Words>
  <Application>Microsoft Office PowerPoint</Application>
  <PresentationFormat>On-screen Show (4:3)</PresentationFormat>
  <Paragraphs>231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Constantia</vt:lpstr>
      <vt:lpstr>Wingdings</vt:lpstr>
      <vt:lpstr>Wingdings 2</vt:lpstr>
      <vt:lpstr>Flow</vt:lpstr>
      <vt:lpstr>Microsoft</vt:lpstr>
      <vt:lpstr>PowerPoint Presentation</vt:lpstr>
      <vt:lpstr>WEB PROGRAMIRANJE</vt:lpstr>
      <vt:lpstr>INTERNET: Adrese i Domeni</vt:lpstr>
      <vt:lpstr>INTERNET: Adrese i Domeni</vt:lpstr>
      <vt:lpstr>INTERNET: Adrese i Domeni</vt:lpstr>
      <vt:lpstr>INTERNET: Adrese i Domeni</vt:lpstr>
      <vt:lpstr>INTERNET: Adrese i Domeni</vt:lpstr>
      <vt:lpstr>INTERNET: Adrese i Domeni</vt:lpstr>
      <vt:lpstr>INTERNET: Adrese i Domeni</vt:lpstr>
      <vt:lpstr>INTERNET: Adrese i Domeni</vt:lpstr>
      <vt:lpstr>Tehnologije pristupa internetu</vt:lpstr>
      <vt:lpstr>Tehnologije pristupa internetu</vt:lpstr>
      <vt:lpstr>Tehnologije pristupa internetu</vt:lpstr>
      <vt:lpstr>Tehnologije pristupa internetu</vt:lpstr>
      <vt:lpstr>Tehnologije pristupa internetu</vt:lpstr>
      <vt:lpstr>Internet servisi</vt:lpstr>
      <vt:lpstr>Internet servisi</vt:lpstr>
      <vt:lpstr>Internet servisi</vt:lpstr>
      <vt:lpstr>Web tehnologije: šta radimo?</vt:lpstr>
      <vt:lpstr>Web tehnologije: funkcije Interneta</vt:lpstr>
      <vt:lpstr>Web tehnologije: Web portali</vt:lpstr>
      <vt:lpstr>Web tehnologije: Elektronsko poslovanje</vt:lpstr>
      <vt:lpstr>WWW- World Wide Web</vt:lpstr>
      <vt:lpstr>WWW- World Wide Web</vt:lpstr>
      <vt:lpstr>Statički i dinamički WEB</vt:lpstr>
      <vt:lpstr>Statički i dinamički WEB</vt:lpstr>
      <vt:lpstr>WEB programiranje</vt:lpstr>
      <vt:lpstr>Klijentske tehnologije</vt:lpstr>
      <vt:lpstr>Serverske tehnologije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adoki</dc:creator>
  <cp:lastModifiedBy>Sasha</cp:lastModifiedBy>
  <cp:revision>104</cp:revision>
  <dcterms:created xsi:type="dcterms:W3CDTF">2008-02-06T21:19:04Z</dcterms:created>
  <dcterms:modified xsi:type="dcterms:W3CDTF">2018-03-26T19:51:13Z</dcterms:modified>
</cp:coreProperties>
</file>