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9"/>
  </p:notesMasterIdLst>
  <p:sldIdLst>
    <p:sldId id="358" r:id="rId2"/>
    <p:sldId id="359" r:id="rId3"/>
    <p:sldId id="332" r:id="rId4"/>
    <p:sldId id="333" r:id="rId5"/>
    <p:sldId id="334" r:id="rId6"/>
    <p:sldId id="335" r:id="rId7"/>
    <p:sldId id="336" r:id="rId8"/>
    <p:sldId id="337" r:id="rId9"/>
    <p:sldId id="338" r:id="rId10"/>
    <p:sldId id="339" r:id="rId11"/>
    <p:sldId id="340" r:id="rId12"/>
    <p:sldId id="341" r:id="rId13"/>
    <p:sldId id="342" r:id="rId14"/>
    <p:sldId id="343" r:id="rId15"/>
    <p:sldId id="344" r:id="rId16"/>
    <p:sldId id="345" r:id="rId17"/>
    <p:sldId id="346" r:id="rId18"/>
    <p:sldId id="347" r:id="rId19"/>
    <p:sldId id="348" r:id="rId20"/>
    <p:sldId id="354" r:id="rId21"/>
    <p:sldId id="353" r:id="rId22"/>
    <p:sldId id="355" r:id="rId23"/>
    <p:sldId id="356" r:id="rId24"/>
    <p:sldId id="357" r:id="rId25"/>
    <p:sldId id="349" r:id="rId26"/>
    <p:sldId id="350" r:id="rId27"/>
    <p:sldId id="351" r:id="rId2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FF99"/>
    <a:srgbClr val="FFCCFF"/>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418" autoAdjust="0"/>
  </p:normalViewPr>
  <p:slideViewPr>
    <p:cSldViewPr>
      <p:cViewPr varScale="1">
        <p:scale>
          <a:sx n="104" d="100"/>
          <a:sy n="104" d="100"/>
        </p:scale>
        <p:origin x="180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C87BFB9-A79B-4E86-84E2-61758DBB36CC}" type="slidenum">
              <a:rPr lang="en-US"/>
              <a:pPr>
                <a:defRPr/>
              </a:pPr>
              <a:t>‹#›</a:t>
            </a:fld>
            <a:endParaRPr lang="en-US"/>
          </a:p>
        </p:txBody>
      </p:sp>
    </p:spTree>
    <p:extLst>
      <p:ext uri="{BB962C8B-B14F-4D97-AF65-F5344CB8AC3E}">
        <p14:creationId xmlns:p14="http://schemas.microsoft.com/office/powerpoint/2010/main" val="30950385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ltLang="en-US"/>
          </a:p>
        </p:txBody>
      </p:sp>
      <p:sp>
        <p:nvSpPr>
          <p:cNvPr id="19" name="Footer Placeholder 18"/>
          <p:cNvSpPr>
            <a:spLocks noGrp="1"/>
          </p:cNvSpPr>
          <p:nvPr>
            <p:ph type="ftr" sz="quarter" idx="11"/>
          </p:nvPr>
        </p:nvSpPr>
        <p:spPr/>
        <p:txBody>
          <a:bodyPr/>
          <a:lstStyle/>
          <a:p>
            <a:pPr>
              <a:defRPr/>
            </a:pPr>
            <a:endParaRPr lang="en-US" altLang="en-US"/>
          </a:p>
        </p:txBody>
      </p:sp>
      <p:sp>
        <p:nvSpPr>
          <p:cNvPr id="27" name="Slide Number Placeholder 26"/>
          <p:cNvSpPr>
            <a:spLocks noGrp="1"/>
          </p:cNvSpPr>
          <p:nvPr>
            <p:ph type="sldNum" sz="quarter" idx="12"/>
          </p:nvPr>
        </p:nvSpPr>
        <p:spPr/>
        <p:txBody>
          <a:bodyPr/>
          <a:lstStyle/>
          <a:p>
            <a:pPr>
              <a:defRPr/>
            </a:pPr>
            <a:endParaRPr lang="en-US" altLang="en-US"/>
          </a:p>
        </p:txBody>
      </p:sp>
    </p:spTree>
    <p:extLst>
      <p:ext uri="{BB962C8B-B14F-4D97-AF65-F5344CB8AC3E}">
        <p14:creationId xmlns:p14="http://schemas.microsoft.com/office/powerpoint/2010/main" val="3017855326"/>
      </p:ext>
    </p:extLst>
  </p:cSld>
  <p:clrMapOvr>
    <a:overrideClrMapping bg1="dk1" tx1="lt1" bg2="dk2" tx2="lt2" accent1="accent1" accent2="accent2" accent3="accent3" accent4="accent4" accent5="accent5" accent6="accent6" hlink="hlink" folHlink="folHlink"/>
  </p:clrMapOvr>
  <p:transition>
    <p:push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96FEA79B-18AF-470A-9CE5-249D90F4B23C}" type="slidenum">
              <a:rPr lang="en-US" altLang="en-US" smtClean="0"/>
              <a:pPr>
                <a:defRPr/>
              </a:pPr>
              <a:t>‹#›</a:t>
            </a:fld>
            <a:endParaRPr lang="en-US" altLang="en-US"/>
          </a:p>
        </p:txBody>
      </p:sp>
    </p:spTree>
    <p:extLst>
      <p:ext uri="{BB962C8B-B14F-4D97-AF65-F5344CB8AC3E}">
        <p14:creationId xmlns:p14="http://schemas.microsoft.com/office/powerpoint/2010/main" val="2522444968"/>
      </p:ext>
    </p:extLst>
  </p:cSld>
  <p:clrMapOvr>
    <a:masterClrMapping/>
  </p:clrMapOvr>
  <p:transition>
    <p:push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8D96F0CE-E525-4CE7-9605-6C9E74063B17}" type="slidenum">
              <a:rPr lang="en-US" altLang="en-US" smtClean="0"/>
              <a:pPr>
                <a:defRPr/>
              </a:pPr>
              <a:t>‹#›</a:t>
            </a:fld>
            <a:endParaRPr lang="en-US" altLang="en-US"/>
          </a:p>
        </p:txBody>
      </p:sp>
    </p:spTree>
    <p:extLst>
      <p:ext uri="{BB962C8B-B14F-4D97-AF65-F5344CB8AC3E}">
        <p14:creationId xmlns:p14="http://schemas.microsoft.com/office/powerpoint/2010/main" val="1687031318"/>
      </p:ext>
    </p:extLst>
  </p:cSld>
  <p:clrMapOvr>
    <a:masterClrMapping/>
  </p:clrMapOvr>
  <p:transition>
    <p:push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61288" cy="8477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341438"/>
            <a:ext cx="3810000" cy="4789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341438"/>
            <a:ext cx="3810000" cy="4789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endParaRPr lang="en-US" altLang="en-US"/>
          </a:p>
        </p:txBody>
      </p:sp>
      <p:sp>
        <p:nvSpPr>
          <p:cNvPr id="6" name="Footer Placeholder 3"/>
          <p:cNvSpPr>
            <a:spLocks noGrp="1"/>
          </p:cNvSpPr>
          <p:nvPr>
            <p:ph type="ftr" sz="quarter" idx="11"/>
          </p:nvPr>
        </p:nvSpPr>
        <p:spPr/>
        <p:txBody>
          <a:bodyPr/>
          <a:lstStyle>
            <a:lvl1pPr>
              <a:defRPr/>
            </a:lvl1pPr>
          </a:lstStyle>
          <a:p>
            <a:pPr>
              <a:defRPr/>
            </a:pPr>
            <a:endParaRPr lang="en-US" altLang="en-US"/>
          </a:p>
        </p:txBody>
      </p:sp>
      <p:sp>
        <p:nvSpPr>
          <p:cNvPr id="7" name="Slide Number Placeholder 15"/>
          <p:cNvSpPr>
            <a:spLocks noGrp="1"/>
          </p:cNvSpPr>
          <p:nvPr>
            <p:ph type="sldNum" sz="quarter" idx="12"/>
          </p:nvPr>
        </p:nvSpPr>
        <p:spPr/>
        <p:txBody>
          <a:bodyPr/>
          <a:lstStyle>
            <a:lvl1pPr>
              <a:defRPr/>
            </a:lvl1pPr>
          </a:lstStyle>
          <a:p>
            <a:pPr>
              <a:defRPr/>
            </a:pPr>
            <a:fld id="{5B0F9CE2-9783-4F1D-9C84-6421D0E4D70C}" type="slidenum">
              <a:rPr lang="en-US" altLang="en-US" smtClean="0"/>
              <a:pPr>
                <a:defRPr/>
              </a:pPr>
              <a:t>‹#›</a:t>
            </a:fld>
            <a:endParaRPr lang="en-US" altLang="en-US"/>
          </a:p>
        </p:txBody>
      </p:sp>
    </p:spTree>
    <p:extLst>
      <p:ext uri="{BB962C8B-B14F-4D97-AF65-F5344CB8AC3E}">
        <p14:creationId xmlns:p14="http://schemas.microsoft.com/office/powerpoint/2010/main" val="243039147"/>
      </p:ext>
    </p:extLst>
  </p:cSld>
  <p:clrMapOvr>
    <a:masterClrMapping/>
  </p:clrMapOvr>
  <p:transition>
    <p:push dir="d"/>
  </p:transition>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a:ln/>
        </p:spPr>
        <p:txBody>
          <a:bodyPr/>
          <a:lstStyle>
            <a:lvl1pPr>
              <a:defRPr/>
            </a:lvl1pPr>
          </a:lstStyle>
          <a:p>
            <a:pPr>
              <a:defRPr/>
            </a:pPr>
            <a:fld id="{5B0F9CE2-9783-4F1D-9C84-6421D0E4D70C}" type="slidenum">
              <a:rPr lang="en-US" altLang="en-US" smtClean="0"/>
              <a:pPr>
                <a:defRPr/>
              </a:pPr>
              <a:t>‹#›</a:t>
            </a:fld>
            <a:endParaRPr lang="en-US" altLang="en-US"/>
          </a:p>
        </p:txBody>
      </p:sp>
    </p:spTree>
    <p:extLst>
      <p:ext uri="{BB962C8B-B14F-4D97-AF65-F5344CB8AC3E}">
        <p14:creationId xmlns:p14="http://schemas.microsoft.com/office/powerpoint/2010/main" val="2622973618"/>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smtClean="0"/>
              <a:t>Click icon to add table</a:t>
            </a:r>
            <a:endParaRPr lang="en-US" noProof="0"/>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endParaRPr lang="en-US" alt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pPr>
              <a:defRPr/>
            </a:pPr>
            <a:fld id="{5B0F9CE2-9783-4F1D-9C84-6421D0E4D70C}" type="slidenum">
              <a:rPr lang="en-US" altLang="en-US" smtClean="0"/>
              <a:pPr>
                <a:defRPr/>
              </a:pPr>
              <a:t>‹#›</a:t>
            </a:fld>
            <a:endParaRPr lang="en-US" altLang="en-US"/>
          </a:p>
        </p:txBody>
      </p:sp>
    </p:spTree>
    <p:extLst>
      <p:ext uri="{BB962C8B-B14F-4D97-AF65-F5344CB8AC3E}">
        <p14:creationId xmlns:p14="http://schemas.microsoft.com/office/powerpoint/2010/main" val="253726030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8EADFBF5-B680-4D51-BBD2-8FB7E73A899A}" type="slidenum">
              <a:rPr lang="en-US" altLang="en-US" smtClean="0"/>
              <a:pPr>
                <a:defRPr/>
              </a:pPr>
              <a:t>‹#›</a:t>
            </a:fld>
            <a:endParaRPr lang="en-US" altLang="en-US"/>
          </a:p>
        </p:txBody>
      </p:sp>
    </p:spTree>
    <p:extLst>
      <p:ext uri="{BB962C8B-B14F-4D97-AF65-F5344CB8AC3E}">
        <p14:creationId xmlns:p14="http://schemas.microsoft.com/office/powerpoint/2010/main" val="2525572262"/>
      </p:ext>
    </p:extLst>
  </p:cSld>
  <p:clrMapOvr>
    <a:masterClrMapping/>
  </p:clrMapOvr>
  <p:transition>
    <p:push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CF3F79E-AE7D-45E7-875C-E126F81B76BC}" type="slidenum">
              <a:rPr lang="en-US" altLang="en-US" smtClean="0"/>
              <a:pPr>
                <a:defRPr/>
              </a:pPr>
              <a:t>‹#›</a:t>
            </a:fld>
            <a:endParaRPr lang="en-US" altLang="en-US"/>
          </a:p>
        </p:txBody>
      </p:sp>
    </p:spTree>
    <p:extLst>
      <p:ext uri="{BB962C8B-B14F-4D97-AF65-F5344CB8AC3E}">
        <p14:creationId xmlns:p14="http://schemas.microsoft.com/office/powerpoint/2010/main" val="557364100"/>
      </p:ext>
    </p:extLst>
  </p:cSld>
  <p:clrMapOvr>
    <a:overrideClrMapping bg1="dk1" tx1="lt1" bg2="dk2" tx2="lt2" accent1="accent1" accent2="accent2" accent3="accent3" accent4="accent4" accent5="accent5" accent6="accent6" hlink="hlink" folHlink="folHlink"/>
  </p:clrMapOvr>
  <p:transition>
    <p:push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6ADC4A26-7099-452C-ABD4-62F0E2CFACBF}" type="slidenum">
              <a:rPr lang="en-US" altLang="en-US" smtClean="0"/>
              <a:pPr>
                <a:defRPr/>
              </a:pPr>
              <a:t>‹#›</a:t>
            </a:fld>
            <a:endParaRPr lang="en-US" altLang="en-US"/>
          </a:p>
        </p:txBody>
      </p:sp>
    </p:spTree>
    <p:extLst>
      <p:ext uri="{BB962C8B-B14F-4D97-AF65-F5344CB8AC3E}">
        <p14:creationId xmlns:p14="http://schemas.microsoft.com/office/powerpoint/2010/main" val="1796452799"/>
      </p:ext>
    </p:extLst>
  </p:cSld>
  <p:clrMapOvr>
    <a:masterClrMapping/>
  </p:clrMapOvr>
  <p:transition>
    <p:push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0E443819-ACFF-41ED-A986-864C53E5DFCE}" type="slidenum">
              <a:rPr lang="en-US" altLang="en-US" smtClean="0"/>
              <a:pPr>
                <a:defRPr/>
              </a:pPr>
              <a:t>‹#›</a:t>
            </a:fld>
            <a:endParaRPr lang="en-US" altLang="en-US"/>
          </a:p>
        </p:txBody>
      </p:sp>
    </p:spTree>
    <p:extLst>
      <p:ext uri="{BB962C8B-B14F-4D97-AF65-F5344CB8AC3E}">
        <p14:creationId xmlns:p14="http://schemas.microsoft.com/office/powerpoint/2010/main" val="1753772644"/>
      </p:ext>
    </p:extLst>
  </p:cSld>
  <p:clrMapOvr>
    <a:masterClrMapping/>
  </p:clrMapOvr>
  <p:transition>
    <p:push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80FCC324-DFF8-47B3-A743-6D814C2E8538}" type="slidenum">
              <a:rPr lang="en-US" altLang="en-US" smtClean="0"/>
              <a:pPr>
                <a:defRPr/>
              </a:pPr>
              <a:t>‹#›</a:t>
            </a:fld>
            <a:endParaRPr lang="en-US" altLang="en-US"/>
          </a:p>
        </p:txBody>
      </p:sp>
    </p:spTree>
    <p:extLst>
      <p:ext uri="{BB962C8B-B14F-4D97-AF65-F5344CB8AC3E}">
        <p14:creationId xmlns:p14="http://schemas.microsoft.com/office/powerpoint/2010/main" val="2407444342"/>
      </p:ext>
    </p:extLst>
  </p:cSld>
  <p:clrMapOvr>
    <a:masterClrMapping/>
  </p:clrMapOvr>
  <p:transition>
    <p:push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0EA01DBB-52EC-4134-A86D-5642D8CC0FD7}" type="slidenum">
              <a:rPr lang="en-US" altLang="en-US" smtClean="0"/>
              <a:pPr>
                <a:defRPr/>
              </a:pPr>
              <a:t>‹#›</a:t>
            </a:fld>
            <a:endParaRPr lang="en-US" altLang="en-US"/>
          </a:p>
        </p:txBody>
      </p:sp>
    </p:spTree>
    <p:extLst>
      <p:ext uri="{BB962C8B-B14F-4D97-AF65-F5344CB8AC3E}">
        <p14:creationId xmlns:p14="http://schemas.microsoft.com/office/powerpoint/2010/main" val="1406081034"/>
      </p:ext>
    </p:extLst>
  </p:cSld>
  <p:clrMapOvr>
    <a:masterClrMapping/>
  </p:clrMapOvr>
  <p:transition>
    <p:push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86585BA9-39CD-4E78-8175-AC5AAAA5F27A}" type="slidenum">
              <a:rPr lang="en-US" altLang="en-US" smtClean="0"/>
              <a:pPr>
                <a:defRPr/>
              </a:pPr>
              <a:t>‹#›</a:t>
            </a:fld>
            <a:endParaRPr lang="en-US" altLang="en-US"/>
          </a:p>
        </p:txBody>
      </p:sp>
    </p:spTree>
    <p:extLst>
      <p:ext uri="{BB962C8B-B14F-4D97-AF65-F5344CB8AC3E}">
        <p14:creationId xmlns:p14="http://schemas.microsoft.com/office/powerpoint/2010/main" val="3632003594"/>
      </p:ext>
    </p:extLst>
  </p:cSld>
  <p:clrMapOvr>
    <a:masterClrMapping/>
  </p:clrMapOvr>
  <p:transition>
    <p:push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5677A2DC-29D5-435A-8863-1093E57CE36B}" type="slidenum">
              <a:rPr lang="en-US" altLang="en-US" smtClean="0"/>
              <a:pPr>
                <a:defRPr/>
              </a:pPr>
              <a:t>‹#›</a:t>
            </a:fld>
            <a:endParaRPr lang="en-US"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extLst>
      <p:ext uri="{BB962C8B-B14F-4D97-AF65-F5344CB8AC3E}">
        <p14:creationId xmlns:p14="http://schemas.microsoft.com/office/powerpoint/2010/main" val="3920595185"/>
      </p:ext>
    </p:extLst>
  </p:cSld>
  <p:clrMapOvr>
    <a:masterClrMapping/>
  </p:clrMapOvr>
  <p:transition>
    <p:push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alphaModFix amt="40000"/>
            <a:lum/>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5B0F9CE2-9783-4F1D-9C84-6421D0E4D70C}" type="slidenum">
              <a:rPr lang="en-US" altLang="en-US" smtClean="0"/>
              <a:pPr>
                <a:defRPr/>
              </a:pPr>
              <a:t>‹#›</a:t>
            </a:fld>
            <a:endParaRPr lang="en-US" alt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extLst>
      <p:ext uri="{BB962C8B-B14F-4D97-AF65-F5344CB8AC3E}">
        <p14:creationId xmlns:p14="http://schemas.microsoft.com/office/powerpoint/2010/main" val="302615052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Lst>
  <p:transition>
    <p:push dir="d"/>
  </p:transition>
  <p:timing>
    <p:tnLst>
      <p:par>
        <p:cTn id="1" dur="indefinite" restart="never" nodeType="tmRoot"/>
      </p:par>
    </p:tnLst>
  </p:timing>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5" name="Text Box 5"/>
          <p:cNvSpPr txBox="1">
            <a:spLocks noChangeArrowheads="1"/>
          </p:cNvSpPr>
          <p:nvPr/>
        </p:nvSpPr>
        <p:spPr bwMode="auto">
          <a:xfrm>
            <a:off x="990600" y="1676400"/>
            <a:ext cx="7772400" cy="3031599"/>
          </a:xfrm>
          <a:prstGeom prst="rect">
            <a:avLst/>
          </a:prstGeom>
          <a:noFill/>
          <a:ln w="9525">
            <a:noFill/>
            <a:miter lim="800000"/>
            <a:headEnd/>
            <a:tailEnd/>
          </a:ln>
        </p:spPr>
        <p:txBody>
          <a:bodyPr wrap="square">
            <a:spAutoFit/>
          </a:bodyPr>
          <a:lstStyle/>
          <a:p>
            <a:pPr algn="ctr">
              <a:spcBef>
                <a:spcPts val="1200"/>
              </a:spcBef>
            </a:pPr>
            <a:r>
              <a:rPr lang="en-US" sz="4500" dirty="0">
                <a:solidFill>
                  <a:schemeClr val="tx2"/>
                </a:solidFill>
                <a:latin typeface="+mj-lt"/>
                <a:ea typeface="+mj-ea"/>
                <a:cs typeface="+mj-cs"/>
              </a:rPr>
              <a:t>VISOKA TEHNIČKA ŠKOLA STRUKOVNIH STUDIJA ZVEČAN</a:t>
            </a:r>
          </a:p>
          <a:p>
            <a:pPr algn="ctr">
              <a:spcBef>
                <a:spcPts val="1200"/>
              </a:spcBef>
            </a:pPr>
            <a:r>
              <a:rPr lang="en-US" sz="3600" dirty="0">
                <a:solidFill>
                  <a:schemeClr val="tx2"/>
                </a:solidFill>
                <a:latin typeface="+mj-lt"/>
                <a:ea typeface="+mj-ea"/>
                <a:cs typeface="+mj-cs"/>
              </a:rPr>
              <a:t>STUDIJSKI PROGRAM:</a:t>
            </a:r>
          </a:p>
          <a:p>
            <a:pPr algn="ctr">
              <a:spcBef>
                <a:spcPts val="1200"/>
              </a:spcBef>
            </a:pPr>
            <a:r>
              <a:rPr lang="en-US" sz="4500" dirty="0">
                <a:solidFill>
                  <a:schemeClr val="tx2"/>
                </a:solidFill>
                <a:latin typeface="+mj-lt"/>
                <a:ea typeface="+mj-ea"/>
                <a:cs typeface="+mj-cs"/>
              </a:rPr>
              <a:t>MULTIMEDIJALNE TEHNOLOGIJE</a:t>
            </a:r>
          </a:p>
        </p:txBody>
      </p:sp>
    </p:spTree>
    <p:extLst>
      <p:ext uri="{BB962C8B-B14F-4D97-AF65-F5344CB8AC3E}">
        <p14:creationId xmlns:p14="http://schemas.microsoft.com/office/powerpoint/2010/main" val="148661948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0" fill="hold"/>
                                        <p:tgtEl>
                                          <p:spTgt spid="1026"/>
                                        </p:tgtEl>
                                        <p:attrNameLst>
                                          <p:attrName>ppt_w</p:attrName>
                                        </p:attrNameLst>
                                      </p:cBhvr>
                                      <p:tavLst>
                                        <p:tav tm="0" fmla="#ppt_w*sin(2.5*pi*$)">
                                          <p:val>
                                            <p:fltVal val="0"/>
                                          </p:val>
                                        </p:tav>
                                        <p:tav tm="100000">
                                          <p:val>
                                            <p:fltVal val="1"/>
                                          </p:val>
                                        </p:tav>
                                      </p:tavLst>
                                    </p:anim>
                                    <p:anim calcmode="lin" valueType="num">
                                      <p:cBhvr>
                                        <p:cTn id="8" dur="5000" fill="hold"/>
                                        <p:tgtEl>
                                          <p:spTgt spid="10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92163" name="Rectangle 2"/>
          <p:cNvSpPr>
            <a:spLocks noGrp="1" noChangeArrowheads="1"/>
          </p:cNvSpPr>
          <p:nvPr>
            <p:ph type="title"/>
          </p:nvPr>
        </p:nvSpPr>
        <p:spPr>
          <a:xfrm>
            <a:off x="0" y="0"/>
            <a:ext cx="7543800" cy="1295400"/>
          </a:xfrm>
        </p:spPr>
        <p:txBody>
          <a:bodyPr>
            <a:normAutofit fontScale="90000"/>
          </a:bodyPr>
          <a:lstStyle/>
          <a:p>
            <a:pPr eaLnBrk="1" hangingPunct="1"/>
            <a:r>
              <a:rPr lang="sr-Latn-CS" smtClean="0"/>
              <a:t>Formati za datoteke sa zvukom</a:t>
            </a:r>
            <a:endParaRPr lang="en-US" smtClean="0"/>
          </a:p>
        </p:txBody>
      </p:sp>
      <p:graphicFrame>
        <p:nvGraphicFramePr>
          <p:cNvPr id="277507" name="Group 3"/>
          <p:cNvGraphicFramePr>
            <a:graphicFrameLocks noGrp="1"/>
          </p:cNvGraphicFramePr>
          <p:nvPr>
            <p:ph idx="1"/>
          </p:nvPr>
        </p:nvGraphicFramePr>
        <p:xfrm>
          <a:off x="323850" y="1700213"/>
          <a:ext cx="7632700" cy="4413287"/>
        </p:xfrm>
        <a:graphic>
          <a:graphicData uri="http://schemas.openxmlformats.org/drawingml/2006/table">
            <a:tbl>
              <a:tblPr/>
              <a:tblGrid>
                <a:gridCol w="1079500"/>
                <a:gridCol w="6553200"/>
              </a:tblGrid>
              <a:tr h="367914">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800" b="1" i="0" u="none" strike="noStrike" cap="none" normalizeH="0" baseline="0" smtClean="0">
                          <a:ln>
                            <a:noFill/>
                          </a:ln>
                          <a:solidFill>
                            <a:schemeClr val="tx2"/>
                          </a:solidFill>
                          <a:effectLst/>
                          <a:latin typeface="Times New Roman" panose="02020603050405020304" pitchFamily="18" charset="0"/>
                        </a:rPr>
                        <a:t>Format</a:t>
                      </a:r>
                      <a:endParaRPr kumimoji="0" lang="en-US" sz="1800" b="1" i="0" u="none" strike="noStrike" cap="none" normalizeH="0" baseline="0" smtClean="0">
                        <a:ln>
                          <a:noFill/>
                        </a:ln>
                        <a:solidFill>
                          <a:schemeClr val="tx2"/>
                        </a:solidFill>
                        <a:effectLst/>
                        <a:latin typeface="Times New Roman" panose="02020603050405020304" pitchFamily="18" charset="0"/>
                      </a:endParaRPr>
                    </a:p>
                  </a:txBody>
                  <a:tcPr marL="72000" marR="72000" marT="46799" marB="467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800" b="1" i="0" u="none" strike="noStrike" cap="none" normalizeH="0" baseline="0" smtClean="0">
                          <a:ln>
                            <a:noFill/>
                          </a:ln>
                          <a:solidFill>
                            <a:schemeClr val="tx2"/>
                          </a:solidFill>
                          <a:effectLst/>
                          <a:latin typeface="Times New Roman" panose="02020603050405020304" pitchFamily="18" charset="0"/>
                        </a:rPr>
                        <a:t>Opis</a:t>
                      </a:r>
                      <a:endParaRPr kumimoji="0" lang="en-US" sz="1800" b="1" i="0" u="none" strike="noStrike" cap="none" normalizeH="0" baseline="0" smtClean="0">
                        <a:ln>
                          <a:noFill/>
                        </a:ln>
                        <a:solidFill>
                          <a:schemeClr val="tx2"/>
                        </a:solidFill>
                        <a:effectLst/>
                        <a:latin typeface="Times New Roman" panose="02020603050405020304" pitchFamily="18" charset="0"/>
                      </a:endParaRPr>
                    </a:p>
                  </a:txBody>
                  <a:tcPr marL="72000" marR="72000" marT="46799" marB="467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r>
              <a:tr h="312733">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400" b="1" i="0" u="none" strike="noStrike" cap="none" normalizeH="0" baseline="0" smtClean="0">
                          <a:ln>
                            <a:noFill/>
                          </a:ln>
                          <a:solidFill>
                            <a:schemeClr val="tx1"/>
                          </a:solidFill>
                          <a:effectLst/>
                          <a:latin typeface="Times New Roman" panose="02020603050405020304" pitchFamily="18" charset="0"/>
                        </a:rPr>
                        <a:t>WAV</a:t>
                      </a:r>
                      <a:endParaRPr kumimoji="0" lang="en-US" sz="1400" b="1" i="0" u="none" strike="noStrike" cap="none" normalizeH="0" baseline="0" smtClean="0">
                        <a:ln>
                          <a:noFill/>
                        </a:ln>
                        <a:solidFill>
                          <a:schemeClr val="tx1"/>
                        </a:solidFill>
                        <a:effectLst/>
                        <a:latin typeface="Times New Roman" panose="02020603050405020304" pitchFamily="18" charset="0"/>
                      </a:endParaRPr>
                    </a:p>
                  </a:txBody>
                  <a:tcPr marL="72000" marR="72000" marT="46799" marB="467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400" b="0" i="0" u="none" strike="noStrike" cap="none" normalizeH="0" baseline="0" smtClean="0">
                          <a:ln>
                            <a:noFill/>
                          </a:ln>
                          <a:solidFill>
                            <a:schemeClr val="tx2"/>
                          </a:solidFill>
                          <a:effectLst/>
                          <a:latin typeface="Times New Roman" panose="02020603050405020304" pitchFamily="18" charset="0"/>
                        </a:rPr>
                        <a:t>Wav datoteke su najčešći formati datoteka sa zvukom na Windows platformi. </a:t>
                      </a:r>
                      <a:endParaRPr kumimoji="0" lang="en-US" sz="1400" b="0" i="0" u="none" strike="noStrike" cap="none" normalizeH="0" baseline="0" smtClean="0">
                        <a:ln>
                          <a:noFill/>
                        </a:ln>
                        <a:solidFill>
                          <a:schemeClr val="tx2"/>
                        </a:solidFill>
                        <a:effectLst/>
                        <a:latin typeface="Times New Roman" panose="02020603050405020304" pitchFamily="18" charset="0"/>
                      </a:endParaRPr>
                    </a:p>
                  </a:txBody>
                  <a:tcPr marL="72000" marR="72000" marT="46799" marB="467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947025">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400" b="1" i="0" u="none" strike="noStrike" cap="none" normalizeH="0" baseline="0" smtClean="0">
                          <a:ln>
                            <a:noFill/>
                          </a:ln>
                          <a:solidFill>
                            <a:schemeClr val="tx1"/>
                          </a:solidFill>
                          <a:effectLst/>
                          <a:latin typeface="Times New Roman" panose="02020603050405020304" pitchFamily="18" charset="0"/>
                        </a:rPr>
                        <a:t>MPEG (MP3)</a:t>
                      </a:r>
                      <a:endParaRPr kumimoji="0" lang="en-US" sz="1400" b="1" i="0" u="none" strike="noStrike" cap="none" normalizeH="0" baseline="0" smtClean="0">
                        <a:ln>
                          <a:noFill/>
                        </a:ln>
                        <a:solidFill>
                          <a:schemeClr val="tx1"/>
                        </a:solidFill>
                        <a:effectLst/>
                        <a:latin typeface="Times New Roman" panose="02020603050405020304" pitchFamily="18" charset="0"/>
                      </a:endParaRPr>
                    </a:p>
                  </a:txBody>
                  <a:tcPr marL="72000" marR="72000" marT="46799" marB="467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400" b="1" i="0" u="none" strike="noStrike" cap="none" normalizeH="0" baseline="0" smtClean="0">
                          <a:ln>
                            <a:noFill/>
                          </a:ln>
                          <a:solidFill>
                            <a:schemeClr val="tx2"/>
                          </a:solidFill>
                          <a:effectLst/>
                          <a:latin typeface="Times New Roman" panose="02020603050405020304" pitchFamily="18" charset="0"/>
                        </a:rPr>
                        <a:t>Format Motion Pictures Experts Group</a:t>
                      </a:r>
                      <a:r>
                        <a:rPr kumimoji="0" lang="sr-Latn-CS" sz="1400" b="0" i="0" u="none" strike="noStrike" cap="none" normalizeH="0" baseline="0" smtClean="0">
                          <a:ln>
                            <a:noFill/>
                          </a:ln>
                          <a:solidFill>
                            <a:schemeClr val="tx2"/>
                          </a:solidFill>
                          <a:effectLst/>
                          <a:latin typeface="Times New Roman" panose="02020603050405020304" pitchFamily="18" charset="0"/>
                        </a:rPr>
                        <a:t> je standardni format sa velikim stepenom kompresije. MPEG nivo 3, ili </a:t>
                      </a:r>
                      <a:r>
                        <a:rPr kumimoji="0" lang="sr-Latn-CS" sz="1400" b="1" i="0" u="none" strike="noStrike" cap="none" normalizeH="0" baseline="0" smtClean="0">
                          <a:ln>
                            <a:noFill/>
                          </a:ln>
                          <a:solidFill>
                            <a:schemeClr val="tx2"/>
                          </a:solidFill>
                          <a:effectLst/>
                          <a:latin typeface="Times New Roman" panose="02020603050405020304" pitchFamily="18" charset="0"/>
                        </a:rPr>
                        <a:t>MP3</a:t>
                      </a:r>
                      <a:r>
                        <a:rPr kumimoji="0" lang="sr-Latn-CS" sz="1400" b="0" i="0" u="none" strike="noStrike" cap="none" normalizeH="0" baseline="0" smtClean="0">
                          <a:ln>
                            <a:noFill/>
                          </a:ln>
                          <a:solidFill>
                            <a:schemeClr val="tx2"/>
                          </a:solidFill>
                          <a:effectLst/>
                          <a:latin typeface="Times New Roman" panose="02020603050405020304" pitchFamily="18" charset="0"/>
                        </a:rPr>
                        <a:t> datoteke su najpopularniji oblik za distribuciju muzike preko Interneta. Zbog svoje veličine, MPEG datoteke se pre reprodukovanja najčešće kompletno prenesu na klijentski računar.</a:t>
                      </a:r>
                      <a:endParaRPr kumimoji="0" lang="en-US" sz="1400" b="0" i="0" u="none" strike="noStrike" cap="none" normalizeH="0" baseline="0" smtClean="0">
                        <a:ln>
                          <a:noFill/>
                        </a:ln>
                        <a:solidFill>
                          <a:schemeClr val="tx2"/>
                        </a:solidFill>
                        <a:effectLst/>
                        <a:latin typeface="Times New Roman" panose="02020603050405020304" pitchFamily="18" charset="0"/>
                      </a:endParaRPr>
                    </a:p>
                  </a:txBody>
                  <a:tcPr marL="72000" marR="72000" marT="46799" marB="467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947025">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en-US" sz="1400" b="1" i="0" u="none" strike="noStrike" cap="none" normalizeH="0" baseline="0" smtClean="0">
                          <a:ln>
                            <a:noFill/>
                          </a:ln>
                          <a:solidFill>
                            <a:schemeClr val="tx2"/>
                          </a:solidFill>
                          <a:effectLst/>
                          <a:latin typeface="Times New Roman" panose="02020603050405020304" pitchFamily="18" charset="0"/>
                        </a:rPr>
                        <a:t>Ogg Vorbis</a:t>
                      </a:r>
                    </a:p>
                  </a:txBody>
                  <a:tcPr marL="72000" marR="72000" marT="46799" marB="467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en-US" sz="1400" b="1" i="0" u="none" strike="noStrike" cap="none" normalizeH="0" baseline="0" smtClean="0">
                          <a:ln>
                            <a:noFill/>
                          </a:ln>
                          <a:solidFill>
                            <a:schemeClr val="tx2"/>
                          </a:solidFill>
                          <a:effectLst/>
                          <a:latin typeface="Times New Roman" panose="02020603050405020304" pitchFamily="18" charset="0"/>
                        </a:rPr>
                        <a:t>Ogg Vorbis</a:t>
                      </a:r>
                      <a:r>
                        <a:rPr kumimoji="0" lang="en-US" sz="1400" b="0" i="0" u="none" strike="noStrike" cap="none" normalizeH="0" baseline="0" smtClean="0">
                          <a:ln>
                            <a:noFill/>
                          </a:ln>
                          <a:solidFill>
                            <a:schemeClr val="tx2"/>
                          </a:solidFill>
                          <a:effectLst/>
                          <a:latin typeface="Times New Roman" panose="02020603050405020304" pitchFamily="18" charset="0"/>
                        </a:rPr>
                        <a:t> je besplatan metod enkodiranja, kompresije i strimovanja digitalnog zvuka. </a:t>
                      </a:r>
                      <a:r>
                        <a:rPr kumimoji="0" lang="pl-PL" sz="1400" b="0" i="0" u="none" strike="noStrike" cap="none" normalizeH="0" baseline="0" smtClean="0">
                          <a:ln>
                            <a:noFill/>
                          </a:ln>
                          <a:solidFill>
                            <a:schemeClr val="tx2"/>
                          </a:solidFill>
                          <a:effectLst/>
                          <a:latin typeface="Times New Roman" panose="02020603050405020304" pitchFamily="18" charset="0"/>
                        </a:rPr>
                        <a:t>Za tačno 1/8 bolji je u brzini po bitovima i po svom kvalitetu u odnosu na MP3. </a:t>
                      </a:r>
                      <a:r>
                        <a:rPr kumimoji="0" lang="en-US" sz="1400" b="0" i="0" u="none" strike="noStrike" cap="none" normalizeH="0" baseline="0" smtClean="0">
                          <a:ln>
                            <a:noFill/>
                          </a:ln>
                          <a:solidFill>
                            <a:schemeClr val="tx2"/>
                          </a:solidFill>
                          <a:effectLst/>
                          <a:latin typeface="Times New Roman" panose="02020603050405020304" pitchFamily="18" charset="0"/>
                        </a:rPr>
                        <a:t>Jedna </a:t>
                      </a:r>
                      <a:r>
                        <a:rPr kumimoji="0" lang="sr-Latn-CS" sz="1400" b="0" i="0" u="none" strike="noStrike" cap="none" normalizeH="0" baseline="0" smtClean="0">
                          <a:ln>
                            <a:noFill/>
                          </a:ln>
                          <a:solidFill>
                            <a:schemeClr val="tx2"/>
                          </a:solidFill>
                          <a:effectLst/>
                          <a:latin typeface="Times New Roman" panose="02020603050405020304" pitchFamily="18" charset="0"/>
                        </a:rPr>
                        <a:t>.</a:t>
                      </a:r>
                      <a:r>
                        <a:rPr kumimoji="0" lang="en-US" sz="1400" b="0" i="0" u="none" strike="noStrike" cap="none" normalizeH="0" baseline="0" smtClean="0">
                          <a:ln>
                            <a:noFill/>
                          </a:ln>
                          <a:solidFill>
                            <a:schemeClr val="tx2"/>
                          </a:solidFill>
                          <a:effectLst/>
                          <a:latin typeface="Times New Roman" panose="02020603050405020304" pitchFamily="18" charset="0"/>
                        </a:rPr>
                        <a:t>ogg datoteka pri brzini 45 kb/s najčešće zvuči bolje od datoteke </a:t>
                      </a:r>
                      <a:r>
                        <a:rPr kumimoji="0" lang="sr-Latn-CS" sz="1400" b="0" i="0" u="none" strike="noStrike" cap="none" normalizeH="0" baseline="0" smtClean="0">
                          <a:ln>
                            <a:noFill/>
                          </a:ln>
                          <a:solidFill>
                            <a:schemeClr val="tx2"/>
                          </a:solidFill>
                          <a:effectLst/>
                          <a:latin typeface="Times New Roman" panose="02020603050405020304" pitchFamily="18" charset="0"/>
                        </a:rPr>
                        <a:t>.</a:t>
                      </a:r>
                      <a:r>
                        <a:rPr kumimoji="0" lang="en-US" sz="1400" b="0" i="0" u="none" strike="noStrike" cap="none" normalizeH="0" baseline="0" smtClean="0">
                          <a:ln>
                            <a:noFill/>
                          </a:ln>
                          <a:solidFill>
                            <a:schemeClr val="tx2"/>
                          </a:solidFill>
                          <a:effectLst/>
                          <a:latin typeface="Times New Roman" panose="02020603050405020304" pitchFamily="18" charset="0"/>
                        </a:rPr>
                        <a:t>mp3 pri brzini od 320 kb/s.</a:t>
                      </a:r>
                    </a:p>
                  </a:txBody>
                  <a:tcPr marL="72000" marR="72000" marT="46799" marB="467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52441">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400" b="1" i="0" u="none" strike="noStrike" cap="none" normalizeH="0" baseline="0" smtClean="0">
                          <a:ln>
                            <a:noFill/>
                          </a:ln>
                          <a:solidFill>
                            <a:schemeClr val="tx1"/>
                          </a:solidFill>
                          <a:effectLst/>
                          <a:latin typeface="Times New Roman" panose="02020603050405020304" pitchFamily="18" charset="0"/>
                        </a:rPr>
                        <a:t>RealAudio</a:t>
                      </a:r>
                      <a:endParaRPr kumimoji="0" lang="en-US" sz="1400" b="1" i="0" u="none" strike="noStrike" cap="none" normalizeH="0" baseline="0" smtClean="0">
                        <a:ln>
                          <a:noFill/>
                        </a:ln>
                        <a:solidFill>
                          <a:schemeClr val="tx1"/>
                        </a:solidFill>
                        <a:effectLst/>
                        <a:latin typeface="Times New Roman" panose="02020603050405020304" pitchFamily="18" charset="0"/>
                      </a:endParaRPr>
                    </a:p>
                  </a:txBody>
                  <a:tcPr marL="72000" marR="72000" marT="46799" marB="467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400" b="0" i="0" u="none" strike="noStrike" cap="none" normalizeH="0" baseline="0" smtClean="0">
                          <a:ln>
                            <a:noFill/>
                          </a:ln>
                          <a:solidFill>
                            <a:schemeClr val="tx2"/>
                          </a:solidFill>
                          <a:effectLst/>
                          <a:latin typeface="Times New Roman" panose="02020603050405020304" pitchFamily="18" charset="0"/>
                        </a:rPr>
                        <a:t>Dominantna tehnologija za strujeće reprodukovanje preko Interneta. Ona zahteva poseban plejer, čije su osnovne verzije besplatne.</a:t>
                      </a:r>
                      <a:endParaRPr kumimoji="0" lang="en-US" sz="1400" b="0" i="0" u="none" strike="noStrike" cap="none" normalizeH="0" baseline="0" smtClean="0">
                        <a:ln>
                          <a:noFill/>
                        </a:ln>
                        <a:solidFill>
                          <a:schemeClr val="tx2"/>
                        </a:solidFill>
                        <a:effectLst/>
                        <a:latin typeface="Times New Roman" panose="02020603050405020304" pitchFamily="18" charset="0"/>
                      </a:endParaRPr>
                    </a:p>
                  </a:txBody>
                  <a:tcPr marL="72000" marR="72000" marT="46799" marB="467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733669">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400" b="1" i="0" u="none" strike="noStrike" cap="none" normalizeH="0" baseline="0" smtClean="0">
                          <a:ln>
                            <a:noFill/>
                          </a:ln>
                          <a:solidFill>
                            <a:schemeClr val="tx1"/>
                          </a:solidFill>
                          <a:effectLst/>
                          <a:latin typeface="Times New Roman" panose="02020603050405020304" pitchFamily="18" charset="0"/>
                        </a:rPr>
                        <a:t>MIDI</a:t>
                      </a:r>
                      <a:endParaRPr kumimoji="0" lang="en-US" sz="1400" b="1" i="0" u="none" strike="noStrike" cap="none" normalizeH="0" baseline="0" smtClean="0">
                        <a:ln>
                          <a:noFill/>
                        </a:ln>
                        <a:solidFill>
                          <a:schemeClr val="tx1"/>
                        </a:solidFill>
                        <a:effectLst/>
                        <a:latin typeface="Times New Roman" panose="02020603050405020304" pitchFamily="18" charset="0"/>
                      </a:endParaRPr>
                    </a:p>
                  </a:txBody>
                  <a:tcPr marL="72000" marR="72000" marT="46799" marB="467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400" b="1" i="0" u="none" strike="noStrike" cap="none" normalizeH="0" baseline="0" smtClean="0">
                          <a:ln>
                            <a:noFill/>
                          </a:ln>
                          <a:solidFill>
                            <a:schemeClr val="tx2"/>
                          </a:solidFill>
                          <a:effectLst/>
                          <a:latin typeface="Times New Roman" panose="02020603050405020304" pitchFamily="18" charset="0"/>
                        </a:rPr>
                        <a:t>Format Musical Instrument Digital Interface</a:t>
                      </a:r>
                      <a:r>
                        <a:rPr kumimoji="0" lang="sr-Latn-CS" sz="1400" b="0" i="0" u="none" strike="noStrike" cap="none" normalizeH="0" baseline="0" smtClean="0">
                          <a:ln>
                            <a:noFill/>
                          </a:ln>
                          <a:solidFill>
                            <a:schemeClr val="tx2"/>
                          </a:solidFill>
                          <a:effectLst/>
                          <a:latin typeface="Times New Roman" panose="02020603050405020304" pitchFamily="18" charset="0"/>
                        </a:rPr>
                        <a:t> nije format digitalnog zvuka. On nosi informacije o notama i druge bitne informacije na osnovu kojih muzika može biti sintetizovana. Upotrebljive su samo za neke primene lošeg kvaliteta reprodukcije.</a:t>
                      </a:r>
                      <a:endParaRPr kumimoji="0" lang="en-US" sz="1400" b="0" i="0" u="none" strike="noStrike" cap="none" normalizeH="0" baseline="0" smtClean="0">
                        <a:ln>
                          <a:noFill/>
                        </a:ln>
                        <a:solidFill>
                          <a:schemeClr val="tx2"/>
                        </a:solidFill>
                        <a:effectLst/>
                        <a:latin typeface="Times New Roman" panose="02020603050405020304" pitchFamily="18" charset="0"/>
                      </a:endParaRPr>
                    </a:p>
                  </a:txBody>
                  <a:tcPr marL="72000" marR="72000" marT="46799" marB="467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52441">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400" b="1" i="0" u="none" strike="noStrike" cap="none" normalizeH="0" baseline="0" smtClean="0">
                          <a:ln>
                            <a:noFill/>
                          </a:ln>
                          <a:solidFill>
                            <a:schemeClr val="tx1"/>
                          </a:solidFill>
                          <a:effectLst/>
                          <a:latin typeface="Times New Roman" panose="02020603050405020304" pitchFamily="18" charset="0"/>
                        </a:rPr>
                        <a:t>RMF</a:t>
                      </a:r>
                      <a:endParaRPr kumimoji="0" lang="en-US" sz="1400" b="1" i="0" u="none" strike="noStrike" cap="none" normalizeH="0" baseline="0" smtClean="0">
                        <a:ln>
                          <a:noFill/>
                        </a:ln>
                        <a:solidFill>
                          <a:schemeClr val="tx1"/>
                        </a:solidFill>
                        <a:effectLst/>
                        <a:latin typeface="Times New Roman" panose="02020603050405020304" pitchFamily="18" charset="0"/>
                      </a:endParaRPr>
                    </a:p>
                  </a:txBody>
                  <a:tcPr marL="72000" marR="72000" marT="46799" marB="467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400" b="1" i="0" u="none" strike="noStrike" cap="none" normalizeH="0" baseline="0" smtClean="0">
                          <a:ln>
                            <a:noFill/>
                          </a:ln>
                          <a:solidFill>
                            <a:schemeClr val="tx2"/>
                          </a:solidFill>
                          <a:effectLst/>
                          <a:latin typeface="Times New Roman" panose="02020603050405020304" pitchFamily="18" charset="0"/>
                        </a:rPr>
                        <a:t>Rich Music Format</a:t>
                      </a:r>
                      <a:r>
                        <a:rPr kumimoji="0" lang="sr-Latn-CS" sz="1400" b="0" i="0" u="none" strike="noStrike" cap="none" normalizeH="0" baseline="0" smtClean="0">
                          <a:ln>
                            <a:noFill/>
                          </a:ln>
                          <a:solidFill>
                            <a:schemeClr val="tx2"/>
                          </a:solidFill>
                          <a:effectLst/>
                          <a:latin typeface="Times New Roman" panose="02020603050405020304" pitchFamily="18" charset="0"/>
                        </a:rPr>
                        <a:t> podržava organizacija Beatnik. To je kompaktan format koji nudi visok kvalitet reprodukovanja nakon preuzimanja datoteke. Postaje sve popularniji.</a:t>
                      </a:r>
                      <a:endParaRPr kumimoji="0" lang="en-US" sz="1400" b="0" i="0" u="none" strike="noStrike" cap="none" normalizeH="0" baseline="0" smtClean="0">
                        <a:ln>
                          <a:noFill/>
                        </a:ln>
                        <a:solidFill>
                          <a:schemeClr val="tx2"/>
                        </a:solidFill>
                        <a:effectLst/>
                        <a:latin typeface="Times New Roman" panose="02020603050405020304" pitchFamily="18" charset="0"/>
                      </a:endParaRPr>
                    </a:p>
                  </a:txBody>
                  <a:tcPr marL="72000" marR="72000" marT="46799" marB="467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
        <p:nvSpPr>
          <p:cNvPr id="30" name="Slide Number Placeholder 5"/>
          <p:cNvSpPr>
            <a:spLocks noGrp="1"/>
          </p:cNvSpPr>
          <p:nvPr>
            <p:ph type="sldNum" sz="quarter" idx="12"/>
          </p:nvPr>
        </p:nvSpPr>
        <p:spPr/>
        <p:txBody>
          <a:bodyPr/>
          <a:lstStyle/>
          <a:p>
            <a:pPr>
              <a:defRPr/>
            </a:pPr>
            <a:fld id="{7BB72B08-3816-46DB-B319-498DDAD5FC66}" type="slidenum">
              <a:rPr lang="en-US" altLang="en-US"/>
              <a:pPr>
                <a:defRPr/>
              </a:pPr>
              <a:t>10</a:t>
            </a:fld>
            <a:endParaRPr lang="en-US" altLang="en-US"/>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93187" name="Rectangle 2"/>
          <p:cNvSpPr>
            <a:spLocks noGrp="1" noChangeArrowheads="1"/>
          </p:cNvSpPr>
          <p:nvPr>
            <p:ph type="title"/>
          </p:nvPr>
        </p:nvSpPr>
        <p:spPr/>
        <p:txBody>
          <a:bodyPr/>
          <a:lstStyle/>
          <a:p>
            <a:pPr eaLnBrk="1" hangingPunct="1"/>
            <a:r>
              <a:rPr lang="sr-Latn-CS" smtClean="0"/>
              <a:t>Jednostavan zvuk za Web</a:t>
            </a:r>
            <a:endParaRPr lang="en-US" smtClean="0"/>
          </a:p>
        </p:txBody>
      </p:sp>
      <p:sp>
        <p:nvSpPr>
          <p:cNvPr id="93188" name="Rectangle 3"/>
          <p:cNvSpPr>
            <a:spLocks noGrp="1" noChangeArrowheads="1"/>
          </p:cNvSpPr>
          <p:nvPr>
            <p:ph idx="1"/>
          </p:nvPr>
        </p:nvSpPr>
        <p:spPr>
          <a:noFill/>
        </p:spPr>
        <p:txBody>
          <a:bodyPr/>
          <a:lstStyle/>
          <a:p>
            <a:pPr eaLnBrk="1" hangingPunct="1">
              <a:spcBef>
                <a:spcPct val="90000"/>
              </a:spcBef>
            </a:pPr>
            <a:r>
              <a:rPr lang="sr-Latn-CS" sz="2000" smtClean="0"/>
              <a:t>Najjednostavniji način da se kroz jezik HTML pruži podrška pristupu preuzmi-i-pusti jeste povezivanje takve datoteke i prepuštanje obrade pomoćnom ili dodatnom programu</a:t>
            </a:r>
          </a:p>
          <a:p>
            <a:pPr eaLnBrk="1" hangingPunct="1">
              <a:spcBef>
                <a:spcPct val="90000"/>
              </a:spcBef>
            </a:pPr>
            <a:r>
              <a:rPr lang="sr-Latn-CS" sz="2000" smtClean="0"/>
              <a:t>Ako pomoćni programi ili dodatak nisu podešeni odluka o daljoj akciji se prepušta korisniku</a:t>
            </a:r>
          </a:p>
          <a:p>
            <a:pPr eaLnBrk="1" hangingPunct="1">
              <a:spcBef>
                <a:spcPct val="90000"/>
              </a:spcBef>
            </a:pPr>
            <a:r>
              <a:rPr lang="sr-Latn-CS" sz="2000" smtClean="0"/>
              <a:t>Da bi se povezala datoteka sa zvukom u formatu WAV, u HTML datoteku dodaje se kod sličan sledećem:</a:t>
            </a:r>
          </a:p>
          <a:p>
            <a:pPr eaLnBrk="1" hangingPunct="1">
              <a:spcBef>
                <a:spcPct val="90000"/>
              </a:spcBef>
            </a:pPr>
            <a:r>
              <a:rPr lang="sr-Latn-CS" sz="1800" b="1" smtClean="0">
                <a:solidFill>
                  <a:srgbClr val="0033CC"/>
                </a:solidFill>
                <a:latin typeface="Courier New" panose="02070309020205020404" pitchFamily="49" charset="0"/>
              </a:rPr>
              <a:t>&lt;a href=“democompanyjingle.wav”&gt;Demo Company+s Corporate Jingle (7 second WAV – 180K) &lt;/a&gt;</a:t>
            </a:r>
            <a:endParaRPr lang="en-US" sz="1800" b="1" smtClean="0">
              <a:solidFill>
                <a:srgbClr val="0033CC"/>
              </a:solidFill>
              <a:latin typeface="Courier New" panose="02070309020205020404" pitchFamily="49" charset="0"/>
            </a:endParaRPr>
          </a:p>
        </p:txBody>
      </p:sp>
      <p:sp>
        <p:nvSpPr>
          <p:cNvPr id="5" name="Slide Number Placeholder 5"/>
          <p:cNvSpPr>
            <a:spLocks noGrp="1"/>
          </p:cNvSpPr>
          <p:nvPr>
            <p:ph type="sldNum" sz="quarter" idx="12"/>
          </p:nvPr>
        </p:nvSpPr>
        <p:spPr/>
        <p:txBody>
          <a:bodyPr/>
          <a:lstStyle/>
          <a:p>
            <a:pPr>
              <a:defRPr/>
            </a:pPr>
            <a:fld id="{078E0783-4B27-43F6-8A0B-0B412A93F421}" type="slidenum">
              <a:rPr lang="en-US" altLang="en-US"/>
              <a:pPr>
                <a:defRPr/>
              </a:pPr>
              <a:t>11</a:t>
            </a:fld>
            <a:endParaRPr lang="en-US" altLang="en-US"/>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94211" name="Rectangle 2"/>
          <p:cNvSpPr>
            <a:spLocks noGrp="1" noChangeArrowheads="1"/>
          </p:cNvSpPr>
          <p:nvPr>
            <p:ph type="title"/>
          </p:nvPr>
        </p:nvSpPr>
        <p:spPr/>
        <p:txBody>
          <a:bodyPr/>
          <a:lstStyle/>
          <a:p>
            <a:pPr eaLnBrk="1" hangingPunct="1"/>
            <a:r>
              <a:rPr lang="sr-Latn-CS" smtClean="0"/>
              <a:t>Jednostavan zvuk za Web</a:t>
            </a:r>
            <a:endParaRPr lang="en-US" smtClean="0"/>
          </a:p>
        </p:txBody>
      </p:sp>
      <p:sp>
        <p:nvSpPr>
          <p:cNvPr id="94212" name="Rectangle 3"/>
          <p:cNvSpPr>
            <a:spLocks noGrp="1" noChangeArrowheads="1"/>
          </p:cNvSpPr>
          <p:nvPr>
            <p:ph idx="1"/>
          </p:nvPr>
        </p:nvSpPr>
        <p:spPr>
          <a:xfrm>
            <a:off x="468313" y="1773238"/>
            <a:ext cx="7419975" cy="3743325"/>
          </a:xfrm>
          <a:noFill/>
        </p:spPr>
        <p:txBody>
          <a:bodyPr/>
          <a:lstStyle/>
          <a:p>
            <a:pPr eaLnBrk="1" hangingPunct="1"/>
            <a:r>
              <a:rPr lang="sr-Latn-CS" sz="2000" smtClean="0"/>
              <a:t>Kada se na Web stranu dodaje snimak poput govora ili delova radio ili TV programa, uvek treba naznačiti </a:t>
            </a:r>
            <a:r>
              <a:rPr lang="sr-Latn-CS" sz="2000" b="1" smtClean="0">
                <a:solidFill>
                  <a:srgbClr val="CC0099"/>
                </a:solidFill>
              </a:rPr>
              <a:t>dužinu</a:t>
            </a:r>
            <a:r>
              <a:rPr lang="sr-Latn-CS" sz="2000" smtClean="0">
                <a:solidFill>
                  <a:srgbClr val="CC0099"/>
                </a:solidFill>
              </a:rPr>
              <a:t>, </a:t>
            </a:r>
            <a:r>
              <a:rPr lang="sr-Latn-CS" sz="2000" b="1" smtClean="0">
                <a:solidFill>
                  <a:srgbClr val="CC0099"/>
                </a:solidFill>
              </a:rPr>
              <a:t>format</a:t>
            </a:r>
            <a:r>
              <a:rPr lang="sr-Latn-CS" sz="2000" smtClean="0">
                <a:solidFill>
                  <a:srgbClr val="CC0099"/>
                </a:solidFill>
              </a:rPr>
              <a:t> i </a:t>
            </a:r>
            <a:r>
              <a:rPr lang="sr-Latn-CS" sz="2000" b="1" smtClean="0">
                <a:solidFill>
                  <a:srgbClr val="CC0099"/>
                </a:solidFill>
              </a:rPr>
              <a:t>veličinu</a:t>
            </a:r>
            <a:r>
              <a:rPr lang="sr-Latn-CS" sz="2000" smtClean="0"/>
              <a:t> datoteke sa zvukom</a:t>
            </a:r>
          </a:p>
          <a:p>
            <a:pPr eaLnBrk="1" hangingPunct="1"/>
            <a:r>
              <a:rPr lang="sr-Latn-CS" sz="2000" smtClean="0"/>
              <a:t>Ako se koristi pristup </a:t>
            </a:r>
            <a:r>
              <a:rPr lang="sr-Latn-CS" sz="2000" b="1" smtClean="0">
                <a:solidFill>
                  <a:srgbClr val="CC0099"/>
                </a:solidFill>
              </a:rPr>
              <a:t>preuzmi-i-pusti</a:t>
            </a:r>
            <a:r>
              <a:rPr lang="sr-Latn-CS" sz="2000" smtClean="0"/>
              <a:t> najbolje je da datoteke koje sadrže muziku niskog kvaliteta, zvučne efekte ili govor budu u formatu WAV</a:t>
            </a:r>
          </a:p>
          <a:p>
            <a:pPr eaLnBrk="1" hangingPunct="1"/>
            <a:r>
              <a:rPr lang="sr-Latn-CS" sz="2000" smtClean="0"/>
              <a:t>Datoteke u formatu </a:t>
            </a:r>
            <a:r>
              <a:rPr lang="sr-Latn-CS" sz="2000" b="1" smtClean="0">
                <a:solidFill>
                  <a:srgbClr val="CC0099"/>
                </a:solidFill>
              </a:rPr>
              <a:t>MIDI</a:t>
            </a:r>
            <a:r>
              <a:rPr lang="sr-Latn-CS" sz="2000" smtClean="0"/>
              <a:t> koristiti za pozadisnku muziku na Web stranama, naročito ako je ograničena propusna moć</a:t>
            </a:r>
          </a:p>
          <a:p>
            <a:pPr eaLnBrk="1" hangingPunct="1"/>
            <a:r>
              <a:rPr lang="sr-Latn-CS" sz="2000" smtClean="0"/>
              <a:t>Format </a:t>
            </a:r>
            <a:r>
              <a:rPr lang="sr-Latn-CS" sz="2000" b="1" smtClean="0">
                <a:solidFill>
                  <a:srgbClr val="CC0099"/>
                </a:solidFill>
              </a:rPr>
              <a:t>MPEG</a:t>
            </a:r>
            <a:r>
              <a:rPr lang="sr-Latn-CS" sz="2000" smtClean="0"/>
              <a:t> – a posebno </a:t>
            </a:r>
            <a:r>
              <a:rPr lang="sr-Latn-CS" sz="2000" b="1" smtClean="0">
                <a:solidFill>
                  <a:srgbClr val="CC0099"/>
                </a:solidFill>
              </a:rPr>
              <a:t>MP3</a:t>
            </a:r>
            <a:r>
              <a:rPr lang="sr-Latn-CS" sz="2000" smtClean="0"/>
              <a:t> – zaista je jedini izbor za kvalitetnu reprodukciju, a posebno za reprodukciju muzike</a:t>
            </a:r>
            <a:endParaRPr lang="en-US" sz="2000" smtClean="0"/>
          </a:p>
        </p:txBody>
      </p:sp>
      <p:sp>
        <p:nvSpPr>
          <p:cNvPr id="5" name="Slide Number Placeholder 5"/>
          <p:cNvSpPr>
            <a:spLocks noGrp="1"/>
          </p:cNvSpPr>
          <p:nvPr>
            <p:ph type="sldNum" sz="quarter" idx="12"/>
          </p:nvPr>
        </p:nvSpPr>
        <p:spPr/>
        <p:txBody>
          <a:bodyPr/>
          <a:lstStyle/>
          <a:p>
            <a:pPr>
              <a:defRPr/>
            </a:pPr>
            <a:fld id="{56F38EE4-916D-4C30-ADBC-FB48410BE3AC}" type="slidenum">
              <a:rPr lang="en-US" altLang="en-US"/>
              <a:pPr>
                <a:defRPr/>
              </a:pPr>
              <a:t>12</a:t>
            </a:fld>
            <a:endParaRPr lang="en-US" altLang="en-US"/>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95235" name="Rectangle 2"/>
          <p:cNvSpPr>
            <a:spLocks noGrp="1" noChangeArrowheads="1"/>
          </p:cNvSpPr>
          <p:nvPr>
            <p:ph type="title"/>
          </p:nvPr>
        </p:nvSpPr>
        <p:spPr/>
        <p:txBody>
          <a:bodyPr/>
          <a:lstStyle/>
          <a:p>
            <a:pPr eaLnBrk="1" hangingPunct="1"/>
            <a:r>
              <a:rPr lang="sr-Latn-CS" smtClean="0"/>
              <a:t>Jednostavan zvuk u praksi</a:t>
            </a:r>
            <a:endParaRPr lang="en-US" smtClean="0"/>
          </a:p>
        </p:txBody>
      </p:sp>
      <p:sp>
        <p:nvSpPr>
          <p:cNvPr id="95236" name="Rectangle 3"/>
          <p:cNvSpPr>
            <a:spLocks noGrp="1" noChangeArrowheads="1"/>
          </p:cNvSpPr>
          <p:nvPr>
            <p:ph idx="1"/>
          </p:nvPr>
        </p:nvSpPr>
        <p:spPr>
          <a:noFill/>
        </p:spPr>
        <p:txBody>
          <a:bodyPr/>
          <a:lstStyle/>
          <a:p>
            <a:pPr eaLnBrk="1" hangingPunct="1"/>
            <a:r>
              <a:rPr lang="sr-Latn-CS" sz="2000" smtClean="0"/>
              <a:t>Čitači bi trebalo da podržavaju preuzimanje i reprodukovanje zvučnih datoteka u formatu MIDI i WAV</a:t>
            </a:r>
          </a:p>
          <a:p>
            <a:pPr eaLnBrk="1" hangingPunct="1"/>
            <a:r>
              <a:rPr lang="sr-Latn-CS" sz="2000" smtClean="0"/>
              <a:t>Microsoftov Internet Explorer koristi sopstvenu HTML oznaku </a:t>
            </a:r>
            <a:r>
              <a:rPr lang="sr-Latn-CS" sz="2000" b="1" smtClean="0">
                <a:solidFill>
                  <a:srgbClr val="CC0099"/>
                </a:solidFill>
                <a:latin typeface="Courier New" panose="02070309020205020404" pitchFamily="49" charset="0"/>
              </a:rPr>
              <a:t>&lt;bgsound&gt;</a:t>
            </a:r>
            <a:r>
              <a:rPr lang="sr-Latn-CS" sz="2000" b="1" smtClean="0">
                <a:solidFill>
                  <a:srgbClr val="FF0066"/>
                </a:solidFill>
                <a:latin typeface="Courier New" panose="02070309020205020404" pitchFamily="49" charset="0"/>
              </a:rPr>
              <a:t> </a:t>
            </a:r>
            <a:r>
              <a:rPr lang="sr-Latn-CS" sz="2000" smtClean="0"/>
              <a:t>ili oznaku</a:t>
            </a:r>
            <a:r>
              <a:rPr lang="sr-Latn-CS" sz="2000" b="1" smtClean="0">
                <a:solidFill>
                  <a:srgbClr val="FF0066"/>
                </a:solidFill>
                <a:latin typeface="Courier New" panose="02070309020205020404" pitchFamily="49" charset="0"/>
              </a:rPr>
              <a:t> </a:t>
            </a:r>
            <a:r>
              <a:rPr lang="sr-Latn-CS" sz="2000" b="1" smtClean="0">
                <a:solidFill>
                  <a:srgbClr val="CC0099"/>
                </a:solidFill>
                <a:latin typeface="Courier New" panose="02070309020205020404" pitchFamily="49" charset="0"/>
              </a:rPr>
              <a:t>&lt;embed&gt;</a:t>
            </a:r>
          </a:p>
          <a:p>
            <a:pPr eaLnBrk="1" hangingPunct="1"/>
            <a:r>
              <a:rPr lang="sr-Latn-CS" sz="2000" smtClean="0"/>
              <a:t>Na primer, da bi se podesio dodatak LiveAudio da reprodukuje datoteku </a:t>
            </a:r>
            <a:r>
              <a:rPr lang="sr-Latn-CS" sz="2000" b="1" smtClean="0">
                <a:solidFill>
                  <a:srgbClr val="CC0099"/>
                </a:solidFill>
                <a:latin typeface="Courier New" panose="02070309020205020404" pitchFamily="49" charset="0"/>
              </a:rPr>
              <a:t>test.wav</a:t>
            </a:r>
            <a:r>
              <a:rPr lang="sr-Latn-CS" sz="2000" smtClean="0">
                <a:solidFill>
                  <a:srgbClr val="CC0099"/>
                </a:solidFill>
              </a:rPr>
              <a:t> </a:t>
            </a:r>
            <a:r>
              <a:rPr lang="sr-Latn-CS" sz="2000" smtClean="0"/>
              <a:t>i da prikaže karticu za podešavanje zvuka, upotrebiti sledeći HTML kod:</a:t>
            </a:r>
          </a:p>
          <a:p>
            <a:pPr eaLnBrk="1" hangingPunct="1"/>
            <a:r>
              <a:rPr lang="sr-Latn-CS" sz="2000" b="1" smtClean="0">
                <a:solidFill>
                  <a:srgbClr val="CC0099"/>
                </a:solidFill>
                <a:latin typeface="Courier New" panose="02070309020205020404" pitchFamily="49" charset="0"/>
              </a:rPr>
              <a:t>&lt;embed src=“test.wav” height=“60” width=“144”&gt;</a:t>
            </a:r>
            <a:endParaRPr lang="en-US" sz="2000" b="1" smtClean="0">
              <a:solidFill>
                <a:srgbClr val="CC0099"/>
              </a:solidFill>
              <a:latin typeface="Courier New" panose="02070309020205020404" pitchFamily="49" charset="0"/>
            </a:endParaRPr>
          </a:p>
        </p:txBody>
      </p:sp>
      <p:sp>
        <p:nvSpPr>
          <p:cNvPr id="5" name="Slide Number Placeholder 5"/>
          <p:cNvSpPr>
            <a:spLocks noGrp="1"/>
          </p:cNvSpPr>
          <p:nvPr>
            <p:ph type="sldNum" sz="quarter" idx="12"/>
          </p:nvPr>
        </p:nvSpPr>
        <p:spPr/>
        <p:txBody>
          <a:bodyPr/>
          <a:lstStyle/>
          <a:p>
            <a:pPr>
              <a:defRPr/>
            </a:pPr>
            <a:fld id="{3C2C8CE7-0CCD-4F4F-A295-5D0FDC232EDC}" type="slidenum">
              <a:rPr lang="en-US" altLang="en-US"/>
              <a:pPr>
                <a:defRPr/>
              </a:pPr>
              <a:t>13</a:t>
            </a:fld>
            <a:endParaRPr lang="en-US" altLang="en-US"/>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96259" name="Rectangle 2"/>
          <p:cNvSpPr>
            <a:spLocks noGrp="1" noChangeArrowheads="1"/>
          </p:cNvSpPr>
          <p:nvPr>
            <p:ph type="title"/>
          </p:nvPr>
        </p:nvSpPr>
        <p:spPr/>
        <p:txBody>
          <a:bodyPr/>
          <a:lstStyle/>
          <a:p>
            <a:pPr eaLnBrk="1" hangingPunct="1"/>
            <a:r>
              <a:rPr lang="sr-Latn-CS" smtClean="0"/>
              <a:t>Jednostavan zvuk u praksi</a:t>
            </a:r>
            <a:endParaRPr lang="en-US" smtClean="0"/>
          </a:p>
        </p:txBody>
      </p:sp>
      <p:sp>
        <p:nvSpPr>
          <p:cNvPr id="96260" name="Rectangle 3"/>
          <p:cNvSpPr>
            <a:spLocks noGrp="1" noChangeArrowheads="1"/>
          </p:cNvSpPr>
          <p:nvPr>
            <p:ph idx="1"/>
          </p:nvPr>
        </p:nvSpPr>
        <p:spPr>
          <a:xfrm>
            <a:off x="468313" y="1773238"/>
            <a:ext cx="7559675" cy="4411662"/>
          </a:xfrm>
          <a:noFill/>
        </p:spPr>
        <p:txBody>
          <a:bodyPr/>
          <a:lstStyle/>
          <a:p>
            <a:pPr eaLnBrk="1" hangingPunct="1"/>
            <a:r>
              <a:rPr lang="sr-Latn-CS" sz="1900" b="1" smtClean="0">
                <a:solidFill>
                  <a:srgbClr val="CC0099"/>
                </a:solidFill>
                <a:latin typeface="Courier New" panose="02070309020205020404" pitchFamily="49" charset="0"/>
              </a:rPr>
              <a:t>&lt;embed src=“test.wav” height=“60” width=“144”&gt;</a:t>
            </a:r>
            <a:endParaRPr lang="en-US" sz="1900" b="1" smtClean="0">
              <a:solidFill>
                <a:srgbClr val="CC0099"/>
              </a:solidFill>
              <a:latin typeface="Courier New" panose="02070309020205020404" pitchFamily="49" charset="0"/>
            </a:endParaRPr>
          </a:p>
          <a:p>
            <a:pPr eaLnBrk="1" hangingPunct="1"/>
            <a:r>
              <a:rPr lang="sr-Latn-CS" sz="1900" smtClean="0"/>
              <a:t>Zadavanje atributa </a:t>
            </a:r>
            <a:r>
              <a:rPr lang="sr-Latn-CS" sz="1900" b="1" smtClean="0">
                <a:solidFill>
                  <a:srgbClr val="CC0099"/>
                </a:solidFill>
                <a:latin typeface="Courier New" panose="02070309020205020404" pitchFamily="49" charset="0"/>
              </a:rPr>
              <a:t>height</a:t>
            </a:r>
            <a:r>
              <a:rPr lang="sr-Latn-CS" sz="1900" smtClean="0"/>
              <a:t> i </a:t>
            </a:r>
            <a:r>
              <a:rPr lang="sr-Latn-CS" sz="1900" b="1" smtClean="0">
                <a:solidFill>
                  <a:srgbClr val="CC0099"/>
                </a:solidFill>
                <a:latin typeface="Courier New" panose="02070309020205020404" pitchFamily="49" charset="0"/>
              </a:rPr>
              <a:t>width</a:t>
            </a:r>
            <a:r>
              <a:rPr lang="sr-Latn-CS" sz="1900" smtClean="0"/>
              <a:t> veoma je važno, jer bi u suprotnomo čitač mogao da opseče konzolu</a:t>
            </a:r>
          </a:p>
          <a:p>
            <a:pPr eaLnBrk="1" hangingPunct="1"/>
            <a:r>
              <a:rPr lang="sr-Latn-CS" sz="1900" smtClean="0"/>
              <a:t>Podrazumevana LiveAudio kontrola visoka je 60 piksela i široka 144 piksela</a:t>
            </a:r>
          </a:p>
          <a:p>
            <a:pPr eaLnBrk="1" hangingPunct="1"/>
            <a:r>
              <a:rPr lang="sr-Latn-CS" sz="1900" smtClean="0"/>
              <a:t>Drugi stilovi za kontrolu imaju druge podrazumevane veličine</a:t>
            </a:r>
          </a:p>
          <a:p>
            <a:pPr eaLnBrk="1" hangingPunct="1"/>
            <a:r>
              <a:rPr lang="sr-Latn-CS" sz="1900" smtClean="0"/>
              <a:t>Postavljanje pozadinske muzike na Web stranu, moguće je upotrebom sledećeg koda</a:t>
            </a:r>
          </a:p>
          <a:p>
            <a:pPr eaLnBrk="1" hangingPunct="1"/>
            <a:r>
              <a:rPr lang="sr-Latn-CS" sz="1900" b="1" smtClean="0">
                <a:solidFill>
                  <a:srgbClr val="CC0099"/>
                </a:solidFill>
                <a:latin typeface="Courier New" panose="02070309020205020404" pitchFamily="49" charset="0"/>
              </a:rPr>
              <a:t>&lt;embed src=“test.wav” hidden=“true” autostart=“true”&gt;</a:t>
            </a:r>
            <a:endParaRPr lang="en-US" sz="1900" b="1" smtClean="0">
              <a:solidFill>
                <a:srgbClr val="CC0099"/>
              </a:solidFill>
              <a:latin typeface="Courier New" panose="02070309020205020404" pitchFamily="49" charset="0"/>
            </a:endParaRPr>
          </a:p>
          <a:p>
            <a:pPr eaLnBrk="1" hangingPunct="1"/>
            <a:endParaRPr lang="en-US" sz="1900" smtClean="0">
              <a:solidFill>
                <a:srgbClr val="CC0099"/>
              </a:solidFill>
            </a:endParaRPr>
          </a:p>
        </p:txBody>
      </p:sp>
      <p:sp>
        <p:nvSpPr>
          <p:cNvPr id="5" name="Slide Number Placeholder 5"/>
          <p:cNvSpPr>
            <a:spLocks noGrp="1"/>
          </p:cNvSpPr>
          <p:nvPr>
            <p:ph type="sldNum" sz="quarter" idx="12"/>
          </p:nvPr>
        </p:nvSpPr>
        <p:spPr/>
        <p:txBody>
          <a:bodyPr/>
          <a:lstStyle/>
          <a:p>
            <a:pPr>
              <a:defRPr/>
            </a:pPr>
            <a:fld id="{BACC8805-3F16-40D0-BBD5-C61B5E7049D4}" type="slidenum">
              <a:rPr lang="en-US" altLang="en-US"/>
              <a:pPr>
                <a:defRPr/>
              </a:pPr>
              <a:t>14</a:t>
            </a:fld>
            <a:endParaRPr lang="en-US" altLang="en-US"/>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97283" name="Rectangle 2"/>
          <p:cNvSpPr>
            <a:spLocks noGrp="1" noChangeArrowheads="1"/>
          </p:cNvSpPr>
          <p:nvPr>
            <p:ph type="title"/>
          </p:nvPr>
        </p:nvSpPr>
        <p:spPr/>
        <p:txBody>
          <a:bodyPr/>
          <a:lstStyle/>
          <a:p>
            <a:pPr eaLnBrk="1" hangingPunct="1"/>
            <a:r>
              <a:rPr lang="sr-Latn-CS" sz="3300" smtClean="0"/>
              <a:t>Upotrebljivost i datoteke sa zvukom</a:t>
            </a:r>
            <a:endParaRPr lang="en-US" sz="3300" smtClean="0"/>
          </a:p>
        </p:txBody>
      </p:sp>
      <p:sp>
        <p:nvSpPr>
          <p:cNvPr id="97284" name="Rectangle 3"/>
          <p:cNvSpPr>
            <a:spLocks noGrp="1" noChangeArrowheads="1"/>
          </p:cNvSpPr>
          <p:nvPr>
            <p:ph idx="1"/>
          </p:nvPr>
        </p:nvSpPr>
        <p:spPr>
          <a:xfrm>
            <a:off x="468313" y="1773238"/>
            <a:ext cx="7419975" cy="3671887"/>
          </a:xfrm>
          <a:noFill/>
        </p:spPr>
        <p:txBody>
          <a:bodyPr/>
          <a:lstStyle/>
          <a:p>
            <a:pPr eaLnBrk="1" hangingPunct="1">
              <a:spcBef>
                <a:spcPct val="85000"/>
              </a:spcBef>
            </a:pPr>
            <a:r>
              <a:rPr lang="sr-Latn-CS" sz="2000" dirty="0" smtClean="0"/>
              <a:t>Uvek obezbediti alternativni oblik pristupa podacima, jer podrška za zvuk nije uvek na rapolaganju</a:t>
            </a:r>
          </a:p>
          <a:p>
            <a:pPr eaLnBrk="1" hangingPunct="1">
              <a:spcBef>
                <a:spcPct val="85000"/>
              </a:spcBef>
            </a:pPr>
            <a:r>
              <a:rPr lang="sr-Latn-CS" sz="2000" dirty="0" smtClean="0"/>
              <a:t>Omogućiti korisnicima da isključe zvuk koji je upotrebljen na lokaciji</a:t>
            </a:r>
          </a:p>
          <a:p>
            <a:pPr eaLnBrk="1" hangingPunct="1">
              <a:spcBef>
                <a:spcPct val="85000"/>
              </a:spcBef>
            </a:pPr>
            <a:r>
              <a:rPr lang="sr-Latn-CS" sz="2000" dirty="0" smtClean="0"/>
              <a:t>Koristiti jednostavniju tehnologiju preuzmi-i-pusti koja je podržana u mnogim čitačima – ne zahtevati od korisnika da instaliraju mnoge dodatke za reprodukovanje raznih formata</a:t>
            </a:r>
          </a:p>
          <a:p>
            <a:pPr eaLnBrk="1" hangingPunct="1">
              <a:spcBef>
                <a:spcPct val="85000"/>
              </a:spcBef>
            </a:pPr>
            <a:endParaRPr lang="en-US" sz="2000" dirty="0" smtClean="0"/>
          </a:p>
        </p:txBody>
      </p:sp>
      <p:sp>
        <p:nvSpPr>
          <p:cNvPr id="5" name="Slide Number Placeholder 5"/>
          <p:cNvSpPr>
            <a:spLocks noGrp="1"/>
          </p:cNvSpPr>
          <p:nvPr>
            <p:ph type="sldNum" sz="quarter" idx="12"/>
          </p:nvPr>
        </p:nvSpPr>
        <p:spPr/>
        <p:txBody>
          <a:bodyPr/>
          <a:lstStyle/>
          <a:p>
            <a:pPr>
              <a:defRPr/>
            </a:pPr>
            <a:fld id="{D5389831-D5F1-49CB-9DD9-16D887D8182C}" type="slidenum">
              <a:rPr lang="en-US" altLang="en-US"/>
              <a:pPr>
                <a:defRPr/>
              </a:pPr>
              <a:t>15</a:t>
            </a:fld>
            <a:endParaRPr lang="en-US" altLang="en-US"/>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98307" name="Rectangle 2"/>
          <p:cNvSpPr>
            <a:spLocks noGrp="1" noChangeArrowheads="1"/>
          </p:cNvSpPr>
          <p:nvPr>
            <p:ph type="title"/>
          </p:nvPr>
        </p:nvSpPr>
        <p:spPr/>
        <p:txBody>
          <a:bodyPr/>
          <a:lstStyle/>
          <a:p>
            <a:pPr eaLnBrk="1" hangingPunct="1"/>
            <a:r>
              <a:rPr lang="sr-Latn-CS" smtClean="0"/>
              <a:t>Video</a:t>
            </a:r>
            <a:endParaRPr lang="en-US" smtClean="0"/>
          </a:p>
        </p:txBody>
      </p:sp>
      <p:sp>
        <p:nvSpPr>
          <p:cNvPr id="98308" name="Rectangle 3"/>
          <p:cNvSpPr>
            <a:spLocks noGrp="1" noChangeArrowheads="1"/>
          </p:cNvSpPr>
          <p:nvPr>
            <p:ph idx="1"/>
          </p:nvPr>
        </p:nvSpPr>
        <p:spPr>
          <a:xfrm>
            <a:off x="468313" y="1773238"/>
            <a:ext cx="7419975" cy="3311525"/>
          </a:xfrm>
          <a:noFill/>
        </p:spPr>
        <p:txBody>
          <a:bodyPr/>
          <a:lstStyle/>
          <a:p>
            <a:pPr eaLnBrk="1" hangingPunct="1"/>
            <a:r>
              <a:rPr lang="sr-Latn-CS" smtClean="0">
                <a:solidFill>
                  <a:srgbClr val="000099"/>
                </a:solidFill>
              </a:rPr>
              <a:t>Mnoge kompanije pokušavaju da razviju emitovanje televizijskog programa preko Weba</a:t>
            </a:r>
          </a:p>
          <a:p>
            <a:pPr lvl="1" eaLnBrk="1" hangingPunct="1">
              <a:spcBef>
                <a:spcPct val="55000"/>
              </a:spcBef>
            </a:pPr>
            <a:r>
              <a:rPr lang="sr-Latn-CS" smtClean="0">
                <a:solidFill>
                  <a:srgbClr val="000099"/>
                </a:solidFill>
              </a:rPr>
              <a:t>Emitovanje  visokokvalitetnog video zapisa od 30 sličica u sekundi</a:t>
            </a:r>
          </a:p>
          <a:p>
            <a:pPr eaLnBrk="1" hangingPunct="1"/>
            <a:r>
              <a:rPr lang="sr-Latn-CS" smtClean="0">
                <a:solidFill>
                  <a:srgbClr val="000099"/>
                </a:solidFill>
              </a:rPr>
              <a:t>Većina dosadašnjih rešenja ne radi dobro sa propusnom moći koja je na raspolaganju prosečnom korisniku</a:t>
            </a:r>
            <a:endParaRPr lang="en-US" smtClean="0">
              <a:solidFill>
                <a:srgbClr val="000099"/>
              </a:solidFill>
            </a:endParaRPr>
          </a:p>
        </p:txBody>
      </p:sp>
      <p:sp>
        <p:nvSpPr>
          <p:cNvPr id="5" name="Slide Number Placeholder 5"/>
          <p:cNvSpPr>
            <a:spLocks noGrp="1"/>
          </p:cNvSpPr>
          <p:nvPr>
            <p:ph type="sldNum" sz="quarter" idx="12"/>
          </p:nvPr>
        </p:nvSpPr>
        <p:spPr/>
        <p:txBody>
          <a:bodyPr/>
          <a:lstStyle/>
          <a:p>
            <a:pPr>
              <a:defRPr/>
            </a:pPr>
            <a:fld id="{7F51433D-30A4-4151-9F50-DFD2C3994F4A}" type="slidenum">
              <a:rPr lang="en-US" altLang="en-US"/>
              <a:pPr>
                <a:defRPr/>
              </a:pPr>
              <a:t>16</a:t>
            </a:fld>
            <a:endParaRPr lang="en-US" altLang="en-US"/>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99331" name="Rectangle 2"/>
          <p:cNvSpPr>
            <a:spLocks noGrp="1" noChangeArrowheads="1"/>
          </p:cNvSpPr>
          <p:nvPr>
            <p:ph type="title"/>
          </p:nvPr>
        </p:nvSpPr>
        <p:spPr/>
        <p:txBody>
          <a:bodyPr/>
          <a:lstStyle/>
          <a:p>
            <a:pPr eaLnBrk="1" hangingPunct="1"/>
            <a:r>
              <a:rPr lang="sr-Latn-CS" smtClean="0"/>
              <a:t>Osnove digitalnog videa</a:t>
            </a:r>
            <a:endParaRPr lang="en-US" smtClean="0"/>
          </a:p>
        </p:txBody>
      </p:sp>
      <p:sp>
        <p:nvSpPr>
          <p:cNvPr id="99332" name="Rectangle 3"/>
          <p:cNvSpPr>
            <a:spLocks noGrp="1" noChangeArrowheads="1"/>
          </p:cNvSpPr>
          <p:nvPr>
            <p:ph idx="1"/>
          </p:nvPr>
        </p:nvSpPr>
        <p:spPr>
          <a:xfrm>
            <a:off x="468313" y="1773238"/>
            <a:ext cx="7419975" cy="4176712"/>
          </a:xfrm>
          <a:noFill/>
        </p:spPr>
        <p:txBody>
          <a:bodyPr>
            <a:normAutofit lnSpcReduction="10000"/>
          </a:bodyPr>
          <a:lstStyle/>
          <a:p>
            <a:pPr eaLnBrk="1" hangingPunct="1">
              <a:lnSpc>
                <a:spcPct val="90000"/>
              </a:lnSpc>
              <a:spcBef>
                <a:spcPct val="100000"/>
              </a:spcBef>
            </a:pPr>
            <a:r>
              <a:rPr lang="sr-Latn-CS" sz="2000" dirty="0" smtClean="0"/>
              <a:t>Digitalni video zapisi karakterišu se brojem snimljenih sličica u sekundi i njihovom veličinom i rezolucijom</a:t>
            </a:r>
          </a:p>
          <a:p>
            <a:pPr eaLnBrk="1" hangingPunct="1">
              <a:lnSpc>
                <a:spcPct val="90000"/>
              </a:lnSpc>
              <a:spcBef>
                <a:spcPct val="100000"/>
              </a:spcBef>
            </a:pPr>
            <a:r>
              <a:rPr lang="sr-Latn-CS" sz="2000" dirty="0" smtClean="0"/>
              <a:t>Video zapisi mogu da budu veoma veliki, a naročito ako se teži PAL videu (televizijski kvalitet slike)</a:t>
            </a:r>
          </a:p>
          <a:p>
            <a:pPr eaLnBrk="1" hangingPunct="1">
              <a:lnSpc>
                <a:spcPct val="90000"/>
              </a:lnSpc>
              <a:spcBef>
                <a:spcPct val="100000"/>
              </a:spcBef>
            </a:pPr>
            <a:r>
              <a:rPr lang="sr-Latn-CS" sz="2000" dirty="0" smtClean="0"/>
              <a:t>Video slika veličine 640 x 480 piksela sa 24-bitnom paletom boja i 30 sličica u sekundi zauzima 27 MB po sekundi - i to bez zvuka</a:t>
            </a:r>
          </a:p>
          <a:p>
            <a:pPr eaLnBrk="1" hangingPunct="1">
              <a:lnSpc>
                <a:spcPct val="90000"/>
              </a:lnSpc>
              <a:spcBef>
                <a:spcPct val="100000"/>
              </a:spcBef>
            </a:pPr>
            <a:r>
              <a:rPr lang="sr-Latn-CS" sz="2000" dirty="0" smtClean="0"/>
              <a:t>Ako se tome doda i kvalitetni CD zvuk (705600 bitova za sekund zapisa), datoteka će dvostruko narasti</a:t>
            </a:r>
          </a:p>
          <a:p>
            <a:pPr eaLnBrk="1" hangingPunct="1">
              <a:lnSpc>
                <a:spcPct val="90000"/>
              </a:lnSpc>
              <a:spcBef>
                <a:spcPct val="100000"/>
              </a:spcBef>
            </a:pPr>
            <a:r>
              <a:rPr lang="sr-Latn-CS" sz="2000" dirty="0" smtClean="0"/>
              <a:t>U stvarnosti, prenos tolike količine podataka nije lak čak ni kada se upotrebi kompresija</a:t>
            </a:r>
            <a:endParaRPr lang="en-US" sz="2000" dirty="0" smtClean="0"/>
          </a:p>
        </p:txBody>
      </p:sp>
      <p:sp>
        <p:nvSpPr>
          <p:cNvPr id="5" name="Slide Number Placeholder 5"/>
          <p:cNvSpPr>
            <a:spLocks noGrp="1"/>
          </p:cNvSpPr>
          <p:nvPr>
            <p:ph type="sldNum" sz="quarter" idx="12"/>
          </p:nvPr>
        </p:nvSpPr>
        <p:spPr/>
        <p:txBody>
          <a:bodyPr/>
          <a:lstStyle/>
          <a:p>
            <a:pPr>
              <a:defRPr/>
            </a:pPr>
            <a:fld id="{833D5867-99C6-4586-9B9C-D72994AA8E88}" type="slidenum">
              <a:rPr lang="en-US" altLang="en-US"/>
              <a:pPr>
                <a:defRPr/>
              </a:pPr>
              <a:t>17</a:t>
            </a:fld>
            <a:endParaRPr lang="en-US" altLang="en-US"/>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100355" name="Rectangle 2"/>
          <p:cNvSpPr>
            <a:spLocks noGrp="1" noChangeArrowheads="1"/>
          </p:cNvSpPr>
          <p:nvPr>
            <p:ph type="title"/>
          </p:nvPr>
        </p:nvSpPr>
        <p:spPr>
          <a:xfrm>
            <a:off x="250825" y="0"/>
            <a:ext cx="7543800" cy="1295400"/>
          </a:xfrm>
        </p:spPr>
        <p:txBody>
          <a:bodyPr>
            <a:normAutofit fontScale="90000"/>
          </a:bodyPr>
          <a:lstStyle/>
          <a:p>
            <a:pPr eaLnBrk="1" hangingPunct="1"/>
            <a:r>
              <a:rPr lang="sr-Latn-CS" smtClean="0"/>
              <a:t>Formati datoteka sa video zapisima i njihova kompresija</a:t>
            </a:r>
            <a:endParaRPr lang="en-US" smtClean="0"/>
          </a:p>
        </p:txBody>
      </p:sp>
      <p:graphicFrame>
        <p:nvGraphicFramePr>
          <p:cNvPr id="285699" name="Group 3"/>
          <p:cNvGraphicFramePr>
            <a:graphicFrameLocks noGrp="1"/>
          </p:cNvGraphicFramePr>
          <p:nvPr>
            <p:ph idx="1"/>
          </p:nvPr>
        </p:nvGraphicFramePr>
        <p:xfrm>
          <a:off x="323850" y="1341438"/>
          <a:ext cx="7635875" cy="5126037"/>
        </p:xfrm>
        <a:graphic>
          <a:graphicData uri="http://schemas.openxmlformats.org/drawingml/2006/table">
            <a:tbl>
              <a:tblPr/>
              <a:tblGrid>
                <a:gridCol w="1439863"/>
                <a:gridCol w="6196012"/>
              </a:tblGrid>
              <a:tr h="376809">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2000" b="1" i="0" u="none" strike="noStrike" cap="none" normalizeH="0" baseline="0" smtClean="0">
                          <a:ln>
                            <a:noFill/>
                          </a:ln>
                          <a:solidFill>
                            <a:srgbClr val="FFFFCC"/>
                          </a:solidFill>
                          <a:effectLst/>
                          <a:latin typeface="Times New Roman" panose="02020603050405020304" pitchFamily="18" charset="0"/>
                        </a:rPr>
                        <a:t>Format</a:t>
                      </a:r>
                      <a:endParaRPr kumimoji="0" lang="en-US" sz="2000" b="1" i="0" u="none" strike="noStrike" cap="none" normalizeH="0" baseline="0" smtClean="0">
                        <a:ln>
                          <a:noFill/>
                        </a:ln>
                        <a:solidFill>
                          <a:srgbClr val="FFFFCC"/>
                        </a:solidFill>
                        <a:effectLst/>
                        <a:latin typeface="Times New Roman" panose="02020603050405020304" pitchFamily="18" charset="0"/>
                      </a:endParaRPr>
                    </a:p>
                  </a:txBody>
                  <a:tcPr marL="72000" marR="72000" marT="36001" marB="360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F85E3"/>
                    </a:solid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2000" b="1" i="0" u="none" strike="noStrike" cap="none" normalizeH="0" baseline="0" smtClean="0">
                          <a:ln>
                            <a:noFill/>
                          </a:ln>
                          <a:solidFill>
                            <a:srgbClr val="FFFFCC"/>
                          </a:solidFill>
                          <a:effectLst/>
                          <a:latin typeface="Times New Roman" panose="02020603050405020304" pitchFamily="18" charset="0"/>
                        </a:rPr>
                        <a:t>Opis</a:t>
                      </a:r>
                      <a:endParaRPr kumimoji="0" lang="en-US" sz="2000" b="1" i="0" u="none" strike="noStrike" cap="none" normalizeH="0" baseline="0" smtClean="0">
                        <a:ln>
                          <a:noFill/>
                        </a:ln>
                        <a:solidFill>
                          <a:srgbClr val="FFFFCC"/>
                        </a:solidFill>
                        <a:effectLst/>
                        <a:latin typeface="Times New Roman" panose="02020603050405020304" pitchFamily="18" charset="0"/>
                      </a:endParaRPr>
                    </a:p>
                  </a:txBody>
                  <a:tcPr marL="72000" marR="72000" marT="36001" marB="360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F85E3"/>
                    </a:solidFill>
                  </a:tcPr>
                </a:tc>
              </a:tr>
              <a:tr h="1047384">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600" b="1" i="0" u="none" strike="noStrike" cap="none" normalizeH="0" baseline="0" smtClean="0">
                          <a:ln>
                            <a:noFill/>
                          </a:ln>
                          <a:solidFill>
                            <a:srgbClr val="FFFFCC"/>
                          </a:solidFill>
                          <a:effectLst/>
                          <a:latin typeface="Times New Roman" panose="02020603050405020304" pitchFamily="18" charset="0"/>
                        </a:rPr>
                        <a:t>AVI</a:t>
                      </a:r>
                      <a:endParaRPr kumimoji="0" lang="en-US" sz="1600" b="1" i="0" u="none" strike="noStrike" cap="none" normalizeH="0" baseline="0" smtClean="0">
                        <a:ln>
                          <a:noFill/>
                        </a:ln>
                        <a:solidFill>
                          <a:srgbClr val="FFFFCC"/>
                        </a:solidFill>
                        <a:effectLst/>
                        <a:latin typeface="Times New Roman" panose="02020603050405020304" pitchFamily="18" charset="0"/>
                      </a:endParaRPr>
                    </a:p>
                  </a:txBody>
                  <a:tcPr marL="72000" marR="72000" marT="36001" marB="360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F85E3"/>
                    </a:solid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600" b="1" i="0" u="none" strike="noStrike" cap="none" normalizeH="0" baseline="0" smtClean="0">
                          <a:ln>
                            <a:noFill/>
                          </a:ln>
                          <a:solidFill>
                            <a:schemeClr val="tx1"/>
                          </a:solidFill>
                          <a:effectLst/>
                          <a:latin typeface="Times New Roman" panose="02020603050405020304" pitchFamily="18" charset="0"/>
                        </a:rPr>
                        <a:t>Audio Video Interleave</a:t>
                      </a:r>
                      <a:r>
                        <a:rPr kumimoji="0" lang="sr-Latn-CS" sz="1600" b="0" i="0" u="none" strike="noStrike" cap="none" normalizeH="0" baseline="0" smtClean="0">
                          <a:ln>
                            <a:noFill/>
                          </a:ln>
                          <a:solidFill>
                            <a:schemeClr val="tx1"/>
                          </a:solidFill>
                          <a:effectLst/>
                          <a:latin typeface="Times New Roman" panose="02020603050405020304" pitchFamily="18" charset="0"/>
                        </a:rPr>
                        <a:t> je format za digitalni zvuk i video za Windows. Često se sreće i lako zadaje. Na Internetu je sve više datoteka u tom formatu, bez obzira na to što mogu biti velike. IE se lako snalazi sa datotekama u tom formatu.</a:t>
                      </a:r>
                      <a:endParaRPr kumimoji="0" lang="en-US" sz="1600" b="0" i="0" u="none" strike="noStrike" cap="none" normalizeH="0" baseline="0" smtClean="0">
                        <a:ln>
                          <a:noFill/>
                        </a:ln>
                        <a:solidFill>
                          <a:schemeClr val="tx1"/>
                        </a:solidFill>
                        <a:effectLst/>
                        <a:latin typeface="Times New Roman" panose="02020603050405020304" pitchFamily="18" charset="0"/>
                      </a:endParaRPr>
                    </a:p>
                  </a:txBody>
                  <a:tcPr marL="72000" marR="72000" marT="36001" marB="360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1047384">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600" b="1" i="0" u="none" strike="noStrike" cap="none" normalizeH="0" baseline="0" smtClean="0">
                          <a:ln>
                            <a:noFill/>
                          </a:ln>
                          <a:solidFill>
                            <a:srgbClr val="FFFFCC"/>
                          </a:solidFill>
                          <a:effectLst/>
                          <a:latin typeface="Times New Roman" panose="02020603050405020304" pitchFamily="18" charset="0"/>
                        </a:rPr>
                        <a:t>MOV (QuickTime)</a:t>
                      </a:r>
                      <a:endParaRPr kumimoji="0" lang="en-US" sz="1600" b="1" i="0" u="none" strike="noStrike" cap="none" normalizeH="0" baseline="0" smtClean="0">
                        <a:ln>
                          <a:noFill/>
                        </a:ln>
                        <a:solidFill>
                          <a:srgbClr val="FFFFCC"/>
                        </a:solidFill>
                        <a:effectLst/>
                        <a:latin typeface="Times New Roman" panose="02020603050405020304" pitchFamily="18" charset="0"/>
                      </a:endParaRPr>
                    </a:p>
                  </a:txBody>
                  <a:tcPr marL="72000" marR="72000" marT="36001" marB="360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F85E3"/>
                    </a:solid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600" b="1" i="0" u="none" strike="noStrike" cap="none" normalizeH="0" baseline="0" smtClean="0">
                          <a:ln>
                            <a:noFill/>
                          </a:ln>
                          <a:solidFill>
                            <a:schemeClr val="tx1"/>
                          </a:solidFill>
                          <a:effectLst/>
                          <a:latin typeface="Times New Roman" panose="02020603050405020304" pitchFamily="18" charset="0"/>
                        </a:rPr>
                        <a:t>MOV</a:t>
                      </a:r>
                      <a:r>
                        <a:rPr kumimoji="0" lang="sr-Latn-CS" sz="1600" b="0" i="0" u="none" strike="noStrike" cap="none" normalizeH="0" baseline="0" smtClean="0">
                          <a:ln>
                            <a:noFill/>
                          </a:ln>
                          <a:solidFill>
                            <a:schemeClr val="tx1"/>
                          </a:solidFill>
                          <a:effectLst/>
                          <a:latin typeface="Times New Roman" panose="02020603050405020304" pitchFamily="18" charset="0"/>
                        </a:rPr>
                        <a:t> je nastavak imena datoteke koji označava format QuickTime kompanije Apple. Verovatno najčešći format video zapisa, postaje sve popularniji na Internetu. Različiti kodeci i poboljšanja učinili su QuickTime moćnim rešenjem za digitalne video zapise.</a:t>
                      </a:r>
                      <a:endParaRPr kumimoji="0" lang="en-US" sz="1600" b="0" i="0" u="none" strike="noStrike" cap="none" normalizeH="0" baseline="0" smtClean="0">
                        <a:ln>
                          <a:noFill/>
                        </a:ln>
                        <a:solidFill>
                          <a:schemeClr val="tx1"/>
                        </a:solidFill>
                        <a:effectLst/>
                        <a:latin typeface="Times New Roman" panose="02020603050405020304" pitchFamily="18" charset="0"/>
                      </a:endParaRPr>
                    </a:p>
                  </a:txBody>
                  <a:tcPr marL="72000" marR="72000" marT="36001" marB="360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803538">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600" b="1" i="0" u="none" strike="noStrike" cap="none" normalizeH="0" baseline="0" smtClean="0">
                          <a:ln>
                            <a:noFill/>
                          </a:ln>
                          <a:solidFill>
                            <a:srgbClr val="FFFFCC"/>
                          </a:solidFill>
                          <a:effectLst/>
                          <a:latin typeface="Times New Roman" panose="02020603050405020304" pitchFamily="18" charset="0"/>
                        </a:rPr>
                        <a:t>MPEG</a:t>
                      </a:r>
                      <a:endParaRPr kumimoji="0" lang="en-US" sz="1600" b="1" i="0" u="none" strike="noStrike" cap="none" normalizeH="0" baseline="0" smtClean="0">
                        <a:ln>
                          <a:noFill/>
                        </a:ln>
                        <a:solidFill>
                          <a:srgbClr val="FFFFCC"/>
                        </a:solidFill>
                        <a:effectLst/>
                        <a:latin typeface="Times New Roman" panose="02020603050405020304" pitchFamily="18" charset="0"/>
                      </a:endParaRPr>
                    </a:p>
                  </a:txBody>
                  <a:tcPr marL="72000" marR="72000" marT="36001" marB="360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F85E3"/>
                    </a:solid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600" b="1" i="0" u="none" strike="noStrike" cap="none" normalizeH="0" baseline="0" smtClean="0">
                          <a:ln>
                            <a:noFill/>
                          </a:ln>
                          <a:solidFill>
                            <a:schemeClr val="tx1"/>
                          </a:solidFill>
                          <a:effectLst/>
                          <a:latin typeface="Times New Roman" panose="02020603050405020304" pitchFamily="18" charset="0"/>
                        </a:rPr>
                        <a:t>Motion Picture Expert Group</a:t>
                      </a:r>
                      <a:r>
                        <a:rPr kumimoji="0" lang="sr-Latn-CS" sz="1600" b="0" i="0" u="none" strike="noStrike" cap="none" normalizeH="0" baseline="0" smtClean="0">
                          <a:ln>
                            <a:noFill/>
                          </a:ln>
                          <a:solidFill>
                            <a:schemeClr val="tx1"/>
                          </a:solidFill>
                          <a:effectLst/>
                          <a:latin typeface="Times New Roman" panose="02020603050405020304" pitchFamily="18" charset="0"/>
                        </a:rPr>
                        <a:t> format za video zapise smatra se standardnim formatom za digitalni video. Iako su kompresija i kvalitet slike formata MPEG na visokom nivou, ponekad je s njim teško raditi.</a:t>
                      </a:r>
                      <a:endParaRPr kumimoji="0" lang="en-US" sz="1600" b="0" i="0" u="none" strike="noStrike" cap="none" normalizeH="0" baseline="0" smtClean="0">
                        <a:ln>
                          <a:noFill/>
                        </a:ln>
                        <a:solidFill>
                          <a:schemeClr val="tx1"/>
                        </a:solidFill>
                        <a:effectLst/>
                        <a:latin typeface="Times New Roman" panose="02020603050405020304" pitchFamily="18" charset="0"/>
                      </a:endParaRPr>
                    </a:p>
                  </a:txBody>
                  <a:tcPr marL="72000" marR="72000" marT="36001" marB="360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1047384">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600" b="1" i="0" u="none" strike="noStrike" cap="none" normalizeH="0" baseline="0" smtClean="0">
                          <a:ln>
                            <a:noFill/>
                          </a:ln>
                          <a:solidFill>
                            <a:srgbClr val="FFFFCC"/>
                          </a:solidFill>
                          <a:effectLst/>
                          <a:latin typeface="Times New Roman" panose="02020603050405020304" pitchFamily="18" charset="0"/>
                        </a:rPr>
                        <a:t>ASF</a:t>
                      </a:r>
                      <a:endParaRPr kumimoji="0" lang="en-US" sz="1600" b="1" i="0" u="none" strike="noStrike" cap="none" normalizeH="0" baseline="0" smtClean="0">
                        <a:ln>
                          <a:noFill/>
                        </a:ln>
                        <a:solidFill>
                          <a:srgbClr val="FFFFCC"/>
                        </a:solidFill>
                        <a:effectLst/>
                        <a:latin typeface="Times New Roman" panose="02020603050405020304" pitchFamily="18" charset="0"/>
                      </a:endParaRPr>
                    </a:p>
                  </a:txBody>
                  <a:tcPr marL="72000" marR="72000" marT="36001" marB="360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F85E3"/>
                    </a:solid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600" b="1" i="0" u="none" strike="noStrike" cap="none" normalizeH="0" baseline="0" smtClean="0">
                          <a:ln>
                            <a:noFill/>
                          </a:ln>
                          <a:solidFill>
                            <a:schemeClr val="tx1"/>
                          </a:solidFill>
                          <a:effectLst/>
                          <a:latin typeface="Times New Roman" panose="02020603050405020304" pitchFamily="18" charset="0"/>
                        </a:rPr>
                        <a:t>Advanced Streaming Format</a:t>
                      </a:r>
                      <a:r>
                        <a:rPr kumimoji="0" lang="sr-Latn-CS" sz="1600" b="0" i="0" u="none" strike="noStrike" cap="none" normalizeH="0" baseline="0" smtClean="0">
                          <a:ln>
                            <a:noFill/>
                          </a:ln>
                          <a:solidFill>
                            <a:schemeClr val="tx1"/>
                          </a:solidFill>
                          <a:effectLst/>
                          <a:latin typeface="Times New Roman" panose="02020603050405020304" pitchFamily="18" charset="0"/>
                        </a:rPr>
                        <a:t> kompanije Microsoft isporučuje se Microsoftovom  serverskom tehnologijom NetShow koja se sada zove Windows Media. Rastuća konkurencija formatu RealMedia, nudi visok kvalitet i dobru podršku IE.</a:t>
                      </a:r>
                      <a:endParaRPr kumimoji="0" lang="en-US" sz="1600" b="0" i="0" u="none" strike="noStrike" cap="none" normalizeH="0" baseline="0" smtClean="0">
                        <a:ln>
                          <a:noFill/>
                        </a:ln>
                        <a:solidFill>
                          <a:schemeClr val="tx1"/>
                        </a:solidFill>
                        <a:effectLst/>
                        <a:latin typeface="Times New Roman" panose="02020603050405020304" pitchFamily="18" charset="0"/>
                      </a:endParaRPr>
                    </a:p>
                  </a:txBody>
                  <a:tcPr marL="72000" marR="72000" marT="36001" marB="360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803538">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600" b="1" i="0" u="none" strike="noStrike" cap="none" normalizeH="0" baseline="0" smtClean="0">
                          <a:ln>
                            <a:noFill/>
                          </a:ln>
                          <a:solidFill>
                            <a:srgbClr val="FFFFCC"/>
                          </a:solidFill>
                          <a:effectLst/>
                          <a:latin typeface="Times New Roman" panose="02020603050405020304" pitchFamily="18" charset="0"/>
                        </a:rPr>
                        <a:t>RM</a:t>
                      </a:r>
                      <a:endParaRPr kumimoji="0" lang="en-US" sz="1600" b="1" i="0" u="none" strike="noStrike" cap="none" normalizeH="0" baseline="0" smtClean="0">
                        <a:ln>
                          <a:noFill/>
                        </a:ln>
                        <a:solidFill>
                          <a:srgbClr val="FFFFCC"/>
                        </a:solidFill>
                        <a:effectLst/>
                        <a:latin typeface="Times New Roman" panose="02020603050405020304" pitchFamily="18" charset="0"/>
                      </a:endParaRPr>
                    </a:p>
                  </a:txBody>
                  <a:tcPr marL="72000" marR="72000" marT="36001" marB="360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5F85E3"/>
                    </a:solid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600" b="1" i="0" u="none" strike="noStrike" cap="none" normalizeH="0" baseline="0" smtClean="0">
                          <a:ln>
                            <a:noFill/>
                          </a:ln>
                          <a:solidFill>
                            <a:schemeClr val="tx1"/>
                          </a:solidFill>
                          <a:effectLst/>
                          <a:latin typeface="Times New Roman" panose="02020603050405020304" pitchFamily="18" charset="0"/>
                        </a:rPr>
                        <a:t>RealMedia</a:t>
                      </a:r>
                      <a:r>
                        <a:rPr kumimoji="0" lang="sr-Latn-CS" sz="1600" b="0" i="0" u="none" strike="noStrike" cap="none" normalizeH="0" baseline="0" smtClean="0">
                          <a:ln>
                            <a:noFill/>
                          </a:ln>
                          <a:solidFill>
                            <a:schemeClr val="tx1"/>
                          </a:solidFill>
                          <a:effectLst/>
                          <a:latin typeface="Times New Roman" panose="02020603050405020304" pitchFamily="18" charset="0"/>
                        </a:rPr>
                        <a:t> je dobar format tehnologije strujećeg videa. Datoteke u RM formatu mogu biti snimljene u različitim kvalitetima u zavisnosti od toga kolika propusna moć stoji na raspolaganju krajnjem korisniku.</a:t>
                      </a:r>
                      <a:endParaRPr kumimoji="0" lang="en-US" sz="1600" b="0" i="0" u="none" strike="noStrike" cap="none" normalizeH="0" baseline="0" smtClean="0">
                        <a:ln>
                          <a:noFill/>
                        </a:ln>
                        <a:solidFill>
                          <a:schemeClr val="tx1"/>
                        </a:solidFill>
                        <a:effectLst/>
                        <a:latin typeface="Times New Roman" panose="02020603050405020304" pitchFamily="18" charset="0"/>
                      </a:endParaRPr>
                    </a:p>
                  </a:txBody>
                  <a:tcPr marL="72000" marR="72000" marT="36001" marB="360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
        <p:nvSpPr>
          <p:cNvPr id="27" name="Slide Number Placeholder 5"/>
          <p:cNvSpPr>
            <a:spLocks noGrp="1"/>
          </p:cNvSpPr>
          <p:nvPr>
            <p:ph type="sldNum" sz="quarter" idx="12"/>
          </p:nvPr>
        </p:nvSpPr>
        <p:spPr/>
        <p:txBody>
          <a:bodyPr/>
          <a:lstStyle/>
          <a:p>
            <a:pPr>
              <a:defRPr/>
            </a:pPr>
            <a:fld id="{7855E9E7-9EFB-4FE5-B797-8C99EE940DC8}" type="slidenum">
              <a:rPr lang="en-US" altLang="en-US"/>
              <a:pPr>
                <a:defRPr/>
              </a:pPr>
              <a:t>18</a:t>
            </a:fld>
            <a:endParaRPr lang="en-US" altLang="en-US"/>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101379" name="Rectangle 2"/>
          <p:cNvSpPr>
            <a:spLocks noGrp="1" noChangeArrowheads="1"/>
          </p:cNvSpPr>
          <p:nvPr>
            <p:ph type="title"/>
          </p:nvPr>
        </p:nvSpPr>
        <p:spPr>
          <a:xfrm>
            <a:off x="250825" y="0"/>
            <a:ext cx="7543800" cy="1295400"/>
          </a:xfrm>
        </p:spPr>
        <p:txBody>
          <a:bodyPr>
            <a:normAutofit fontScale="90000"/>
          </a:bodyPr>
          <a:lstStyle/>
          <a:p>
            <a:pPr eaLnBrk="1" hangingPunct="1"/>
            <a:r>
              <a:rPr lang="sr-Latn-CS" smtClean="0"/>
              <a:t>Formati datoteka sa video zapisima i njihova kompresija</a:t>
            </a:r>
            <a:endParaRPr lang="en-US" smtClean="0"/>
          </a:p>
        </p:txBody>
      </p:sp>
      <p:graphicFrame>
        <p:nvGraphicFramePr>
          <p:cNvPr id="286723" name="Group 3"/>
          <p:cNvGraphicFramePr>
            <a:graphicFrameLocks noGrp="1"/>
          </p:cNvGraphicFramePr>
          <p:nvPr>
            <p:ph idx="1"/>
          </p:nvPr>
        </p:nvGraphicFramePr>
        <p:xfrm>
          <a:off x="323850" y="1700213"/>
          <a:ext cx="7635875" cy="4445001"/>
        </p:xfrm>
        <a:graphic>
          <a:graphicData uri="http://schemas.openxmlformats.org/drawingml/2006/table">
            <a:tbl>
              <a:tblPr/>
              <a:tblGrid>
                <a:gridCol w="1223963"/>
                <a:gridCol w="6411912"/>
              </a:tblGrid>
              <a:tr h="376858">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2000" b="1" i="0" u="none" strike="noStrike" cap="none" normalizeH="0" baseline="0" dirty="0" smtClean="0">
                          <a:ln>
                            <a:noFill/>
                          </a:ln>
                          <a:solidFill>
                            <a:srgbClr val="FFFFCC"/>
                          </a:solidFill>
                          <a:effectLst/>
                          <a:latin typeface="Times New Roman" panose="02020603050405020304" pitchFamily="18" charset="0"/>
                        </a:rPr>
                        <a:t>Format</a:t>
                      </a:r>
                      <a:endParaRPr kumimoji="0" lang="en-US" sz="2000" b="1" i="0" u="none" strike="noStrike" cap="none" normalizeH="0" baseline="0" dirty="0" smtClean="0">
                        <a:ln>
                          <a:noFill/>
                        </a:ln>
                        <a:solidFill>
                          <a:srgbClr val="FFFFCC"/>
                        </a:solidFill>
                        <a:effectLst/>
                        <a:latin typeface="Times New Roman" panose="02020603050405020304" pitchFamily="18" charset="0"/>
                      </a:endParaRPr>
                    </a:p>
                  </a:txBody>
                  <a:tcPr marL="72000" marR="72000" marT="36006" marB="360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F85E3"/>
                    </a:solid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2000" b="1" i="0" u="none" strike="noStrike" cap="none" normalizeH="0" baseline="0" smtClean="0">
                          <a:ln>
                            <a:noFill/>
                          </a:ln>
                          <a:solidFill>
                            <a:srgbClr val="FFFFCC"/>
                          </a:solidFill>
                          <a:effectLst/>
                          <a:latin typeface="Times New Roman" panose="02020603050405020304" pitchFamily="18" charset="0"/>
                        </a:rPr>
                        <a:t>Opis</a:t>
                      </a:r>
                      <a:endParaRPr kumimoji="0" lang="en-US" sz="2000" b="1" i="0" u="none" strike="noStrike" cap="none" normalizeH="0" baseline="0" smtClean="0">
                        <a:ln>
                          <a:noFill/>
                        </a:ln>
                        <a:solidFill>
                          <a:srgbClr val="FFFFCC"/>
                        </a:solidFill>
                        <a:effectLst/>
                        <a:latin typeface="Times New Roman" panose="02020603050405020304" pitchFamily="18" charset="0"/>
                      </a:endParaRPr>
                    </a:p>
                  </a:txBody>
                  <a:tcPr marL="72000" marR="72000" marT="36006" marB="360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F85E3"/>
                    </a:solidFill>
                  </a:tcPr>
                </a:tc>
              </a:tr>
              <a:tr h="1215186">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600" b="1" i="0" u="none" strike="noStrike" cap="none" normalizeH="0" baseline="0" smtClean="0">
                          <a:ln>
                            <a:noFill/>
                          </a:ln>
                          <a:solidFill>
                            <a:srgbClr val="FFFFCC"/>
                          </a:solidFill>
                          <a:effectLst/>
                          <a:latin typeface="Times New Roman" panose="02020603050405020304" pitchFamily="18" charset="0"/>
                        </a:rPr>
                        <a:t>VCD</a:t>
                      </a:r>
                      <a:endParaRPr kumimoji="0" lang="en-US" sz="1600" b="1" i="0" u="none" strike="noStrike" cap="none" normalizeH="0" baseline="0" smtClean="0">
                        <a:ln>
                          <a:noFill/>
                        </a:ln>
                        <a:solidFill>
                          <a:srgbClr val="FFFFCC"/>
                        </a:solidFill>
                        <a:effectLst/>
                        <a:latin typeface="Times New Roman" panose="02020603050405020304" pitchFamily="18" charset="0"/>
                      </a:endParaRPr>
                    </a:p>
                  </a:txBody>
                  <a:tcPr marL="72000" marR="72000" marT="36006" marB="360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F85E3"/>
                    </a:solid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Symbol" panose="05050102010706020507" pitchFamily="18" charset="2"/>
                        <a:buNone/>
                        <a:tabLst/>
                      </a:pPr>
                      <a:r>
                        <a:rPr kumimoji="0" lang="sr-Latn-CS" sz="15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VideoCD (VCD)</a:t>
                      </a:r>
                      <a:r>
                        <a:rPr kumimoji="0" lang="sr-Latn-CS" sz="1500" b="0"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format pojavio se na azijskom tržištu koje nije želelo da za reprodukciju videa na DVD plejeru plaća astronomske cene DVD konzorcijumu. Kvalitet formata VCD bi mogao da se uporedi sa VHS kasetama – ni previše dobar ni previše loš. VCD diskovi mogu da se reprodukuju na većini savremenih DVD plejera.</a:t>
                      </a:r>
                      <a:endParaRPr kumimoji="0" lang="en-US" sz="1500" b="0"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72000" marT="36006" marB="360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757916">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600" b="1" i="0" u="none" strike="noStrike" cap="none" normalizeH="0" baseline="0" smtClean="0">
                          <a:ln>
                            <a:noFill/>
                          </a:ln>
                          <a:solidFill>
                            <a:srgbClr val="FFFFCC"/>
                          </a:solidFill>
                          <a:effectLst/>
                          <a:latin typeface="Times New Roman" panose="02020603050405020304" pitchFamily="18" charset="0"/>
                        </a:rPr>
                        <a:t>SVCD</a:t>
                      </a:r>
                      <a:endParaRPr kumimoji="0" lang="en-US" sz="1600" b="1" i="0" u="none" strike="noStrike" cap="none" normalizeH="0" baseline="0" smtClean="0">
                        <a:ln>
                          <a:noFill/>
                        </a:ln>
                        <a:solidFill>
                          <a:srgbClr val="FFFFCC"/>
                        </a:solidFill>
                        <a:effectLst/>
                        <a:latin typeface="Times New Roman" panose="02020603050405020304" pitchFamily="18" charset="0"/>
                      </a:endParaRPr>
                    </a:p>
                  </a:txBody>
                  <a:tcPr marL="72000" marR="72000" marT="36006" marB="360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F85E3"/>
                    </a:solid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Symbol" panose="05050102010706020507" pitchFamily="18" charset="2"/>
                        <a:buNone/>
                        <a:tabLst/>
                      </a:pPr>
                      <a:r>
                        <a:rPr kumimoji="0" lang="sr-Latn-CS" sz="15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Super VideoCD (SVCD) </a:t>
                      </a:r>
                      <a:r>
                        <a:rPr kumimoji="0" lang="sr-Latn-CS" sz="1500" b="0"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Na DVD plejeru (ukoliko može da ga podrži), ovaj format pruža video izuzetnog kvaliteta. SVCD ima rezoluciju 480x576 piksela tako da, kada se reprodukuje na računaru može da izgleda pomalo nejasno.</a:t>
                      </a:r>
                      <a:endParaRPr kumimoji="0" lang="en-US" sz="1500" b="0"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72000" marT="36006" marB="360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803643">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600" b="1" i="0" u="none" strike="noStrike" cap="none" normalizeH="0" baseline="0" smtClean="0">
                          <a:ln>
                            <a:noFill/>
                          </a:ln>
                          <a:solidFill>
                            <a:srgbClr val="FFFFCC"/>
                          </a:solidFill>
                          <a:effectLst/>
                          <a:latin typeface="Times New Roman" panose="02020603050405020304" pitchFamily="18" charset="0"/>
                        </a:rPr>
                        <a:t>DivX</a:t>
                      </a:r>
                      <a:endParaRPr kumimoji="0" lang="en-US" sz="1600" b="1" i="0" u="none" strike="noStrike" cap="none" normalizeH="0" baseline="0" smtClean="0">
                        <a:ln>
                          <a:noFill/>
                        </a:ln>
                        <a:solidFill>
                          <a:srgbClr val="FFFFCC"/>
                        </a:solidFill>
                        <a:effectLst/>
                        <a:latin typeface="Times New Roman" panose="02020603050405020304" pitchFamily="18" charset="0"/>
                      </a:endParaRPr>
                    </a:p>
                  </a:txBody>
                  <a:tcPr marL="72000" marR="72000" marT="36006" marB="360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F85E3"/>
                    </a:solid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600" b="1" i="0" u="none" strike="noStrike" cap="none" normalizeH="0" baseline="0" dirty="0" smtClean="0">
                          <a:ln>
                            <a:noFill/>
                          </a:ln>
                          <a:solidFill>
                            <a:schemeClr val="tx1"/>
                          </a:solidFill>
                          <a:effectLst/>
                          <a:latin typeface="Times New Roman" panose="02020603050405020304" pitchFamily="18" charset="0"/>
                        </a:rPr>
                        <a:t>DivX </a:t>
                      </a:r>
                      <a:r>
                        <a:rPr kumimoji="0" lang="sr-Latn-CS" sz="1600" b="0" i="0" u="none" strike="noStrike" cap="none" normalizeH="0" baseline="0" dirty="0" smtClean="0">
                          <a:ln>
                            <a:noFill/>
                          </a:ln>
                          <a:solidFill>
                            <a:schemeClr val="tx1"/>
                          </a:solidFill>
                          <a:effectLst/>
                          <a:latin typeface="Times New Roman" panose="02020603050405020304" pitchFamily="18" charset="0"/>
                        </a:rPr>
                        <a:t>format baziran na standardu MPEG4 pomoću koga se dobijaju izuzetno komprimovane video datoteke vrhunskog kvaliteta. Posebno je podesan za razmenjivanje filmova. Ipak i ovaj format ima svoje nedostatke. </a:t>
                      </a:r>
                    </a:p>
                  </a:txBody>
                  <a:tcPr marL="72000" marR="72000" marT="36006" marB="360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1291398">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600" b="1" i="0" u="none" strike="noStrike" cap="none" normalizeH="0" baseline="0" smtClean="0">
                          <a:ln>
                            <a:noFill/>
                          </a:ln>
                          <a:solidFill>
                            <a:srgbClr val="FFFFCC"/>
                          </a:solidFill>
                          <a:effectLst/>
                          <a:latin typeface="Times New Roman" panose="02020603050405020304" pitchFamily="18" charset="0"/>
                        </a:rPr>
                        <a:t>DVD</a:t>
                      </a:r>
                      <a:endParaRPr kumimoji="0" lang="en-US" sz="1600" b="1" i="0" u="none" strike="noStrike" cap="none" normalizeH="0" baseline="0" smtClean="0">
                        <a:ln>
                          <a:noFill/>
                        </a:ln>
                        <a:solidFill>
                          <a:srgbClr val="FFFFCC"/>
                        </a:solidFill>
                        <a:effectLst/>
                        <a:latin typeface="Times New Roman" panose="02020603050405020304" pitchFamily="18" charset="0"/>
                      </a:endParaRPr>
                    </a:p>
                  </a:txBody>
                  <a:tcPr marL="72000" marR="72000" marT="36006" marB="360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5F85E3"/>
                    </a:solid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600" b="1" i="0" u="none" strike="noStrike" cap="none" normalizeH="0" baseline="0" smtClean="0">
                          <a:ln>
                            <a:noFill/>
                          </a:ln>
                          <a:solidFill>
                            <a:schemeClr val="tx1"/>
                          </a:solidFill>
                          <a:effectLst/>
                          <a:latin typeface="Times New Roman" panose="02020603050405020304" pitchFamily="18" charset="0"/>
                        </a:rPr>
                        <a:t>Digital Versatile Disc (DVD)</a:t>
                      </a:r>
                      <a:r>
                        <a:rPr kumimoji="0" lang="sr-Latn-CS" sz="1600" b="0" i="0" u="none" strike="noStrike" cap="none" normalizeH="0" baseline="0" smtClean="0">
                          <a:ln>
                            <a:noFill/>
                          </a:ln>
                          <a:solidFill>
                            <a:schemeClr val="tx1"/>
                          </a:solidFill>
                          <a:effectLst/>
                          <a:latin typeface="Times New Roman" panose="02020603050405020304" pitchFamily="18" charset="0"/>
                        </a:rPr>
                        <a:t> je možda najpoznatiji termin u svetu digitalnog videa. DVD plejeri su postali standard i osvajaju tržište mnogo brže nego video rekorderi nekada. Video signal brzine 9800 Kbps u rezoluciji 720x576 pruža vrhunski kvalitet slike. Na standardni DVD može da stane oko 2 časa digitalnog videa, što zavisi od njegovog kvaliteta. </a:t>
                      </a:r>
                      <a:endParaRPr kumimoji="0" lang="en-US" sz="1600" b="0" i="0" u="none" strike="noStrike" cap="none" normalizeH="0" baseline="0" smtClean="0">
                        <a:ln>
                          <a:noFill/>
                        </a:ln>
                        <a:solidFill>
                          <a:schemeClr val="tx1"/>
                        </a:solidFill>
                        <a:effectLst/>
                        <a:latin typeface="Times New Roman" panose="02020603050405020304" pitchFamily="18" charset="0"/>
                      </a:endParaRPr>
                    </a:p>
                  </a:txBody>
                  <a:tcPr marL="72000" marR="72000" marT="36006" marB="360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
        <p:nvSpPr>
          <p:cNvPr id="24" name="Slide Number Placeholder 5"/>
          <p:cNvSpPr>
            <a:spLocks noGrp="1"/>
          </p:cNvSpPr>
          <p:nvPr>
            <p:ph type="sldNum" sz="quarter" idx="12"/>
          </p:nvPr>
        </p:nvSpPr>
        <p:spPr/>
        <p:txBody>
          <a:bodyPr/>
          <a:lstStyle/>
          <a:p>
            <a:pPr>
              <a:defRPr/>
            </a:pPr>
            <a:fld id="{2804CF1F-AC44-44B2-AFB7-054FD739D3D4}" type="slidenum">
              <a:rPr lang="en-US" altLang="en-US"/>
              <a:pPr>
                <a:defRPr/>
              </a:pPr>
              <a:t>19</a:t>
            </a:fld>
            <a:endParaRPr lang="en-US" altLang="en-US"/>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2" name="Title 1"/>
          <p:cNvSpPr>
            <a:spLocks noGrp="1"/>
          </p:cNvSpPr>
          <p:nvPr>
            <p:ph type="title"/>
          </p:nvPr>
        </p:nvSpPr>
        <p:spPr>
          <a:xfrm>
            <a:off x="1295400" y="2895600"/>
            <a:ext cx="7391400" cy="1143000"/>
          </a:xfrm>
        </p:spPr>
        <p:txBody>
          <a:bodyPr>
            <a:normAutofit fontScale="90000"/>
          </a:bodyPr>
          <a:lstStyle/>
          <a:p>
            <a:pPr algn="ctr"/>
            <a:r>
              <a:rPr lang="en-US" dirty="0" smtClean="0"/>
              <a:t>UPOTREBA MULTIMEDIJE NA WEB STRANAMA</a:t>
            </a:r>
            <a:endParaRPr lang="en-US" dirty="0"/>
          </a:p>
        </p:txBody>
      </p:sp>
    </p:spTree>
    <p:extLst>
      <p:ext uri="{BB962C8B-B14F-4D97-AF65-F5344CB8AC3E}">
        <p14:creationId xmlns:p14="http://schemas.microsoft.com/office/powerpoint/2010/main" val="288916649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102403" name="Rectangle 2"/>
          <p:cNvSpPr>
            <a:spLocks noGrp="1" noChangeArrowheads="1"/>
          </p:cNvSpPr>
          <p:nvPr>
            <p:ph type="title"/>
          </p:nvPr>
        </p:nvSpPr>
        <p:spPr/>
        <p:txBody>
          <a:bodyPr/>
          <a:lstStyle/>
          <a:p>
            <a:pPr eaLnBrk="1" hangingPunct="1"/>
            <a:r>
              <a:rPr lang="sr-Latn-CS" smtClean="0"/>
              <a:t>HD DVD</a:t>
            </a:r>
            <a:endParaRPr lang="en-US" smtClean="0"/>
          </a:p>
        </p:txBody>
      </p:sp>
      <p:sp>
        <p:nvSpPr>
          <p:cNvPr id="5" name="Slide Number Placeholder 5"/>
          <p:cNvSpPr>
            <a:spLocks noGrp="1"/>
          </p:cNvSpPr>
          <p:nvPr>
            <p:ph type="sldNum" sz="quarter" idx="12"/>
          </p:nvPr>
        </p:nvSpPr>
        <p:spPr/>
        <p:txBody>
          <a:bodyPr/>
          <a:lstStyle/>
          <a:p>
            <a:pPr>
              <a:defRPr/>
            </a:pPr>
            <a:fld id="{8506FF38-C4D7-467F-A096-DDCCF2D201D8}" type="slidenum">
              <a:rPr lang="en-US" altLang="en-US"/>
              <a:pPr>
                <a:defRPr/>
              </a:pPr>
              <a:t>20</a:t>
            </a:fld>
            <a:endParaRPr lang="en-US" altLang="en-US"/>
          </a:p>
        </p:txBody>
      </p:sp>
      <p:pic>
        <p:nvPicPr>
          <p:cNvPr id="10240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50" y="1773238"/>
            <a:ext cx="7620000" cy="398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103427" name="Rectangle 2"/>
          <p:cNvSpPr>
            <a:spLocks noGrp="1" noChangeArrowheads="1"/>
          </p:cNvSpPr>
          <p:nvPr>
            <p:ph type="title"/>
          </p:nvPr>
        </p:nvSpPr>
        <p:spPr/>
        <p:txBody>
          <a:bodyPr/>
          <a:lstStyle/>
          <a:p>
            <a:pPr eaLnBrk="1" hangingPunct="1"/>
            <a:r>
              <a:rPr lang="en-US" smtClean="0"/>
              <a:t>HD DVD </a:t>
            </a:r>
          </a:p>
        </p:txBody>
      </p:sp>
      <p:sp>
        <p:nvSpPr>
          <p:cNvPr id="103428" name="Rectangle 3"/>
          <p:cNvSpPr>
            <a:spLocks noGrp="1" noChangeArrowheads="1"/>
          </p:cNvSpPr>
          <p:nvPr>
            <p:ph idx="1"/>
          </p:nvPr>
        </p:nvSpPr>
        <p:spPr>
          <a:noFill/>
        </p:spPr>
        <p:txBody>
          <a:bodyPr/>
          <a:lstStyle/>
          <a:p>
            <a:pPr eaLnBrk="1" hangingPunct="1">
              <a:lnSpc>
                <a:spcPct val="90000"/>
              </a:lnSpc>
            </a:pPr>
            <a:r>
              <a:rPr lang="en-US" sz="2000" b="1" smtClean="0"/>
              <a:t>HD DVD</a:t>
            </a:r>
            <a:r>
              <a:rPr lang="en-US" sz="2000" smtClean="0"/>
              <a:t> (engl. </a:t>
            </a:r>
            <a:r>
              <a:rPr lang="en-US" sz="2000" i="1" smtClean="0"/>
              <a:t>High-Definition DVD, High Definition Digital Video Disc</a:t>
            </a:r>
            <a:r>
              <a:rPr lang="en-US" sz="2000" smtClean="0"/>
              <a:t>) je digitalni višenamenski disk velike gustine, razvijen za zapisivanje videa visoke definicije. </a:t>
            </a:r>
            <a:endParaRPr lang="sr-Latn-CS" sz="2000" smtClean="0"/>
          </a:p>
          <a:p>
            <a:pPr eaLnBrk="1" hangingPunct="1">
              <a:lnSpc>
                <a:spcPct val="90000"/>
              </a:lnSpc>
            </a:pPr>
            <a:r>
              <a:rPr lang="en-US" sz="2000" smtClean="0"/>
              <a:t>HD DVD standard je razvila grupa proizvođača potrošačke elektronike i personalnih računara, predvođena Tošibom</a:t>
            </a:r>
            <a:r>
              <a:rPr lang="sr-Latn-CS" sz="2000" smtClean="0"/>
              <a:t>,</a:t>
            </a:r>
            <a:r>
              <a:rPr lang="en-US" sz="2000" smtClean="0"/>
              <a:t> 2003. godine</a:t>
            </a:r>
            <a:r>
              <a:rPr lang="sr-Latn-CS" sz="2000" smtClean="0"/>
              <a:t> </a:t>
            </a:r>
          </a:p>
          <a:p>
            <a:pPr eaLnBrk="1" hangingPunct="1">
              <a:lnSpc>
                <a:spcPct val="90000"/>
              </a:lnSpc>
            </a:pPr>
            <a:r>
              <a:rPr lang="en-US" sz="2000" smtClean="0"/>
              <a:t>Kapacitet HD DVD je 15 GB, odnosno 30 GB u slučaju dvoslojnih diskova. Tošiba je objavila i karakterist</a:t>
            </a:r>
            <a:r>
              <a:rPr lang="sr-Latn-CS" sz="2000" smtClean="0"/>
              <a:t>i</a:t>
            </a:r>
            <a:r>
              <a:rPr lang="en-US" sz="2000" smtClean="0"/>
              <a:t>ke formata troslojnog diska, kapaciteta 45 GB. </a:t>
            </a:r>
            <a:endParaRPr lang="sr-Latn-CS" sz="2000" smtClean="0"/>
          </a:p>
          <a:p>
            <a:pPr eaLnBrk="1" hangingPunct="1">
              <a:lnSpc>
                <a:spcPct val="90000"/>
              </a:lnSpc>
            </a:pPr>
            <a:r>
              <a:rPr lang="en-US" sz="2000" smtClean="0"/>
              <a:t>HD DVD je kompatibilan sa DVD</a:t>
            </a:r>
            <a:r>
              <a:rPr lang="sr-Latn-CS" sz="2000" smtClean="0"/>
              <a:t>.</a:t>
            </a:r>
            <a:endParaRPr lang="en-US" sz="2000" smtClean="0"/>
          </a:p>
          <a:p>
            <a:pPr eaLnBrk="1" hangingPunct="1">
              <a:lnSpc>
                <a:spcPct val="90000"/>
              </a:lnSpc>
            </a:pPr>
            <a:r>
              <a:rPr lang="en-US" sz="2000" smtClean="0"/>
              <a:t>Sloj sa podacima se kod ovih diskova nalaze u sloju koji je 0.6 mm ispod površine.</a:t>
            </a:r>
            <a:endParaRPr lang="sr-Latn-CS" sz="2000" smtClean="0"/>
          </a:p>
        </p:txBody>
      </p:sp>
      <p:sp>
        <p:nvSpPr>
          <p:cNvPr id="5" name="Slide Number Placeholder 5"/>
          <p:cNvSpPr>
            <a:spLocks noGrp="1"/>
          </p:cNvSpPr>
          <p:nvPr>
            <p:ph type="sldNum" sz="quarter" idx="12"/>
          </p:nvPr>
        </p:nvSpPr>
        <p:spPr/>
        <p:txBody>
          <a:bodyPr/>
          <a:lstStyle/>
          <a:p>
            <a:pPr>
              <a:defRPr/>
            </a:pPr>
            <a:fld id="{4F1C5DE4-8ED9-4EF8-90AF-AE0B80BD0DB1}" type="slidenum">
              <a:rPr lang="en-US" altLang="en-US"/>
              <a:pPr>
                <a:defRPr/>
              </a:pPr>
              <a:t>21</a:t>
            </a:fld>
            <a:endParaRPr lang="en-US" altLang="en-US"/>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104451" name="Rectangle 2"/>
          <p:cNvSpPr>
            <a:spLocks noGrp="1" noChangeArrowheads="1"/>
          </p:cNvSpPr>
          <p:nvPr>
            <p:ph type="title"/>
          </p:nvPr>
        </p:nvSpPr>
        <p:spPr/>
        <p:txBody>
          <a:bodyPr/>
          <a:lstStyle/>
          <a:p>
            <a:pPr eaLnBrk="1" hangingPunct="1"/>
            <a:r>
              <a:rPr lang="sr-Latn-CS" smtClean="0"/>
              <a:t>HD TV</a:t>
            </a:r>
            <a:endParaRPr lang="en-US" smtClean="0"/>
          </a:p>
        </p:txBody>
      </p:sp>
      <p:sp>
        <p:nvSpPr>
          <p:cNvPr id="104452" name="Rectangle 3"/>
          <p:cNvSpPr>
            <a:spLocks noGrp="1" noChangeArrowheads="1"/>
          </p:cNvSpPr>
          <p:nvPr>
            <p:ph idx="1"/>
          </p:nvPr>
        </p:nvSpPr>
        <p:spPr>
          <a:noFill/>
        </p:spPr>
        <p:txBody>
          <a:bodyPr/>
          <a:lstStyle/>
          <a:p>
            <a:pPr eaLnBrk="1" hangingPunct="1"/>
            <a:r>
              <a:rPr lang="en-US" b="1" dirty="0" err="1" smtClean="0"/>
              <a:t>Televizija</a:t>
            </a:r>
            <a:r>
              <a:rPr lang="en-US" b="1" dirty="0" smtClean="0"/>
              <a:t> </a:t>
            </a:r>
            <a:r>
              <a:rPr lang="en-US" b="1" dirty="0" err="1" smtClean="0"/>
              <a:t>visoke</a:t>
            </a:r>
            <a:r>
              <a:rPr lang="en-US" b="1" dirty="0" smtClean="0"/>
              <a:t> </a:t>
            </a:r>
            <a:r>
              <a:rPr lang="en-US" b="1" dirty="0" err="1" smtClean="0"/>
              <a:t>rezolucije</a:t>
            </a:r>
            <a:r>
              <a:rPr lang="en-US" dirty="0" smtClean="0"/>
              <a:t> </a:t>
            </a:r>
            <a:r>
              <a:rPr lang="en-US" dirty="0" err="1" smtClean="0"/>
              <a:t>ili</a:t>
            </a:r>
            <a:r>
              <a:rPr lang="en-US" dirty="0" smtClean="0"/>
              <a:t> HDTV </a:t>
            </a:r>
            <a:r>
              <a:rPr lang="en-US" dirty="0" err="1" smtClean="0"/>
              <a:t>što</a:t>
            </a:r>
            <a:r>
              <a:rPr lang="en-US" dirty="0" smtClean="0"/>
              <a:t> je </a:t>
            </a:r>
            <a:r>
              <a:rPr lang="en-US" dirty="0" err="1" smtClean="0"/>
              <a:t>skraćenica</a:t>
            </a:r>
            <a:r>
              <a:rPr lang="en-US" dirty="0" smtClean="0"/>
              <a:t> od </a:t>
            </a:r>
            <a:r>
              <a:rPr lang="en-US" dirty="0" err="1" smtClean="0"/>
              <a:t>engleske</a:t>
            </a:r>
            <a:r>
              <a:rPr lang="en-US" dirty="0" smtClean="0"/>
              <a:t> </a:t>
            </a:r>
            <a:r>
              <a:rPr lang="en-US" dirty="0" err="1" smtClean="0"/>
              <a:t>reči</a:t>
            </a:r>
            <a:r>
              <a:rPr lang="en-US" dirty="0" smtClean="0"/>
              <a:t> </a:t>
            </a:r>
            <a:r>
              <a:rPr lang="en-US" i="1" dirty="0" smtClean="0"/>
              <a:t>High-definition television</a:t>
            </a:r>
            <a:r>
              <a:rPr lang="en-US" dirty="0" smtClean="0"/>
              <a:t> </a:t>
            </a:r>
            <a:r>
              <a:rPr lang="en-US" dirty="0" err="1" smtClean="0"/>
              <a:t>koja</a:t>
            </a:r>
            <a:r>
              <a:rPr lang="en-US" dirty="0" smtClean="0"/>
              <a:t> u </a:t>
            </a:r>
            <a:r>
              <a:rPr lang="en-US" dirty="0" err="1" smtClean="0"/>
              <a:t>prevodu</a:t>
            </a:r>
            <a:r>
              <a:rPr lang="en-US" dirty="0" smtClean="0"/>
              <a:t> </a:t>
            </a:r>
            <a:r>
              <a:rPr lang="en-US" dirty="0" err="1" smtClean="0"/>
              <a:t>znači</a:t>
            </a:r>
            <a:r>
              <a:rPr lang="en-US" dirty="0" smtClean="0"/>
              <a:t> </a:t>
            </a:r>
            <a:r>
              <a:rPr lang="en-US" dirty="0" err="1" smtClean="0"/>
              <a:t>televizija</a:t>
            </a:r>
            <a:r>
              <a:rPr lang="en-US" dirty="0" smtClean="0"/>
              <a:t> </a:t>
            </a:r>
            <a:r>
              <a:rPr lang="en-US" dirty="0" err="1" smtClean="0"/>
              <a:t>visoke</a:t>
            </a:r>
            <a:r>
              <a:rPr lang="en-US" dirty="0" smtClean="0"/>
              <a:t> </a:t>
            </a:r>
            <a:r>
              <a:rPr lang="en-US" dirty="0" err="1" smtClean="0"/>
              <a:t>definicije</a:t>
            </a:r>
            <a:r>
              <a:rPr lang="en-US" dirty="0" smtClean="0"/>
              <a:t>. </a:t>
            </a:r>
            <a:endParaRPr lang="sr-Latn-CS" dirty="0" smtClean="0"/>
          </a:p>
          <a:p>
            <a:pPr eaLnBrk="1" hangingPunct="1"/>
            <a:r>
              <a:rPr lang="en-US" dirty="0" err="1" smtClean="0"/>
              <a:t>Predstavlja</a:t>
            </a:r>
            <a:r>
              <a:rPr lang="en-US" dirty="0" smtClean="0"/>
              <a:t> </a:t>
            </a:r>
            <a:r>
              <a:rPr lang="en-US" dirty="0" err="1" smtClean="0"/>
              <a:t>novi</a:t>
            </a:r>
            <a:r>
              <a:rPr lang="en-US" dirty="0" smtClean="0"/>
              <a:t> standard </a:t>
            </a:r>
            <a:r>
              <a:rPr lang="en-US" dirty="0" err="1" smtClean="0"/>
              <a:t>emitovanja</a:t>
            </a:r>
            <a:r>
              <a:rPr lang="en-US" dirty="0" smtClean="0"/>
              <a:t> TV </a:t>
            </a:r>
            <a:r>
              <a:rPr lang="en-US" dirty="0" err="1" smtClean="0"/>
              <a:t>programa</a:t>
            </a:r>
            <a:r>
              <a:rPr lang="en-US" dirty="0" smtClean="0"/>
              <a:t> </a:t>
            </a:r>
            <a:r>
              <a:rPr lang="en-US" dirty="0" err="1" smtClean="0"/>
              <a:t>koji</a:t>
            </a:r>
            <a:r>
              <a:rPr lang="en-US" dirty="0" smtClean="0"/>
              <a:t> se ne </a:t>
            </a:r>
            <a:r>
              <a:rPr lang="en-US" dirty="0" err="1" smtClean="0"/>
              <a:t>oslanja</a:t>
            </a:r>
            <a:r>
              <a:rPr lang="en-US" dirty="0" smtClean="0"/>
              <a:t> </a:t>
            </a:r>
            <a:r>
              <a:rPr lang="en-US" dirty="0" err="1" smtClean="0"/>
              <a:t>na</a:t>
            </a:r>
            <a:r>
              <a:rPr lang="en-US" dirty="0" smtClean="0"/>
              <a:t> stare, </a:t>
            </a:r>
            <a:r>
              <a:rPr lang="en-US" dirty="0" err="1" smtClean="0"/>
              <a:t>već</a:t>
            </a:r>
            <a:r>
              <a:rPr lang="en-US" dirty="0" smtClean="0"/>
              <a:t> </a:t>
            </a:r>
            <a:r>
              <a:rPr lang="en-US" dirty="0" err="1" smtClean="0"/>
              <a:t>zastarele</a:t>
            </a:r>
            <a:r>
              <a:rPr lang="en-US" dirty="0" smtClean="0"/>
              <a:t>, </a:t>
            </a:r>
            <a:r>
              <a:rPr lang="en-US" dirty="0" err="1" smtClean="0"/>
              <a:t>sisteme</a:t>
            </a:r>
            <a:r>
              <a:rPr lang="en-US" dirty="0" smtClean="0"/>
              <a:t>. </a:t>
            </a:r>
            <a:endParaRPr lang="sr-Latn-CS" dirty="0" smtClean="0"/>
          </a:p>
          <a:p>
            <a:pPr eaLnBrk="1" hangingPunct="1"/>
            <a:r>
              <a:rPr lang="en-US" dirty="0" err="1" smtClean="0"/>
              <a:t>Glavne</a:t>
            </a:r>
            <a:r>
              <a:rPr lang="en-US" dirty="0" smtClean="0"/>
              <a:t> </a:t>
            </a:r>
            <a:r>
              <a:rPr lang="en-US" dirty="0" err="1" smtClean="0"/>
              <a:t>odlike</a:t>
            </a:r>
            <a:r>
              <a:rPr lang="en-US" dirty="0" smtClean="0"/>
              <a:t> </a:t>
            </a:r>
            <a:r>
              <a:rPr lang="en-US" dirty="0" err="1" smtClean="0"/>
              <a:t>novog</a:t>
            </a:r>
            <a:r>
              <a:rPr lang="en-US" dirty="0" smtClean="0"/>
              <a:t> </a:t>
            </a:r>
            <a:r>
              <a:rPr lang="en-US" dirty="0" err="1" smtClean="0"/>
              <a:t>sistema</a:t>
            </a:r>
            <a:r>
              <a:rPr lang="en-US" dirty="0" smtClean="0"/>
              <a:t> </a:t>
            </a:r>
            <a:r>
              <a:rPr lang="en-US" dirty="0" err="1" smtClean="0"/>
              <a:t>su</a:t>
            </a:r>
            <a:r>
              <a:rPr lang="en-US" dirty="0" smtClean="0"/>
              <a:t>: </a:t>
            </a:r>
            <a:r>
              <a:rPr lang="en-US" dirty="0" err="1" smtClean="0"/>
              <a:t>veća</a:t>
            </a:r>
            <a:r>
              <a:rPr lang="en-US" dirty="0" smtClean="0"/>
              <a:t> </a:t>
            </a:r>
            <a:r>
              <a:rPr lang="en-US" dirty="0" err="1" smtClean="0"/>
              <a:t>rezolucija</a:t>
            </a:r>
            <a:r>
              <a:rPr lang="en-US" dirty="0" smtClean="0"/>
              <a:t>, 16:9 </a:t>
            </a:r>
            <a:r>
              <a:rPr lang="en-US" dirty="0" err="1" smtClean="0"/>
              <a:t>odnos</a:t>
            </a:r>
            <a:r>
              <a:rPr lang="en-US" dirty="0" smtClean="0"/>
              <a:t> </a:t>
            </a:r>
            <a:r>
              <a:rPr lang="en-US" dirty="0" err="1" smtClean="0"/>
              <a:t>ivica</a:t>
            </a:r>
            <a:r>
              <a:rPr lang="en-US" dirty="0" smtClean="0"/>
              <a:t> </a:t>
            </a:r>
            <a:r>
              <a:rPr lang="en-US" dirty="0" err="1" smtClean="0"/>
              <a:t>ekrana</a:t>
            </a:r>
            <a:r>
              <a:rPr lang="en-US" dirty="0" smtClean="0"/>
              <a:t> (</a:t>
            </a:r>
            <a:r>
              <a:rPr lang="en-US" dirty="0" err="1" smtClean="0"/>
              <a:t>dosadašnji</a:t>
            </a:r>
            <a:r>
              <a:rPr lang="en-US" dirty="0" smtClean="0"/>
              <a:t> 4:3), </a:t>
            </a:r>
            <a:r>
              <a:rPr lang="en-US" dirty="0" err="1" smtClean="0"/>
              <a:t>okružujući</a:t>
            </a:r>
            <a:r>
              <a:rPr lang="en-US" dirty="0" smtClean="0"/>
              <a:t> </a:t>
            </a:r>
            <a:r>
              <a:rPr lang="en-US" dirty="0" err="1" smtClean="0"/>
              <a:t>sistem</a:t>
            </a:r>
            <a:r>
              <a:rPr lang="en-US" dirty="0" smtClean="0"/>
              <a:t> </a:t>
            </a:r>
            <a:r>
              <a:rPr lang="en-US" dirty="0" err="1" smtClean="0"/>
              <a:t>zvuka</a:t>
            </a:r>
            <a:r>
              <a:rPr lang="en-US" dirty="0" smtClean="0"/>
              <a:t>, </a:t>
            </a:r>
            <a:r>
              <a:rPr lang="en-US" dirty="0" err="1" smtClean="0"/>
              <a:t>moguća</a:t>
            </a:r>
            <a:r>
              <a:rPr lang="en-US" dirty="0" smtClean="0"/>
              <a:t> </a:t>
            </a:r>
            <a:r>
              <a:rPr lang="en-US" dirty="0" err="1" smtClean="0"/>
              <a:t>implementacija</a:t>
            </a:r>
            <a:r>
              <a:rPr lang="en-US" dirty="0" smtClean="0"/>
              <a:t> </a:t>
            </a:r>
            <a:r>
              <a:rPr lang="en-US" dirty="0" err="1" smtClean="0"/>
              <a:t>servisa</a:t>
            </a:r>
            <a:r>
              <a:rPr lang="en-US" dirty="0" smtClean="0"/>
              <a:t> </a:t>
            </a:r>
            <a:r>
              <a:rPr lang="en-US" dirty="0" err="1" smtClean="0"/>
              <a:t>interaktivne</a:t>
            </a:r>
            <a:r>
              <a:rPr lang="en-US" dirty="0" smtClean="0"/>
              <a:t> </a:t>
            </a:r>
            <a:r>
              <a:rPr lang="en-US" dirty="0" err="1" smtClean="0"/>
              <a:t>televizije</a:t>
            </a:r>
            <a:r>
              <a:rPr lang="en-US" dirty="0" smtClean="0"/>
              <a:t>.</a:t>
            </a:r>
          </a:p>
          <a:p>
            <a:pPr eaLnBrk="1" hangingPunct="1">
              <a:buFont typeface="Wingdings" panose="05000000000000000000" pitchFamily="2" charset="2"/>
              <a:buNone/>
            </a:pPr>
            <a:endParaRPr lang="en-US" dirty="0" smtClean="0"/>
          </a:p>
        </p:txBody>
      </p:sp>
      <p:sp>
        <p:nvSpPr>
          <p:cNvPr id="5" name="Slide Number Placeholder 5"/>
          <p:cNvSpPr>
            <a:spLocks noGrp="1"/>
          </p:cNvSpPr>
          <p:nvPr>
            <p:ph type="sldNum" sz="quarter" idx="12"/>
          </p:nvPr>
        </p:nvSpPr>
        <p:spPr/>
        <p:txBody>
          <a:bodyPr/>
          <a:lstStyle/>
          <a:p>
            <a:pPr>
              <a:defRPr/>
            </a:pPr>
            <a:fld id="{7F95DA33-F344-42CE-8A67-47E49C629417}" type="slidenum">
              <a:rPr lang="en-US" altLang="en-US"/>
              <a:pPr>
                <a:defRPr/>
              </a:pPr>
              <a:t>22</a:t>
            </a:fld>
            <a:endParaRPr lang="en-US" altLang="en-US"/>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105475" name="Rectangle 2"/>
          <p:cNvSpPr>
            <a:spLocks noGrp="1" noChangeArrowheads="1"/>
          </p:cNvSpPr>
          <p:nvPr>
            <p:ph type="title"/>
          </p:nvPr>
        </p:nvSpPr>
        <p:spPr>
          <a:xfrm>
            <a:off x="457200" y="980728"/>
            <a:ext cx="8229600" cy="648047"/>
          </a:xfrm>
        </p:spPr>
        <p:txBody>
          <a:bodyPr>
            <a:normAutofit fontScale="90000"/>
          </a:bodyPr>
          <a:lstStyle/>
          <a:p>
            <a:pPr eaLnBrk="1" hangingPunct="1"/>
            <a:r>
              <a:rPr lang="en-US" dirty="0" err="1" smtClean="0"/>
              <a:t>Odnos</a:t>
            </a:r>
            <a:r>
              <a:rPr lang="en-US" dirty="0" smtClean="0"/>
              <a:t> </a:t>
            </a:r>
            <a:r>
              <a:rPr lang="en-US" dirty="0" err="1" smtClean="0"/>
              <a:t>veličina</a:t>
            </a:r>
            <a:r>
              <a:rPr lang="en-US" dirty="0" smtClean="0"/>
              <a:t> </a:t>
            </a:r>
            <a:r>
              <a:rPr lang="en-US" dirty="0" err="1" smtClean="0"/>
              <a:t>dosadašnjih</a:t>
            </a:r>
            <a:r>
              <a:rPr lang="en-US" dirty="0" smtClean="0"/>
              <a:t> </a:t>
            </a:r>
            <a:r>
              <a:rPr lang="en-US" dirty="0" err="1" smtClean="0"/>
              <a:t>standarda</a:t>
            </a:r>
            <a:r>
              <a:rPr lang="en-US" dirty="0" smtClean="0"/>
              <a:t> </a:t>
            </a:r>
            <a:r>
              <a:rPr lang="en-US" dirty="0" err="1" smtClean="0"/>
              <a:t>i</a:t>
            </a:r>
            <a:r>
              <a:rPr lang="en-US" dirty="0" smtClean="0"/>
              <a:t> HDTV </a:t>
            </a:r>
          </a:p>
        </p:txBody>
      </p:sp>
      <p:sp>
        <p:nvSpPr>
          <p:cNvPr id="5" name="Slide Number Placeholder 5"/>
          <p:cNvSpPr>
            <a:spLocks noGrp="1"/>
          </p:cNvSpPr>
          <p:nvPr>
            <p:ph type="sldNum" sz="quarter" idx="12"/>
          </p:nvPr>
        </p:nvSpPr>
        <p:spPr/>
        <p:txBody>
          <a:bodyPr/>
          <a:lstStyle/>
          <a:p>
            <a:pPr>
              <a:defRPr/>
            </a:pPr>
            <a:fld id="{C7E4A8FC-3329-44A5-8222-C754643BCB19}" type="slidenum">
              <a:rPr lang="en-US" altLang="en-US"/>
              <a:pPr>
                <a:defRPr/>
              </a:pPr>
              <a:t>23</a:t>
            </a:fld>
            <a:endParaRPr lang="en-US" altLang="en-US"/>
          </a:p>
        </p:txBody>
      </p:sp>
      <p:pic>
        <p:nvPicPr>
          <p:cNvPr id="1054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1628775"/>
            <a:ext cx="7127875" cy="400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106499" name="Rectangle 4"/>
          <p:cNvSpPr>
            <a:spLocks noGrp="1" noChangeArrowheads="1"/>
          </p:cNvSpPr>
          <p:nvPr>
            <p:ph type="title"/>
          </p:nvPr>
        </p:nvSpPr>
        <p:spPr>
          <a:xfrm>
            <a:off x="457200" y="908720"/>
            <a:ext cx="8305800" cy="720055"/>
          </a:xfrm>
        </p:spPr>
        <p:txBody>
          <a:bodyPr>
            <a:normAutofit fontScale="90000"/>
          </a:bodyPr>
          <a:lstStyle/>
          <a:p>
            <a:pPr eaLnBrk="1" hangingPunct="1"/>
            <a:r>
              <a:rPr lang="en-US" dirty="0" err="1" smtClean="0"/>
              <a:t>Odnos</a:t>
            </a:r>
            <a:r>
              <a:rPr lang="en-US" dirty="0" smtClean="0"/>
              <a:t> </a:t>
            </a:r>
            <a:r>
              <a:rPr lang="sr-Latn-CS" dirty="0" smtClean="0"/>
              <a:t>rezolucija </a:t>
            </a:r>
            <a:r>
              <a:rPr lang="en-US" dirty="0" err="1" smtClean="0"/>
              <a:t>dosadašnjih</a:t>
            </a:r>
            <a:r>
              <a:rPr lang="en-US" dirty="0" smtClean="0"/>
              <a:t> </a:t>
            </a:r>
            <a:r>
              <a:rPr lang="en-US" dirty="0" err="1" smtClean="0"/>
              <a:t>standarda</a:t>
            </a:r>
            <a:r>
              <a:rPr lang="en-US" dirty="0" smtClean="0"/>
              <a:t> </a:t>
            </a:r>
            <a:r>
              <a:rPr lang="en-US" dirty="0" err="1" smtClean="0"/>
              <a:t>i</a:t>
            </a:r>
            <a:r>
              <a:rPr lang="en-US" dirty="0" smtClean="0"/>
              <a:t> HDTV</a:t>
            </a:r>
          </a:p>
        </p:txBody>
      </p:sp>
      <p:sp>
        <p:nvSpPr>
          <p:cNvPr id="8" name="Slide Number Placeholder 4"/>
          <p:cNvSpPr>
            <a:spLocks noGrp="1"/>
          </p:cNvSpPr>
          <p:nvPr>
            <p:ph type="sldNum" sz="quarter" idx="12"/>
          </p:nvPr>
        </p:nvSpPr>
        <p:spPr/>
        <p:txBody>
          <a:bodyPr/>
          <a:lstStyle/>
          <a:p>
            <a:pPr>
              <a:defRPr/>
            </a:pPr>
            <a:fld id="{79BE9D00-7478-45CA-92C8-572253814897}" type="slidenum">
              <a:rPr lang="en-US" altLang="en-US"/>
              <a:pPr>
                <a:defRPr/>
              </a:pPr>
              <a:t>24</a:t>
            </a:fld>
            <a:endParaRPr lang="en-US" altLang="en-US"/>
          </a:p>
        </p:txBody>
      </p:sp>
      <p:pic>
        <p:nvPicPr>
          <p:cNvPr id="10650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628775"/>
            <a:ext cx="4038600" cy="3590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501"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463" y="1628775"/>
            <a:ext cx="4038600" cy="3590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6502" name="Rectangle 11"/>
          <p:cNvSpPr>
            <a:spLocks noChangeArrowheads="1"/>
          </p:cNvSpPr>
          <p:nvPr/>
        </p:nvSpPr>
        <p:spPr bwMode="auto">
          <a:xfrm>
            <a:off x="0" y="5330825"/>
            <a:ext cx="46513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1400" b="1">
                <a:latin typeface="Courier New" panose="02070309020205020404" pitchFamily="49" charset="0"/>
              </a:rPr>
              <a:t>Rezolucija HDTV 4 puta veća od standardne </a:t>
            </a:r>
          </a:p>
        </p:txBody>
      </p:sp>
      <p:sp>
        <p:nvSpPr>
          <p:cNvPr id="106503" name="Rectangle 12"/>
          <p:cNvSpPr>
            <a:spLocks noChangeArrowheads="1"/>
          </p:cNvSpPr>
          <p:nvPr/>
        </p:nvSpPr>
        <p:spPr bwMode="auto">
          <a:xfrm>
            <a:off x="5076825" y="5330825"/>
            <a:ext cx="36941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1400" b="1">
                <a:latin typeface="Courier New" panose="02070309020205020404" pitchFamily="49" charset="0"/>
              </a:rPr>
              <a:t>Rezolucija standardne televizije </a:t>
            </a: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0" fill="hold"/>
                                        <p:tgtEl>
                                          <p:spTgt spid="9"/>
                                        </p:tgtEl>
                                        <p:attrNameLst>
                                          <p:attrName>ppt_w</p:attrName>
                                        </p:attrNameLst>
                                      </p:cBhvr>
                                      <p:tavLst>
                                        <p:tav tm="0" fmla="#ppt_w*sin(2.5*pi*$)">
                                          <p:val>
                                            <p:fltVal val="0"/>
                                          </p:val>
                                        </p:tav>
                                        <p:tav tm="100000">
                                          <p:val>
                                            <p:fltVal val="1"/>
                                          </p:val>
                                        </p:tav>
                                      </p:tavLst>
                                    </p:anim>
                                    <p:anim calcmode="lin" valueType="num">
                                      <p:cBhvr>
                                        <p:cTn id="8" dur="5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107523" name="Rectangle 2"/>
          <p:cNvSpPr>
            <a:spLocks noGrp="1" noChangeArrowheads="1"/>
          </p:cNvSpPr>
          <p:nvPr>
            <p:ph type="title"/>
          </p:nvPr>
        </p:nvSpPr>
        <p:spPr/>
        <p:txBody>
          <a:bodyPr/>
          <a:lstStyle/>
          <a:p>
            <a:pPr eaLnBrk="1" hangingPunct="1"/>
            <a:r>
              <a:rPr lang="en-US" smtClean="0"/>
              <a:t>Uporedni prikaz video formata </a:t>
            </a:r>
          </a:p>
        </p:txBody>
      </p:sp>
      <p:sp>
        <p:nvSpPr>
          <p:cNvPr id="86" name="Slide Number Placeholder 4"/>
          <p:cNvSpPr>
            <a:spLocks noGrp="1"/>
          </p:cNvSpPr>
          <p:nvPr>
            <p:ph type="sldNum" sz="quarter" idx="12"/>
          </p:nvPr>
        </p:nvSpPr>
        <p:spPr/>
        <p:txBody>
          <a:bodyPr/>
          <a:lstStyle/>
          <a:p>
            <a:pPr>
              <a:defRPr/>
            </a:pPr>
            <a:fld id="{376D458F-EFA8-4DB8-A11D-40900E9ABF5E}" type="slidenum">
              <a:rPr lang="en-US" altLang="en-US"/>
              <a:pPr>
                <a:defRPr/>
              </a:pPr>
              <a:t>25</a:t>
            </a:fld>
            <a:endParaRPr lang="en-US" altLang="en-US"/>
          </a:p>
        </p:txBody>
      </p:sp>
      <p:graphicFrame>
        <p:nvGraphicFramePr>
          <p:cNvPr id="287747" name="Group 3"/>
          <p:cNvGraphicFramePr>
            <a:graphicFrameLocks noGrp="1"/>
          </p:cNvGraphicFramePr>
          <p:nvPr/>
        </p:nvGraphicFramePr>
        <p:xfrm>
          <a:off x="323850" y="1844675"/>
          <a:ext cx="8281988" cy="3581400"/>
        </p:xfrm>
        <a:graphic>
          <a:graphicData uri="http://schemas.openxmlformats.org/drawingml/2006/table">
            <a:tbl>
              <a:tblPr/>
              <a:tblGrid>
                <a:gridCol w="1079500"/>
                <a:gridCol w="865188"/>
                <a:gridCol w="790575"/>
                <a:gridCol w="865187"/>
                <a:gridCol w="1223963"/>
                <a:gridCol w="1008062"/>
                <a:gridCol w="827088"/>
                <a:gridCol w="792162"/>
                <a:gridCol w="830263"/>
              </a:tblGrid>
              <a:tr h="214313">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Format</a:t>
                      </a:r>
                      <a:endParaRPr kumimoji="0" lang="en-US" sz="11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VCD</a:t>
                      </a:r>
                      <a:endParaRPr kumimoji="0" lang="en-US" sz="11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SVCD</a:t>
                      </a:r>
                      <a:endParaRPr kumimoji="0" lang="en-US" sz="11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DVD</a:t>
                      </a:r>
                      <a:endParaRPr kumimoji="0" lang="en-US" sz="11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HD DVD, HDTV (WMV HD)</a:t>
                      </a:r>
                      <a:endParaRPr kumimoji="0" lang="en-US" sz="11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AVI, DivX, WMV</a:t>
                      </a:r>
                      <a:endParaRPr kumimoji="0" lang="en-US" sz="11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MOV (Quic­kTime)</a:t>
                      </a:r>
                      <a:endParaRPr kumimoji="0" lang="en-US" sz="11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RM (Real­Media)</a:t>
                      </a:r>
                      <a:endParaRPr kumimoji="0" lang="en-US" sz="11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AVI DV</a:t>
                      </a:r>
                      <a:endParaRPr kumimoji="0" lang="en-US" sz="11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99CCFF"/>
                    </a:solidFill>
                  </a:tcPr>
                </a:tc>
              </a:tr>
              <a:tr h="336550">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Rezolucija NTSC/PAL</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352 x 240</a:t>
                      </a:r>
                      <a:b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b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352 x 288</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480 x 480</a:t>
                      </a:r>
                      <a:b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b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480 x 576</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720 x 480</a:t>
                      </a:r>
                      <a:r>
                        <a:rPr kumimoji="0" lang="en-US" sz="1000" b="1" i="0" u="none" strike="noStrike" cap="none" normalizeH="0" baseline="3000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a:t>
                      </a: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r>
                      <a:b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b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720 x 576</a:t>
                      </a:r>
                      <a:r>
                        <a:rPr kumimoji="0" lang="en-US" sz="1000" b="1" i="0" u="none" strike="noStrike" cap="none" normalizeH="0" baseline="3000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1440 x 1080</a:t>
                      </a:r>
                      <a:r>
                        <a:rPr kumimoji="0" lang="en-US" sz="1000" b="1" i="0" u="none" strike="noStrike" cap="none" normalizeH="0" baseline="3000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a:t>
                      </a:r>
                      <a:br>
                        <a:rPr kumimoji="0" lang="en-US" sz="1000" b="1" i="0" u="none" strike="noStrike" cap="none" normalizeH="0" baseline="3000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b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1280 x 720</a:t>
                      </a:r>
                      <a:r>
                        <a:rPr kumimoji="0" lang="en-US" sz="1000" b="1" i="0" u="none" strike="noStrike" cap="none" normalizeH="0" baseline="3000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640 x 480</a:t>
                      </a:r>
                      <a:r>
                        <a:rPr kumimoji="0" lang="en-US" sz="1000" b="1" i="0" u="none" strike="noStrike" cap="none" normalizeH="0" baseline="3000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a:t>
                      </a: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r>
                      <a:b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b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640 x 480</a:t>
                      </a:r>
                      <a:r>
                        <a:rPr kumimoji="0" lang="en-US" sz="1000" b="1" i="0" u="none" strike="noStrike" cap="none" normalizeH="0" baseline="3000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a:t>
                      </a: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r>
                      <a:b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b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320 x 240</a:t>
                      </a:r>
                      <a:r>
                        <a:rPr kumimoji="0" lang="en-US" sz="1000" b="1" i="0" u="none" strike="noStrike" cap="none" normalizeH="0" baseline="3000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a:t>
                      </a: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r>
                      <a:b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b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720 x 480</a:t>
                      </a:r>
                      <a:b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b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720 x 576</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14313">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Video kompresija</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MPEG1</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MPEG2</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MPEG2, MPEG1</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MPEG2 (WMV MPEG4)</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MPEG4</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Sorenson, Cinepak, MPEG4...</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RM</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DV</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14313">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Audio kompresija</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MP1</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MP1</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MP1, MP2, AC3, DTS, PCM</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MP1, MP2, AC3, DTS, PCM</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MP3, WMA, OGG, AAC, AC3</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QDesign Music, MP3...</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RM</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DV</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14313">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Veličina fajla (MB/minut snimka)</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10</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10-20</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30-70</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~150 (~60)</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4-10</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4-20</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2-5</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216</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14313">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Minuta na CD od 74 min (650 MB)</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74</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35-60</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10-20</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 (~10)</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60-180</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30-180</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120-300</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14313">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Kvalitet</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Dobar</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Vrlo dobar</a:t>
                      </a:r>
                      <a:r>
                        <a:rPr kumimoji="0" lang="en-US" sz="1000" b="1" i="0" u="none" strike="noStrike" cap="none" normalizeH="0" baseline="3000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Odličan</a:t>
                      </a:r>
                      <a:r>
                        <a:rPr kumimoji="0" lang="en-US" sz="1000" b="1" i="0" u="none" strike="noStrike" cap="none" normalizeH="0" baseline="3000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Izuzetan</a:t>
                      </a:r>
                      <a:r>
                        <a:rPr kumimoji="0" lang="en-US" sz="1000" b="1" i="0" u="none" strike="noStrike" cap="none" normalizeH="0" baseline="3000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Odličan</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Vrlo dobar</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Pristojan</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Odličan</a:t>
                      </a:r>
                      <a:endParaRPr kumimoji="0" 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108547" name="Rectangle 2"/>
          <p:cNvSpPr>
            <a:spLocks noGrp="1" noChangeArrowheads="1"/>
          </p:cNvSpPr>
          <p:nvPr>
            <p:ph type="title"/>
          </p:nvPr>
        </p:nvSpPr>
        <p:spPr/>
        <p:txBody>
          <a:bodyPr/>
          <a:lstStyle/>
          <a:p>
            <a:pPr eaLnBrk="1" hangingPunct="1"/>
            <a:r>
              <a:rPr lang="sr-Latn-CS" smtClean="0"/>
              <a:t>Zaključak</a:t>
            </a:r>
            <a:endParaRPr lang="en-US" smtClean="0"/>
          </a:p>
        </p:txBody>
      </p:sp>
      <p:sp>
        <p:nvSpPr>
          <p:cNvPr id="108548" name="Rectangle 3"/>
          <p:cNvSpPr>
            <a:spLocks noGrp="1" noChangeArrowheads="1"/>
          </p:cNvSpPr>
          <p:nvPr>
            <p:ph idx="1"/>
          </p:nvPr>
        </p:nvSpPr>
        <p:spPr>
          <a:noFill/>
        </p:spPr>
        <p:txBody>
          <a:bodyPr/>
          <a:lstStyle/>
          <a:p>
            <a:pPr eaLnBrk="1" hangingPunct="1"/>
            <a:r>
              <a:rPr lang="sr-Latn-CS" sz="2000" dirty="0" smtClean="0"/>
              <a:t>Izrada Web strana može biti veliki izazov jer potrebne tehnologije nisu sazrele i stalno se menjaju</a:t>
            </a:r>
          </a:p>
          <a:p>
            <a:pPr eaLnBrk="1" hangingPunct="1"/>
            <a:r>
              <a:rPr lang="sr-Latn-CS" sz="2000" dirty="0" smtClean="0"/>
              <a:t>Trebalo bi dobro analizirati prednosti i mane svih tehnologija za Web pre donošenja odluke koju primeniti</a:t>
            </a:r>
          </a:p>
          <a:p>
            <a:pPr eaLnBrk="1" hangingPunct="1"/>
            <a:r>
              <a:rPr lang="sr-Latn-CS" sz="2000" dirty="0" smtClean="0"/>
              <a:t>Čitači Weba i programi za izradu Web lokacija podložni su greškama</a:t>
            </a:r>
          </a:p>
          <a:p>
            <a:pPr eaLnBrk="1" hangingPunct="1"/>
            <a:r>
              <a:rPr lang="sr-Latn-CS" sz="2000" dirty="0" smtClean="0"/>
              <a:t>Rešavanje potencijalnih problema niskog nivoa – zahteva dobro poznavanje osnovnih tehnologija za Web poput jezika HTML i kaskadnih stilova</a:t>
            </a:r>
          </a:p>
          <a:p>
            <a:pPr eaLnBrk="1" hangingPunct="1"/>
            <a:endParaRPr lang="en-US" sz="2000" dirty="0" smtClean="0"/>
          </a:p>
        </p:txBody>
      </p:sp>
      <p:sp>
        <p:nvSpPr>
          <p:cNvPr id="5" name="Slide Number Placeholder 5"/>
          <p:cNvSpPr>
            <a:spLocks noGrp="1"/>
          </p:cNvSpPr>
          <p:nvPr>
            <p:ph type="sldNum" sz="quarter" idx="12"/>
          </p:nvPr>
        </p:nvSpPr>
        <p:spPr/>
        <p:txBody>
          <a:bodyPr/>
          <a:lstStyle/>
          <a:p>
            <a:pPr>
              <a:defRPr/>
            </a:pPr>
            <a:fld id="{C75FDD44-0220-4A14-A83A-72FE0FF3C2F6}" type="slidenum">
              <a:rPr lang="en-US" altLang="en-US"/>
              <a:pPr>
                <a:defRPr/>
              </a:pPr>
              <a:t>26</a:t>
            </a:fld>
            <a:endParaRPr lang="en-US" altLang="en-US"/>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109571" name="Rectangle 2"/>
          <p:cNvSpPr>
            <a:spLocks noGrp="1" noChangeArrowheads="1"/>
          </p:cNvSpPr>
          <p:nvPr>
            <p:ph type="title"/>
          </p:nvPr>
        </p:nvSpPr>
        <p:spPr/>
        <p:txBody>
          <a:bodyPr/>
          <a:lstStyle/>
          <a:p>
            <a:pPr eaLnBrk="1" hangingPunct="1"/>
            <a:r>
              <a:rPr lang="sr-Latn-CS" smtClean="0"/>
              <a:t>Zaključak</a:t>
            </a:r>
            <a:endParaRPr lang="en-US" smtClean="0"/>
          </a:p>
        </p:txBody>
      </p:sp>
      <p:sp>
        <p:nvSpPr>
          <p:cNvPr id="109572" name="Rectangle 3"/>
          <p:cNvSpPr>
            <a:spLocks noGrp="1" noChangeArrowheads="1"/>
          </p:cNvSpPr>
          <p:nvPr>
            <p:ph idx="1"/>
          </p:nvPr>
        </p:nvSpPr>
        <p:spPr>
          <a:xfrm>
            <a:off x="539750" y="2205038"/>
            <a:ext cx="7273925" cy="503237"/>
          </a:xfrm>
          <a:solidFill>
            <a:srgbClr val="D5EAFF"/>
          </a:solidFill>
          <a:ln>
            <a:solidFill>
              <a:srgbClr val="0000CC"/>
            </a:solidFill>
          </a:ln>
          <a:effectLst>
            <a:prstShdw prst="shdw17" dist="17961" dir="2700000">
              <a:srgbClr val="00007A"/>
            </a:prstShdw>
          </a:effectLst>
        </p:spPr>
        <p:txBody>
          <a:bodyPr>
            <a:normAutofit fontScale="92500"/>
          </a:bodyPr>
          <a:lstStyle/>
          <a:p>
            <a:pPr algn="ctr" eaLnBrk="1" hangingPunct="1">
              <a:buFont typeface="Wingdings" panose="05000000000000000000" pitchFamily="2" charset="2"/>
              <a:buNone/>
            </a:pPr>
            <a:r>
              <a:rPr lang="sr-Latn-CS" smtClean="0"/>
              <a:t>Web stranama sigurno će biti dodato i programiranje</a:t>
            </a:r>
          </a:p>
          <a:p>
            <a:pPr eaLnBrk="1" hangingPunct="1"/>
            <a:endParaRPr lang="sr-Latn-CS" smtClean="0"/>
          </a:p>
        </p:txBody>
      </p:sp>
      <p:sp>
        <p:nvSpPr>
          <p:cNvPr id="7" name="Slide Number Placeholder 5"/>
          <p:cNvSpPr>
            <a:spLocks noGrp="1"/>
          </p:cNvSpPr>
          <p:nvPr>
            <p:ph type="sldNum" sz="quarter" idx="12"/>
          </p:nvPr>
        </p:nvSpPr>
        <p:spPr/>
        <p:txBody>
          <a:bodyPr/>
          <a:lstStyle/>
          <a:p>
            <a:pPr>
              <a:defRPr/>
            </a:pPr>
            <a:fld id="{58DCF7A7-BBB3-4FA8-AD76-3ED68E128FA2}" type="slidenum">
              <a:rPr lang="en-US" altLang="en-US"/>
              <a:pPr>
                <a:defRPr/>
              </a:pPr>
              <a:t>27</a:t>
            </a:fld>
            <a:endParaRPr lang="en-US" altLang="en-US"/>
          </a:p>
        </p:txBody>
      </p:sp>
      <p:sp>
        <p:nvSpPr>
          <p:cNvPr id="109573" name="Rectangle 4"/>
          <p:cNvSpPr>
            <a:spLocks noChangeArrowheads="1"/>
          </p:cNvSpPr>
          <p:nvPr/>
        </p:nvSpPr>
        <p:spPr bwMode="auto">
          <a:xfrm>
            <a:off x="539750" y="2708275"/>
            <a:ext cx="7273925" cy="771525"/>
          </a:xfrm>
          <a:prstGeom prst="rect">
            <a:avLst/>
          </a:prstGeom>
          <a:solidFill>
            <a:srgbClr val="FFFFCC"/>
          </a:solidFill>
          <a:ln w="9525">
            <a:solidFill>
              <a:srgbClr val="0000CC"/>
            </a:solidFill>
            <a:miter lim="800000"/>
            <a:headEnd/>
            <a:tailEnd/>
          </a:ln>
          <a:effectLst>
            <a:prstShdw prst="shdw17" dist="17961" dir="2700000">
              <a:srgbClr val="00007A"/>
            </a:prstShdw>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sr-Latn-CS" sz="2200">
                <a:latin typeface="Times New Roman" panose="02020603050405020304" pitchFamily="18" charset="0"/>
              </a:rPr>
              <a:t>Prilikom odabira alata za programiranje – očuvati doslednost izboru</a:t>
            </a:r>
            <a:endParaRPr lang="en-US" sz="2200">
              <a:latin typeface="Times New Roman" panose="02020603050405020304" pitchFamily="18" charset="0"/>
            </a:endParaRPr>
          </a:p>
        </p:txBody>
      </p:sp>
      <p:sp>
        <p:nvSpPr>
          <p:cNvPr id="109574" name="Rectangle 5"/>
          <p:cNvSpPr>
            <a:spLocks noChangeArrowheads="1"/>
          </p:cNvSpPr>
          <p:nvPr/>
        </p:nvSpPr>
        <p:spPr bwMode="auto">
          <a:xfrm>
            <a:off x="539750" y="3500438"/>
            <a:ext cx="7272338" cy="771525"/>
          </a:xfrm>
          <a:prstGeom prst="rect">
            <a:avLst/>
          </a:prstGeom>
          <a:solidFill>
            <a:srgbClr val="FFDDFF"/>
          </a:solidFill>
          <a:ln w="9525">
            <a:solidFill>
              <a:srgbClr val="0000CC"/>
            </a:solidFill>
            <a:miter lim="800000"/>
            <a:headEnd/>
            <a:tailEnd/>
          </a:ln>
          <a:effectLst>
            <a:prstShdw prst="shdw17" dist="17961" dir="2700000">
              <a:srgbClr val="00007A"/>
            </a:prstShdw>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60000"/>
              </a:spcBef>
              <a:buClr>
                <a:srgbClr val="800080"/>
              </a:buClr>
              <a:buSzPct val="80000"/>
              <a:buFont typeface="Wingdings" panose="05000000000000000000" pitchFamily="2" charset="2"/>
              <a:buNone/>
            </a:pPr>
            <a:r>
              <a:rPr lang="sr-Latn-CS" sz="2200">
                <a:latin typeface="Times New Roman" panose="02020603050405020304" pitchFamily="18" charset="0"/>
              </a:rPr>
              <a:t>Multimedijski sadržaji imaju svoje mesto na Webu – tehnološka ograničenja sužavaju njihovu upotrebu</a:t>
            </a:r>
            <a:endParaRPr lang="en-US" sz="2200">
              <a:latin typeface="Times New Roman" panose="02020603050405020304" pitchFamily="18" charset="0"/>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0" fill="hold"/>
                                        <p:tgtEl>
                                          <p:spTgt spid="8"/>
                                        </p:tgtEl>
                                        <p:attrNameLst>
                                          <p:attrName>ppt_w</p:attrName>
                                        </p:attrNameLst>
                                      </p:cBhvr>
                                      <p:tavLst>
                                        <p:tav tm="0" fmla="#ppt_w*sin(2.5*pi*$)">
                                          <p:val>
                                            <p:fltVal val="0"/>
                                          </p:val>
                                        </p:tav>
                                        <p:tav tm="100000">
                                          <p:val>
                                            <p:fltVal val="1"/>
                                          </p:val>
                                        </p:tav>
                                      </p:tavLst>
                                    </p:anim>
                                    <p:anim calcmode="lin" valueType="num">
                                      <p:cBhvr>
                                        <p:cTn id="8" dur="5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84995" name="Rectangle 2"/>
          <p:cNvSpPr>
            <a:spLocks noGrp="1" noChangeArrowheads="1"/>
          </p:cNvSpPr>
          <p:nvPr>
            <p:ph type="title"/>
          </p:nvPr>
        </p:nvSpPr>
        <p:spPr/>
        <p:txBody>
          <a:bodyPr/>
          <a:lstStyle/>
          <a:p>
            <a:pPr eaLnBrk="1" hangingPunct="1"/>
            <a:r>
              <a:rPr lang="sr-Latn-CS" smtClean="0"/>
              <a:t>Multimedija na Web stranama</a:t>
            </a:r>
            <a:endParaRPr lang="en-US" smtClean="0"/>
          </a:p>
        </p:txBody>
      </p:sp>
      <p:sp>
        <p:nvSpPr>
          <p:cNvPr id="84996" name="Rectangle 3"/>
          <p:cNvSpPr>
            <a:spLocks noGrp="1" noChangeArrowheads="1"/>
          </p:cNvSpPr>
          <p:nvPr>
            <p:ph idx="1"/>
          </p:nvPr>
        </p:nvSpPr>
        <p:spPr>
          <a:xfrm>
            <a:off x="468313" y="1916832"/>
            <a:ext cx="7419975" cy="3240956"/>
          </a:xfrm>
          <a:noFill/>
        </p:spPr>
        <p:txBody>
          <a:bodyPr/>
          <a:lstStyle/>
          <a:p>
            <a:pPr eaLnBrk="1" hangingPunct="1"/>
            <a:r>
              <a:rPr lang="sr-Latn-CS" sz="2000" dirty="0" smtClean="0"/>
              <a:t>Multimedija može da unapredi i obogati izgled lokacije, ali ona ima velike tehnološke i infrastrukturne zahteve</a:t>
            </a:r>
          </a:p>
          <a:p>
            <a:pPr eaLnBrk="1" hangingPunct="1"/>
            <a:r>
              <a:rPr lang="sr-Latn-CS" sz="2000" dirty="0" smtClean="0"/>
              <a:t>Ukoliko multimedijalni elementi neće pomoći korisnicima da lakše koriste Web lokacije – ne bi ih trebalo koristiti </a:t>
            </a:r>
          </a:p>
          <a:p>
            <a:pPr eaLnBrk="1" hangingPunct="1"/>
            <a:r>
              <a:rPr lang="sr-Latn-CS" sz="2000" dirty="0" smtClean="0"/>
              <a:t>Veoma je važan način dodavanja  multimedijskih sadržaja – potrebno je koristiti poznate tehnologije koje neće predstavljati barijeru za pristup lokaciji</a:t>
            </a:r>
          </a:p>
          <a:p>
            <a:pPr eaLnBrk="1" hangingPunct="1"/>
            <a:endParaRPr lang="en-US" sz="2000" dirty="0" smtClean="0"/>
          </a:p>
        </p:txBody>
      </p:sp>
      <p:sp>
        <p:nvSpPr>
          <p:cNvPr id="5" name="Slide Number Placeholder 5"/>
          <p:cNvSpPr>
            <a:spLocks noGrp="1"/>
          </p:cNvSpPr>
          <p:nvPr>
            <p:ph type="sldNum" sz="quarter" idx="12"/>
          </p:nvPr>
        </p:nvSpPr>
        <p:spPr/>
        <p:txBody>
          <a:bodyPr/>
          <a:lstStyle/>
          <a:p>
            <a:pPr>
              <a:defRPr/>
            </a:pPr>
            <a:fld id="{801AC0F4-E2B3-4F73-B5A4-A4D7FB8AFC46}" type="slidenum">
              <a:rPr lang="en-US" altLang="en-US"/>
              <a:pPr>
                <a:defRPr/>
              </a:pPr>
              <a:t>3</a:t>
            </a:fld>
            <a:endParaRPr lang="en-US" altLang="en-US"/>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86019" name="Rectangle 2"/>
          <p:cNvSpPr>
            <a:spLocks noGrp="1" noChangeArrowheads="1"/>
          </p:cNvSpPr>
          <p:nvPr>
            <p:ph type="title"/>
          </p:nvPr>
        </p:nvSpPr>
        <p:spPr>
          <a:xfrm>
            <a:off x="457200" y="704088"/>
            <a:ext cx="8229600" cy="853250"/>
          </a:xfrm>
        </p:spPr>
        <p:txBody>
          <a:bodyPr/>
          <a:lstStyle/>
          <a:p>
            <a:pPr eaLnBrk="1" hangingPunct="1"/>
            <a:r>
              <a:rPr lang="sr-Latn-CS" dirty="0" smtClean="0"/>
              <a:t>Animacija</a:t>
            </a:r>
            <a:endParaRPr lang="en-US" dirty="0" smtClean="0"/>
          </a:p>
        </p:txBody>
      </p:sp>
      <p:sp>
        <p:nvSpPr>
          <p:cNvPr id="86020" name="Rectangle 3"/>
          <p:cNvSpPr>
            <a:spLocks noGrp="1" noChangeArrowheads="1"/>
          </p:cNvSpPr>
          <p:nvPr>
            <p:ph idx="1"/>
          </p:nvPr>
        </p:nvSpPr>
        <p:spPr>
          <a:xfrm>
            <a:off x="395288" y="1557338"/>
            <a:ext cx="7419975" cy="4411662"/>
          </a:xfrm>
          <a:noFill/>
        </p:spPr>
        <p:txBody>
          <a:bodyPr/>
          <a:lstStyle/>
          <a:p>
            <a:pPr eaLnBrk="1" hangingPunct="1"/>
            <a:r>
              <a:rPr lang="sr-Latn-CS" sz="2000" dirty="0" smtClean="0"/>
              <a:t>Animacije se na Webu koriste za: </a:t>
            </a:r>
          </a:p>
          <a:p>
            <a:pPr lvl="1" eaLnBrk="1" hangingPunct="1"/>
            <a:r>
              <a:rPr lang="sr-Latn-CS" sz="1800" dirty="0" smtClean="0"/>
              <a:t>Aktivne logotipe,</a:t>
            </a:r>
          </a:p>
          <a:p>
            <a:pPr lvl="1" eaLnBrk="1" hangingPunct="1"/>
            <a:r>
              <a:rPr lang="sr-Latn-CS" sz="1800" dirty="0" smtClean="0"/>
              <a:t>Animirane ikonice, </a:t>
            </a:r>
          </a:p>
          <a:p>
            <a:pPr lvl="1" eaLnBrk="1" hangingPunct="1"/>
            <a:r>
              <a:rPr lang="sr-Latn-CS" sz="1800" dirty="0" smtClean="0"/>
              <a:t>Prikaze i</a:t>
            </a:r>
          </a:p>
          <a:p>
            <a:pPr lvl="1" eaLnBrk="1" hangingPunct="1"/>
            <a:r>
              <a:rPr lang="sr-Latn-CS" sz="1800" dirty="0" smtClean="0"/>
              <a:t>Kratke crtane filmove</a:t>
            </a:r>
          </a:p>
          <a:p>
            <a:pPr eaLnBrk="1" hangingPunct="1"/>
            <a:r>
              <a:rPr lang="sr-Latn-CS" sz="2000" dirty="0" smtClean="0"/>
              <a:t>Animacije ne treba međusobno da se nadmeću</a:t>
            </a:r>
          </a:p>
          <a:p>
            <a:pPr eaLnBrk="1" hangingPunct="1"/>
            <a:r>
              <a:rPr lang="sr-Latn-CS" sz="2000" dirty="0" smtClean="0"/>
              <a:t>Nakon izvesnog vremena korisnika animacije zamaraju – izbeći animacije koje se neprekidno ponavljaju </a:t>
            </a:r>
          </a:p>
          <a:p>
            <a:pPr eaLnBrk="1" hangingPunct="1"/>
            <a:r>
              <a:rPr lang="sr-Latn-CS" sz="2000" dirty="0" smtClean="0"/>
              <a:t>Autorima su na raspolaganju mnoge tehnologije za izradu animacija</a:t>
            </a:r>
            <a:endParaRPr lang="en-US" sz="2000" dirty="0" smtClean="0"/>
          </a:p>
        </p:txBody>
      </p:sp>
      <p:sp>
        <p:nvSpPr>
          <p:cNvPr id="5" name="Slide Number Placeholder 5"/>
          <p:cNvSpPr>
            <a:spLocks noGrp="1"/>
          </p:cNvSpPr>
          <p:nvPr>
            <p:ph type="sldNum" sz="quarter" idx="12"/>
          </p:nvPr>
        </p:nvSpPr>
        <p:spPr/>
        <p:txBody>
          <a:bodyPr/>
          <a:lstStyle/>
          <a:p>
            <a:pPr>
              <a:defRPr/>
            </a:pPr>
            <a:fld id="{4D9CC2D8-E704-4B46-BF78-126CCD62B463}" type="slidenum">
              <a:rPr lang="en-US" altLang="en-US"/>
              <a:pPr>
                <a:defRPr/>
              </a:pPr>
              <a:t>4</a:t>
            </a:fld>
            <a:endParaRPr lang="en-US" altLang="en-US"/>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87043" name="Rectangle 2"/>
          <p:cNvSpPr>
            <a:spLocks noGrp="1" noChangeArrowheads="1"/>
          </p:cNvSpPr>
          <p:nvPr>
            <p:ph type="title"/>
          </p:nvPr>
        </p:nvSpPr>
        <p:spPr>
          <a:xfrm>
            <a:off x="323850" y="0"/>
            <a:ext cx="7543800" cy="1295400"/>
          </a:xfrm>
        </p:spPr>
        <p:txBody>
          <a:bodyPr/>
          <a:lstStyle/>
          <a:p>
            <a:pPr eaLnBrk="1" hangingPunct="1"/>
            <a:r>
              <a:rPr lang="sr-Latn-CS" smtClean="0"/>
              <a:t>Tehnologije za animaciju</a:t>
            </a:r>
            <a:endParaRPr lang="en-US" smtClean="0"/>
          </a:p>
        </p:txBody>
      </p:sp>
      <p:graphicFrame>
        <p:nvGraphicFramePr>
          <p:cNvPr id="272413" name="Group 29"/>
          <p:cNvGraphicFramePr>
            <a:graphicFrameLocks noGrp="1"/>
          </p:cNvGraphicFramePr>
          <p:nvPr>
            <p:ph idx="1"/>
          </p:nvPr>
        </p:nvGraphicFramePr>
        <p:xfrm>
          <a:off x="395288" y="1268413"/>
          <a:ext cx="7848600" cy="4876800"/>
        </p:xfrm>
        <a:graphic>
          <a:graphicData uri="http://schemas.openxmlformats.org/drawingml/2006/table">
            <a:tbl>
              <a:tblPr/>
              <a:tblGrid>
                <a:gridCol w="1439862"/>
                <a:gridCol w="6408738"/>
              </a:tblGrid>
              <a:tr h="360363">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800" b="1" i="0" u="none" strike="noStrike" cap="none" normalizeH="0" baseline="0" dirty="0" smtClean="0">
                          <a:ln>
                            <a:noFill/>
                          </a:ln>
                          <a:solidFill>
                            <a:srgbClr val="FFFFCC"/>
                          </a:solidFill>
                          <a:effectLst/>
                          <a:latin typeface="Times New Roman" panose="02020603050405020304" pitchFamily="18" charset="0"/>
                        </a:rPr>
                        <a:t>Tehnologija</a:t>
                      </a:r>
                      <a:endParaRPr kumimoji="0" lang="en-US" sz="1800" b="1" i="0" u="none" strike="noStrike" cap="none" normalizeH="0" baseline="0" dirty="0" smtClean="0">
                        <a:ln>
                          <a:noFill/>
                        </a:ln>
                        <a:solidFill>
                          <a:srgbClr val="FFFFCC"/>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800" b="1" i="0" u="none" strike="noStrike" cap="none" normalizeH="0" baseline="0" smtClean="0">
                          <a:ln>
                            <a:noFill/>
                          </a:ln>
                          <a:solidFill>
                            <a:srgbClr val="FFFFCC"/>
                          </a:solidFill>
                          <a:effectLst/>
                          <a:latin typeface="Times New Roman" panose="02020603050405020304" pitchFamily="18" charset="0"/>
                        </a:rPr>
                        <a:t>Opis</a:t>
                      </a:r>
                      <a:endParaRPr kumimoji="0" lang="en-US" sz="1800" b="1" i="0" u="none" strike="noStrike" cap="none" normalizeH="0" baseline="0" smtClean="0">
                        <a:ln>
                          <a:noFill/>
                        </a:ln>
                        <a:solidFill>
                          <a:srgbClr val="FFFFCC"/>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735013">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700" b="1" i="0" u="none" strike="noStrike" cap="none" normalizeH="0" baseline="0" dirty="0" smtClean="0">
                          <a:ln>
                            <a:noFill/>
                          </a:ln>
                          <a:solidFill>
                            <a:srgbClr val="CC3399"/>
                          </a:solidFill>
                          <a:effectLst/>
                          <a:latin typeface="Times New Roman" panose="02020603050405020304" pitchFamily="18" charset="0"/>
                        </a:rPr>
                        <a:t>Animirane sličice u formatu GIF </a:t>
                      </a:r>
                      <a:endParaRPr kumimoji="0" lang="en-US" sz="1700" b="1" i="0" u="none" strike="noStrike" cap="none" normalizeH="0" baseline="0" dirty="0" smtClean="0">
                        <a:ln>
                          <a:noFill/>
                        </a:ln>
                        <a:solidFill>
                          <a:srgbClr val="CC3399"/>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700" b="0" i="0" u="none" strike="noStrike" cap="none" normalizeH="0" baseline="0" smtClean="0">
                          <a:ln>
                            <a:noFill/>
                          </a:ln>
                          <a:solidFill>
                            <a:schemeClr val="tx2"/>
                          </a:solidFill>
                          <a:effectLst/>
                          <a:latin typeface="Times New Roman" panose="02020603050405020304" pitchFamily="18" charset="0"/>
                        </a:rPr>
                        <a:t>Najjednostavniji oblik animacije i izvorno je podržana u većini Web čitača. Ovakvoj animaciji može se zadati koliko će se puta ponoviti i druge vremenske karakteristike, ali ostala napredna svojstva su izvan dometa ove tehnologije.</a:t>
                      </a:r>
                      <a:endParaRPr kumimoji="0" lang="en-US" sz="1700" b="0" i="0" u="none" strike="noStrike" cap="none" normalizeH="0" baseline="0" smtClean="0">
                        <a:ln>
                          <a:noFill/>
                        </a:ln>
                        <a:solidFill>
                          <a:schemeClr val="tx2"/>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735013">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700" b="1" i="0" u="none" strike="noStrike" cap="none" normalizeH="0" baseline="0" smtClean="0">
                          <a:ln>
                            <a:noFill/>
                          </a:ln>
                          <a:solidFill>
                            <a:srgbClr val="CC3399"/>
                          </a:solidFill>
                          <a:effectLst/>
                          <a:latin typeface="Times New Roman" panose="02020603050405020304" pitchFamily="18" charset="0"/>
                        </a:rPr>
                        <a:t>Flash</a:t>
                      </a:r>
                      <a:endParaRPr kumimoji="0" lang="en-US" sz="1700" b="1" i="0" u="none" strike="noStrike" cap="none" normalizeH="0" baseline="0" smtClean="0">
                        <a:ln>
                          <a:noFill/>
                        </a:ln>
                        <a:solidFill>
                          <a:srgbClr val="CC3399"/>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700" b="0" i="0" u="none" strike="noStrike" cap="none" normalizeH="0" baseline="0" dirty="0" smtClean="0">
                          <a:ln>
                            <a:noFill/>
                          </a:ln>
                          <a:solidFill>
                            <a:schemeClr val="tx2"/>
                          </a:solidFill>
                          <a:effectLst/>
                          <a:latin typeface="Times New Roman" panose="02020603050405020304" pitchFamily="18" charset="0"/>
                        </a:rPr>
                        <a:t>Macromedijin Flash vodeći je format za kvalitetne animacije za Web. Datoteke u ovom formatu su veoma male, mnogi korisnici imaju instaliranu podršku za njih. Podržava ograničene mogućnosti programiranja, mora biti dopunjen JavaScript-om.</a:t>
                      </a:r>
                      <a:endParaRPr kumimoji="0" lang="en-US" sz="1700" b="0" i="0" u="none" strike="noStrike" cap="none" normalizeH="0" baseline="0" dirty="0" smtClean="0">
                        <a:ln>
                          <a:noFill/>
                        </a:ln>
                        <a:solidFill>
                          <a:schemeClr val="tx2"/>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735013">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700" b="1" i="0" u="none" strike="noStrike" cap="none" normalizeH="0" baseline="0" smtClean="0">
                          <a:ln>
                            <a:noFill/>
                          </a:ln>
                          <a:solidFill>
                            <a:srgbClr val="CC3399"/>
                          </a:solidFill>
                          <a:effectLst/>
                          <a:latin typeface="Times New Roman" panose="02020603050405020304" pitchFamily="18" charset="0"/>
                        </a:rPr>
                        <a:t>Shockwave</a:t>
                      </a:r>
                      <a:endParaRPr kumimoji="0" lang="en-US" sz="1700" b="1" i="0" u="none" strike="noStrike" cap="none" normalizeH="0" baseline="0" smtClean="0">
                        <a:ln>
                          <a:noFill/>
                        </a:ln>
                        <a:solidFill>
                          <a:srgbClr val="CC3399"/>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700" b="0" i="0" u="none" strike="noStrike" cap="none" normalizeH="0" baseline="0" smtClean="0">
                          <a:ln>
                            <a:noFill/>
                          </a:ln>
                          <a:solidFill>
                            <a:schemeClr val="tx2"/>
                          </a:solidFill>
                          <a:effectLst/>
                          <a:latin typeface="Times New Roman" panose="02020603050405020304" pitchFamily="18" charset="0"/>
                        </a:rPr>
                        <a:t>Komprimovane datoteke Macromedijinog programa Director. Njihova glavna prednost nad formatom Flash jeste u podržavanju složenog programiranja. Mogu biti mnogo veće od datoteka u formatu Flash.</a:t>
                      </a:r>
                      <a:endParaRPr kumimoji="0" lang="en-US" sz="1700" b="0" i="0" u="none" strike="noStrike" cap="none" normalizeH="0" baseline="0" smtClean="0">
                        <a:ln>
                          <a:noFill/>
                        </a:ln>
                        <a:solidFill>
                          <a:schemeClr val="tx2"/>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735013">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700" b="1" i="0" u="none" strike="noStrike" cap="none" normalizeH="0" baseline="0" smtClean="0">
                          <a:ln>
                            <a:noFill/>
                          </a:ln>
                          <a:solidFill>
                            <a:srgbClr val="CC3399"/>
                          </a:solidFill>
                          <a:effectLst/>
                          <a:latin typeface="Times New Roman" panose="02020603050405020304" pitchFamily="18" charset="0"/>
                        </a:rPr>
                        <a:t>Java</a:t>
                      </a:r>
                      <a:endParaRPr kumimoji="0" lang="en-US" sz="1700" b="1" i="0" u="none" strike="noStrike" cap="none" normalizeH="0" baseline="0" smtClean="0">
                        <a:ln>
                          <a:noFill/>
                        </a:ln>
                        <a:solidFill>
                          <a:srgbClr val="CC3399"/>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spcBef>
                          <a:spcPct val="60000"/>
                        </a:spcBef>
                        <a:buClr>
                          <a:srgbClr val="800080"/>
                        </a:buClr>
                        <a:buSzPct val="80000"/>
                        <a:buFont typeface="Wingdings" panose="05000000000000000000" pitchFamily="2" charset="2"/>
                        <a:defRPr sz="2000">
                          <a:solidFill>
                            <a:schemeClr val="tx1"/>
                          </a:solidFill>
                          <a:latin typeface="Times New Roman" panose="02020603050405020304" pitchFamily="18" charset="0"/>
                        </a:defRPr>
                      </a:lvl1pPr>
                      <a:lvl2pPr marL="344488">
                        <a:spcBef>
                          <a:spcPct val="20000"/>
                        </a:spcBef>
                        <a:buClr>
                          <a:schemeClr val="accent2"/>
                        </a:buClr>
                        <a:buSzPct val="80000"/>
                        <a:buFont typeface="Wingdings" panose="05000000000000000000" pitchFamily="2" charset="2"/>
                        <a:defRPr>
                          <a:solidFill>
                            <a:schemeClr val="tx1"/>
                          </a:solidFill>
                          <a:latin typeface="Times New Roman" panose="02020603050405020304" pitchFamily="18" charset="0"/>
                        </a:defRPr>
                      </a:lvl2pPr>
                      <a:lvl3pPr marL="693738">
                        <a:spcBef>
                          <a:spcPct val="20000"/>
                        </a:spcBef>
                        <a:buClr>
                          <a:schemeClr val="accent1"/>
                        </a:buClr>
                        <a:buSzPct val="70000"/>
                        <a:buFont typeface="Wingdings" panose="05000000000000000000" pitchFamily="2" charset="2"/>
                        <a:defRPr sz="1600">
                          <a:solidFill>
                            <a:schemeClr val="tx1"/>
                          </a:solidFill>
                          <a:latin typeface="Times New Roman" panose="02020603050405020304" pitchFamily="18"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60000"/>
                        </a:spcBef>
                        <a:spcAft>
                          <a:spcPct val="0"/>
                        </a:spcAft>
                        <a:buClr>
                          <a:srgbClr val="800080"/>
                        </a:buClr>
                        <a:buSzPct val="80000"/>
                        <a:buFont typeface="Wingdings" panose="05000000000000000000" pitchFamily="2" charset="2"/>
                        <a:buNone/>
                        <a:tabLst/>
                      </a:pPr>
                      <a:r>
                        <a:rPr kumimoji="0" lang="sr-Latn-CS" sz="1700" b="0" i="0" u="none" strike="noStrike" cap="none" normalizeH="0" baseline="0" smtClean="0">
                          <a:ln>
                            <a:noFill/>
                          </a:ln>
                          <a:solidFill>
                            <a:schemeClr val="tx2"/>
                          </a:solidFill>
                          <a:effectLst/>
                          <a:latin typeface="Times New Roman" panose="02020603050405020304" pitchFamily="18" charset="0"/>
                        </a:rPr>
                        <a:t>Iako se može koristiti za animacije, nije preporučljivo. Jedina prednost animacija izrađenih u Javi jeste što mogu da se izrade u letu na osnovu složenih  proračuna. Jedina razumna upotreba- na klijentskoj strani na osnovu korisnikovih postupaka. Java je previše složena da bi se koristila u jednostavnim animacijama.</a:t>
                      </a:r>
                      <a:endParaRPr kumimoji="0" lang="en-US" sz="1700" b="0" i="0" u="none" strike="noStrike" cap="none" normalizeH="0" baseline="0" smtClean="0">
                        <a:ln>
                          <a:noFill/>
                        </a:ln>
                        <a:solidFill>
                          <a:schemeClr val="tx2"/>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
        <p:nvSpPr>
          <p:cNvPr id="24" name="Slide Number Placeholder 5"/>
          <p:cNvSpPr>
            <a:spLocks noGrp="1"/>
          </p:cNvSpPr>
          <p:nvPr>
            <p:ph type="sldNum" sz="quarter" idx="12"/>
          </p:nvPr>
        </p:nvSpPr>
        <p:spPr/>
        <p:txBody>
          <a:bodyPr/>
          <a:lstStyle/>
          <a:p>
            <a:pPr>
              <a:defRPr/>
            </a:pPr>
            <a:fld id="{511B9AB2-39A3-488E-81DD-EC32FAE81734}" type="slidenum">
              <a:rPr lang="en-US" altLang="en-US"/>
              <a:pPr>
                <a:defRPr/>
              </a:pPr>
              <a:t>5</a:t>
            </a:fld>
            <a:endParaRPr lang="en-US" altLang="en-US"/>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88067" name="Rectangle 2"/>
          <p:cNvSpPr>
            <a:spLocks noGrp="1" noChangeArrowheads="1"/>
          </p:cNvSpPr>
          <p:nvPr>
            <p:ph type="title"/>
          </p:nvPr>
        </p:nvSpPr>
        <p:spPr/>
        <p:txBody>
          <a:bodyPr/>
          <a:lstStyle/>
          <a:p>
            <a:pPr eaLnBrk="1" hangingPunct="1"/>
            <a:r>
              <a:rPr lang="sr-Latn-CS" smtClean="0"/>
              <a:t>Zvuk</a:t>
            </a:r>
            <a:endParaRPr lang="en-US" smtClean="0"/>
          </a:p>
        </p:txBody>
      </p:sp>
      <p:sp>
        <p:nvSpPr>
          <p:cNvPr id="88068" name="Rectangle 3"/>
          <p:cNvSpPr>
            <a:spLocks noGrp="1" noChangeArrowheads="1"/>
          </p:cNvSpPr>
          <p:nvPr>
            <p:ph idx="1"/>
          </p:nvPr>
        </p:nvSpPr>
        <p:spPr>
          <a:noFill/>
        </p:spPr>
        <p:txBody>
          <a:bodyPr/>
          <a:lstStyle/>
          <a:p>
            <a:pPr eaLnBrk="1" hangingPunct="1"/>
            <a:r>
              <a:rPr lang="sr-Latn-CS" smtClean="0"/>
              <a:t>Najnovije tehnologije za reprodukovanje zvuka preko Interneta obuhvataju široku oblast, od tradicionalnog sistema preuzmi-i-pusti u mnoštvu formata, do tehnologije </a:t>
            </a:r>
            <a:r>
              <a:rPr lang="sr-Latn-CS" i="1" smtClean="0"/>
              <a:t>strujećeg zvuka </a:t>
            </a:r>
            <a:r>
              <a:rPr lang="sr-Latn-CS" smtClean="0"/>
              <a:t>koja reprodukuje zvuk u skoro realnom vremenu</a:t>
            </a:r>
          </a:p>
          <a:p>
            <a:pPr eaLnBrk="1" hangingPunct="1"/>
            <a:r>
              <a:rPr lang="sr-Latn-CS" smtClean="0"/>
              <a:t>Najnaprednije tehnologije nisu uvek najbolje rešenje</a:t>
            </a:r>
            <a:endParaRPr lang="en-US" smtClean="0"/>
          </a:p>
        </p:txBody>
      </p:sp>
      <p:sp>
        <p:nvSpPr>
          <p:cNvPr id="5" name="Slide Number Placeholder 5"/>
          <p:cNvSpPr>
            <a:spLocks noGrp="1"/>
          </p:cNvSpPr>
          <p:nvPr>
            <p:ph type="sldNum" sz="quarter" idx="12"/>
          </p:nvPr>
        </p:nvSpPr>
        <p:spPr/>
        <p:txBody>
          <a:bodyPr/>
          <a:lstStyle/>
          <a:p>
            <a:pPr>
              <a:defRPr/>
            </a:pPr>
            <a:fld id="{B75D9D11-4030-4326-9C16-4D364B68805E}" type="slidenum">
              <a:rPr lang="en-US" altLang="en-US"/>
              <a:pPr>
                <a:defRPr/>
              </a:pPr>
              <a:t>6</a:t>
            </a:fld>
            <a:endParaRPr lang="en-US" altLang="en-US"/>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89091" name="Rectangle 2"/>
          <p:cNvSpPr>
            <a:spLocks noGrp="1" noChangeArrowheads="1"/>
          </p:cNvSpPr>
          <p:nvPr>
            <p:ph type="title"/>
          </p:nvPr>
        </p:nvSpPr>
        <p:spPr/>
        <p:txBody>
          <a:bodyPr/>
          <a:lstStyle/>
          <a:p>
            <a:pPr eaLnBrk="1" hangingPunct="1"/>
            <a:r>
              <a:rPr lang="sr-Latn-CS" smtClean="0"/>
              <a:t>Osnove digitalnog zvuka</a:t>
            </a:r>
            <a:endParaRPr lang="en-US" smtClean="0"/>
          </a:p>
        </p:txBody>
      </p:sp>
      <p:sp>
        <p:nvSpPr>
          <p:cNvPr id="89092" name="Rectangle 3"/>
          <p:cNvSpPr>
            <a:spLocks noGrp="1" noChangeArrowheads="1"/>
          </p:cNvSpPr>
          <p:nvPr>
            <p:ph idx="1"/>
          </p:nvPr>
        </p:nvSpPr>
        <p:spPr>
          <a:noFill/>
        </p:spPr>
        <p:txBody>
          <a:bodyPr/>
          <a:lstStyle/>
          <a:p>
            <a:pPr eaLnBrk="1" hangingPunct="1">
              <a:lnSpc>
                <a:spcPct val="90000"/>
              </a:lnSpc>
            </a:pPr>
            <a:r>
              <a:rPr lang="sr-Latn-CS" sz="2000" dirty="0" smtClean="0"/>
              <a:t>Digitalni zvuk meri se učestanošću uzorkovanja – time koliko je puta zvuk digitalizovan u toku određenog vremenskog perioda</a:t>
            </a:r>
          </a:p>
          <a:p>
            <a:pPr eaLnBrk="1" hangingPunct="1">
              <a:lnSpc>
                <a:spcPct val="90000"/>
              </a:lnSpc>
            </a:pPr>
            <a:r>
              <a:rPr lang="sr-Latn-CS" sz="2000" b="1" dirty="0" smtClean="0">
                <a:solidFill>
                  <a:srgbClr val="CC3399"/>
                </a:solidFill>
              </a:rPr>
              <a:t>Učestanost uzorkovanja</a:t>
            </a:r>
            <a:r>
              <a:rPr lang="sr-Latn-CS" sz="2000" dirty="0" smtClean="0"/>
              <a:t> izražava se u kilohercima (</a:t>
            </a:r>
            <a:r>
              <a:rPr lang="sr-Latn-CS" sz="2000" dirty="0" smtClean="0">
                <a:solidFill>
                  <a:srgbClr val="CC3399"/>
                </a:solidFill>
              </a:rPr>
              <a:t>kHz</a:t>
            </a:r>
            <a:r>
              <a:rPr lang="sr-Latn-CS" sz="2000" dirty="0" smtClean="0"/>
              <a:t>) – mera broja uzorkovanja tokom jedne sekunde</a:t>
            </a:r>
          </a:p>
          <a:p>
            <a:pPr eaLnBrk="1" hangingPunct="1">
              <a:lnSpc>
                <a:spcPct val="90000"/>
              </a:lnSpc>
            </a:pPr>
            <a:r>
              <a:rPr lang="sr-Latn-CS" sz="2000" dirty="0" smtClean="0"/>
              <a:t>Zvuk CD kvaliteta dobija se uzorkovanjem na 44,1 kHz – 44100 puta tokom jedne sekunde</a:t>
            </a:r>
          </a:p>
          <a:p>
            <a:pPr eaLnBrk="1" hangingPunct="1">
              <a:lnSpc>
                <a:spcPct val="90000"/>
              </a:lnSpc>
            </a:pPr>
            <a:r>
              <a:rPr lang="sr-Latn-CS" sz="2000" dirty="0" smtClean="0"/>
              <a:t>Za stereo zvuk potrebna su dva kanala sa po osam bita – 16 bita po uzorku zvuka – 705600 bitova za svaku sekundu zvuka CD kvaliteta</a:t>
            </a:r>
          </a:p>
          <a:p>
            <a:pPr eaLnBrk="1" hangingPunct="1">
              <a:lnSpc>
                <a:spcPct val="90000"/>
              </a:lnSpc>
            </a:pPr>
            <a:r>
              <a:rPr lang="sr-Latn-CS" sz="2000" dirty="0" smtClean="0"/>
              <a:t>U stvarnosti prenos tolike količine podatka zauzeo bi polovinu kapaciteta propusne moći – što najčešće nije dostupno – potreban drugi pristup za emitovanje zvuka CD kvaliteta preko Interneta</a:t>
            </a:r>
          </a:p>
          <a:p>
            <a:pPr eaLnBrk="1" hangingPunct="1">
              <a:lnSpc>
                <a:spcPct val="90000"/>
              </a:lnSpc>
            </a:pPr>
            <a:endParaRPr lang="en-US" sz="2000" dirty="0" smtClean="0"/>
          </a:p>
        </p:txBody>
      </p:sp>
      <p:sp>
        <p:nvSpPr>
          <p:cNvPr id="5" name="Slide Number Placeholder 5"/>
          <p:cNvSpPr>
            <a:spLocks noGrp="1"/>
          </p:cNvSpPr>
          <p:nvPr>
            <p:ph type="sldNum" sz="quarter" idx="12"/>
          </p:nvPr>
        </p:nvSpPr>
        <p:spPr/>
        <p:txBody>
          <a:bodyPr/>
          <a:lstStyle/>
          <a:p>
            <a:pPr>
              <a:defRPr/>
            </a:pPr>
            <a:fld id="{8A75FDA1-9D92-4DDB-B3F1-C69718C5C10B}" type="slidenum">
              <a:rPr lang="en-US" altLang="en-US"/>
              <a:pPr>
                <a:defRPr/>
              </a:pPr>
              <a:t>7</a:t>
            </a:fld>
            <a:endParaRPr lang="en-US" altLang="en-US"/>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90115" name="Rectangle 2"/>
          <p:cNvSpPr>
            <a:spLocks noGrp="1" noChangeArrowheads="1"/>
          </p:cNvSpPr>
          <p:nvPr>
            <p:ph type="title"/>
          </p:nvPr>
        </p:nvSpPr>
        <p:spPr/>
        <p:txBody>
          <a:bodyPr/>
          <a:lstStyle/>
          <a:p>
            <a:pPr eaLnBrk="1" hangingPunct="1"/>
            <a:r>
              <a:rPr lang="sr-Latn-CS" sz="3100" smtClean="0"/>
              <a:t>Formati i kompresija zvučnih datoteka</a:t>
            </a:r>
            <a:endParaRPr lang="en-US" sz="3100" smtClean="0"/>
          </a:p>
        </p:txBody>
      </p:sp>
      <p:sp>
        <p:nvSpPr>
          <p:cNvPr id="90116" name="Rectangle 3"/>
          <p:cNvSpPr>
            <a:spLocks noGrp="1" noChangeArrowheads="1"/>
          </p:cNvSpPr>
          <p:nvPr>
            <p:ph idx="1"/>
          </p:nvPr>
        </p:nvSpPr>
        <p:spPr>
          <a:xfrm>
            <a:off x="468313" y="1773238"/>
            <a:ext cx="7419975" cy="3671887"/>
          </a:xfrm>
          <a:noFill/>
        </p:spPr>
        <p:txBody>
          <a:bodyPr/>
          <a:lstStyle/>
          <a:p>
            <a:pPr eaLnBrk="1" hangingPunct="1"/>
            <a:r>
              <a:rPr lang="sr-Latn-CS" sz="2000" smtClean="0"/>
              <a:t>Datoteke koje sadrže zvuk mogu da se komprimuju da bi se brže prenosile preko mreže</a:t>
            </a:r>
          </a:p>
          <a:p>
            <a:pPr eaLnBrk="1" hangingPunct="1"/>
            <a:r>
              <a:rPr lang="sr-Latn-CS" sz="2000" smtClean="0"/>
              <a:t>Program na strani servera komprimuje i isporučuje zvuk, dok ga program na strani klijenta dekomprimuje i reprodukuje</a:t>
            </a:r>
          </a:p>
          <a:p>
            <a:pPr eaLnBrk="1" hangingPunct="1"/>
            <a:r>
              <a:rPr lang="sr-Latn-CS" sz="2000" smtClean="0"/>
              <a:t>Program za kompresiju i dekompresiju naziva se </a:t>
            </a:r>
            <a:r>
              <a:rPr lang="sr-Latn-CS" sz="2000" b="1" smtClean="0">
                <a:solidFill>
                  <a:srgbClr val="CC0099"/>
                </a:solidFill>
              </a:rPr>
              <a:t>kodek</a:t>
            </a:r>
          </a:p>
          <a:p>
            <a:pPr eaLnBrk="1" hangingPunct="1"/>
            <a:r>
              <a:rPr lang="sr-Latn-CS" sz="2000" smtClean="0"/>
              <a:t>Formati zvuka mogu da narušavaju kvalitet zvuka ili da ga uopšte ne narušavaju</a:t>
            </a:r>
          </a:p>
        </p:txBody>
      </p:sp>
      <p:sp>
        <p:nvSpPr>
          <p:cNvPr id="5" name="Slide Number Placeholder 5"/>
          <p:cNvSpPr>
            <a:spLocks noGrp="1"/>
          </p:cNvSpPr>
          <p:nvPr>
            <p:ph type="sldNum" sz="quarter" idx="12"/>
          </p:nvPr>
        </p:nvSpPr>
        <p:spPr/>
        <p:txBody>
          <a:bodyPr/>
          <a:lstStyle/>
          <a:p>
            <a:pPr>
              <a:defRPr/>
            </a:pPr>
            <a:fld id="{705F2C0A-7B54-4885-9552-6D9E4D8112FD}" type="slidenum">
              <a:rPr lang="en-US" altLang="en-US"/>
              <a:pPr>
                <a:defRPr/>
              </a:pPr>
              <a:t>8</a:t>
            </a:fld>
            <a:endParaRPr lang="en-US" altLang="en-US"/>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91139" name="Rectangle 2"/>
          <p:cNvSpPr>
            <a:spLocks noGrp="1" noChangeArrowheads="1"/>
          </p:cNvSpPr>
          <p:nvPr>
            <p:ph type="title"/>
          </p:nvPr>
        </p:nvSpPr>
        <p:spPr/>
        <p:txBody>
          <a:bodyPr/>
          <a:lstStyle/>
          <a:p>
            <a:pPr eaLnBrk="1" hangingPunct="1"/>
            <a:r>
              <a:rPr lang="sr-Latn-CS" sz="3100" smtClean="0"/>
              <a:t>Formati i kompresija zvučnih datoteka</a:t>
            </a:r>
            <a:endParaRPr lang="en-US" sz="3100" smtClean="0"/>
          </a:p>
        </p:txBody>
      </p:sp>
      <p:sp>
        <p:nvSpPr>
          <p:cNvPr id="91140" name="Rectangle 3"/>
          <p:cNvSpPr>
            <a:spLocks noGrp="1" noChangeArrowheads="1"/>
          </p:cNvSpPr>
          <p:nvPr>
            <p:ph idx="1"/>
          </p:nvPr>
        </p:nvSpPr>
        <p:spPr>
          <a:xfrm>
            <a:off x="468313" y="1773238"/>
            <a:ext cx="7419975" cy="3600450"/>
          </a:xfrm>
          <a:noFill/>
        </p:spPr>
        <p:txBody>
          <a:bodyPr/>
          <a:lstStyle/>
          <a:p>
            <a:pPr eaLnBrk="1" hangingPunct="1"/>
            <a:r>
              <a:rPr lang="sr-Latn-CS" sz="2000" smtClean="0"/>
              <a:t>Kompresija sa gubicima ne reprodukuje verno originalni zvuk – ali je prihvatljiva jer daje male datoteke</a:t>
            </a:r>
            <a:endParaRPr lang="en-US" sz="2000" smtClean="0"/>
          </a:p>
          <a:p>
            <a:pPr eaLnBrk="1" hangingPunct="1"/>
            <a:r>
              <a:rPr lang="sr-Latn-CS" sz="2000" smtClean="0"/>
              <a:t>Kompresija – kompromis između kvaliteta zvuka i veličine datoteke – što je datoteka veća potrebno je i više vremena da se prenese preko mreže</a:t>
            </a:r>
          </a:p>
          <a:p>
            <a:pPr eaLnBrk="1" hangingPunct="1"/>
            <a:r>
              <a:rPr lang="sr-Latn-CS" sz="2000" smtClean="0"/>
              <a:t>Kada se obrađuje zvuk – zadaje format datoteke, a ne način kompresije</a:t>
            </a:r>
            <a:endParaRPr lang="en-US" sz="2000" smtClean="0"/>
          </a:p>
        </p:txBody>
      </p:sp>
      <p:sp>
        <p:nvSpPr>
          <p:cNvPr id="5" name="Slide Number Placeholder 5"/>
          <p:cNvSpPr>
            <a:spLocks noGrp="1"/>
          </p:cNvSpPr>
          <p:nvPr>
            <p:ph type="sldNum" sz="quarter" idx="12"/>
          </p:nvPr>
        </p:nvSpPr>
        <p:spPr/>
        <p:txBody>
          <a:bodyPr/>
          <a:lstStyle/>
          <a:p>
            <a:pPr>
              <a:defRPr/>
            </a:pPr>
            <a:fld id="{42688BC8-B4C4-45B5-BFB0-18060F412B07}" type="slidenum">
              <a:rPr lang="en-US" altLang="en-US"/>
              <a:pPr>
                <a:defRPr/>
              </a:pPr>
              <a:t>9</a:t>
            </a:fld>
            <a:endParaRPr lang="en-US" altLang="en-US"/>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Sablon PPT-Multimedijalne tehnologije - Web programiranje 6</Template>
  <TotalTime>1206</TotalTime>
  <Words>2159</Words>
  <Application>Microsoft Office PowerPoint</Application>
  <PresentationFormat>On-screen Show (4:3)</PresentationFormat>
  <Paragraphs>234</Paragraphs>
  <Slides>27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Arial</vt:lpstr>
      <vt:lpstr>Calibri</vt:lpstr>
      <vt:lpstr>Constantia</vt:lpstr>
      <vt:lpstr>Courier New</vt:lpstr>
      <vt:lpstr>Symbol</vt:lpstr>
      <vt:lpstr>Times New Roman</vt:lpstr>
      <vt:lpstr>Wingdings</vt:lpstr>
      <vt:lpstr>Wingdings 2</vt:lpstr>
      <vt:lpstr>Flow</vt:lpstr>
      <vt:lpstr>PowerPoint Presentation</vt:lpstr>
      <vt:lpstr>UPOTREBA MULTIMEDIJE NA WEB STRANAMA</vt:lpstr>
      <vt:lpstr>Multimedija na Web stranama</vt:lpstr>
      <vt:lpstr>Animacija</vt:lpstr>
      <vt:lpstr>Tehnologije za animaciju</vt:lpstr>
      <vt:lpstr>Zvuk</vt:lpstr>
      <vt:lpstr>Osnove digitalnog zvuka</vt:lpstr>
      <vt:lpstr>Formati i kompresija zvučnih datoteka</vt:lpstr>
      <vt:lpstr>Formati i kompresija zvučnih datoteka</vt:lpstr>
      <vt:lpstr>Formati za datoteke sa zvukom</vt:lpstr>
      <vt:lpstr>Jednostavan zvuk za Web</vt:lpstr>
      <vt:lpstr>Jednostavan zvuk za Web</vt:lpstr>
      <vt:lpstr>Jednostavan zvuk u praksi</vt:lpstr>
      <vt:lpstr>Jednostavan zvuk u praksi</vt:lpstr>
      <vt:lpstr>Upotrebljivost i datoteke sa zvukom</vt:lpstr>
      <vt:lpstr>Video</vt:lpstr>
      <vt:lpstr>Osnove digitalnog videa</vt:lpstr>
      <vt:lpstr>Formati datoteka sa video zapisima i njihova kompresija</vt:lpstr>
      <vt:lpstr>Formati datoteka sa video zapisima i njihova kompresija</vt:lpstr>
      <vt:lpstr>HD DVD</vt:lpstr>
      <vt:lpstr>HD DVD </vt:lpstr>
      <vt:lpstr>HD TV</vt:lpstr>
      <vt:lpstr>Odnos veličina dosadašnjih standarda i HDTV </vt:lpstr>
      <vt:lpstr>Odnos rezolucija dosadašnjih standarda i HDTV</vt:lpstr>
      <vt:lpstr>Uporedni prikaz video formata </vt:lpstr>
      <vt:lpstr>Zaključak</vt:lpstr>
      <vt:lpstr>Zaključak</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Tehnologije za Web</dc:title>
  <dc:creator>Sasha</dc:creator>
  <cp:lastModifiedBy>Sasha</cp:lastModifiedBy>
  <cp:revision>15</cp:revision>
  <dcterms:created xsi:type="dcterms:W3CDTF">2009-11-27T12:12:58Z</dcterms:created>
  <dcterms:modified xsi:type="dcterms:W3CDTF">2018-04-01T15:10:18Z</dcterms:modified>
</cp:coreProperties>
</file>