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4"/>
  </p:notesMasterIdLst>
  <p:handoutMasterIdLst>
    <p:handoutMasterId r:id="rId55"/>
  </p:handoutMasterIdLst>
  <p:sldIdLst>
    <p:sldId id="308" r:id="rId2"/>
    <p:sldId id="30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11" d="100"/>
          <a:sy n="111" d="100"/>
        </p:scale>
        <p:origin x="15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448794E-4743-42BA-9DB4-F7B1ABF54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1143F00F-F0E0-4DA2-91F1-BD0B4933B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9366-8F0F-4A5F-B6D7-A8709DA87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8F2-ED12-44A5-BF4D-DA8D5C2EC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009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8A1F-05C9-4D85-818B-3409057C6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22168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61288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41438"/>
            <a:ext cx="3810000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41438"/>
            <a:ext cx="3810000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39BE-5111-4717-A735-BFFC609083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78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8FFCDC-17BF-4780-853F-AF8495B92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F5264E-4DF6-476D-A8FA-80F284113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85F7-BD65-4B14-863F-0F192A61E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6271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73A3-9473-4229-BAB5-1F82E093A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4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D67E-9EFB-4CB5-8509-5C1370BFC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116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642C6-9E55-4DEB-88F9-E64F614E6F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484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FB65-8EB8-42AC-9CAA-DC77B22DE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4941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7530A-1B9C-42D8-A1F4-AEB102564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106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34AC-8CAF-41CA-A63E-E170C8103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542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C11659-8F19-4D87-AD33-4CBAD94B2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9690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9D8A52-A407-483F-9E19-2873F79989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0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>
    <p:push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.n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mysql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.y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-riding.com/whereisthatip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7724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VISOKA TEHNIČKA ŠKOLA STRUKOVNIH STUDIJA ZVEČAN</a:t>
            </a:r>
          </a:p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STUDIJSKI PROGRAM:</a:t>
            </a:r>
          </a:p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MULTIMEDIJALNE TEHNOLOGIJE</a:t>
            </a:r>
          </a:p>
        </p:txBody>
      </p:sp>
    </p:spTree>
    <p:extLst>
      <p:ext uri="{BB962C8B-B14F-4D97-AF65-F5344CB8AC3E}">
        <p14:creationId xmlns:p14="http://schemas.microsoft.com/office/powerpoint/2010/main" val="327853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439150" cy="1219200"/>
          </a:xfrm>
        </p:spPr>
        <p:txBody>
          <a:bodyPr/>
          <a:lstStyle/>
          <a:p>
            <a:r>
              <a:rPr lang="en-US" b="1"/>
              <a:t>Kako storiti 3C</a:t>
            </a:r>
          </a:p>
        </p:txBody>
      </p:sp>
      <p:grpSp>
        <p:nvGrpSpPr>
          <p:cNvPr id="509955" name="Group 3"/>
          <p:cNvGrpSpPr>
            <a:grpSpLocks/>
          </p:cNvGrpSpPr>
          <p:nvPr/>
        </p:nvGrpSpPr>
        <p:grpSpPr bwMode="auto">
          <a:xfrm>
            <a:off x="1042988" y="1160463"/>
            <a:ext cx="6642100" cy="5697537"/>
            <a:chOff x="1396" y="731"/>
            <a:chExt cx="4184" cy="3589"/>
          </a:xfrm>
        </p:grpSpPr>
        <p:grpSp>
          <p:nvGrpSpPr>
            <p:cNvPr id="509956" name="Group 4"/>
            <p:cNvGrpSpPr>
              <a:grpSpLocks/>
            </p:cNvGrpSpPr>
            <p:nvPr/>
          </p:nvGrpSpPr>
          <p:grpSpPr bwMode="auto">
            <a:xfrm>
              <a:off x="2832" y="1842"/>
              <a:ext cx="1244" cy="1102"/>
              <a:chOff x="2330" y="1584"/>
              <a:chExt cx="1244" cy="1102"/>
            </a:xfrm>
          </p:grpSpPr>
          <p:sp>
            <p:nvSpPr>
              <p:cNvPr id="509957" name="AutoShape 5"/>
              <p:cNvSpPr>
                <a:spLocks noChangeArrowheads="1"/>
              </p:cNvSpPr>
              <p:nvPr/>
            </p:nvSpPr>
            <p:spPr bwMode="auto">
              <a:xfrm>
                <a:off x="2330" y="1584"/>
                <a:ext cx="1244" cy="1102"/>
              </a:xfrm>
              <a:prstGeom prst="octagon">
                <a:avLst>
                  <a:gd name="adj" fmla="val 29287"/>
                </a:avLst>
              </a:prstGeom>
              <a:solidFill>
                <a:srgbClr val="800000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09958" name="Text Box 6"/>
              <p:cNvSpPr txBox="1">
                <a:spLocks noChangeArrowheads="1"/>
              </p:cNvSpPr>
              <p:nvPr/>
            </p:nvSpPr>
            <p:spPr bwMode="auto">
              <a:xfrm>
                <a:off x="2499" y="1872"/>
                <a:ext cx="92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Web sajt</a:t>
                </a:r>
              </a:p>
            </p:txBody>
          </p:sp>
        </p:grpSp>
        <p:sp>
          <p:nvSpPr>
            <p:cNvPr id="509959" name="AutoShape 7"/>
            <p:cNvSpPr>
              <a:spLocks noChangeArrowheads="1"/>
            </p:cNvSpPr>
            <p:nvPr/>
          </p:nvSpPr>
          <p:spPr bwMode="auto">
            <a:xfrm>
              <a:off x="3307" y="1484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0" name="AutoShape 8"/>
            <p:cNvSpPr>
              <a:spLocks noChangeArrowheads="1"/>
            </p:cNvSpPr>
            <p:nvPr/>
          </p:nvSpPr>
          <p:spPr bwMode="auto">
            <a:xfrm flipV="1">
              <a:off x="3306" y="3003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1" name="AutoShape 9"/>
            <p:cNvSpPr>
              <a:spLocks noChangeArrowheads="1"/>
            </p:cNvSpPr>
            <p:nvPr/>
          </p:nvSpPr>
          <p:spPr bwMode="auto">
            <a:xfrm rot="5400000">
              <a:off x="4147" y="2248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2" name="AutoShape 10"/>
            <p:cNvSpPr>
              <a:spLocks noChangeArrowheads="1"/>
            </p:cNvSpPr>
            <p:nvPr/>
          </p:nvSpPr>
          <p:spPr bwMode="auto">
            <a:xfrm rot="16200000" flipH="1">
              <a:off x="2473" y="2247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3" name="AutoShape 11"/>
            <p:cNvSpPr>
              <a:spLocks noChangeArrowheads="1"/>
            </p:cNvSpPr>
            <p:nvPr/>
          </p:nvSpPr>
          <p:spPr bwMode="auto">
            <a:xfrm rot="2883142">
              <a:off x="3953" y="1721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4" name="AutoShape 12"/>
            <p:cNvSpPr>
              <a:spLocks noChangeArrowheads="1"/>
            </p:cNvSpPr>
            <p:nvPr/>
          </p:nvSpPr>
          <p:spPr bwMode="auto">
            <a:xfrm rot="18716858" flipH="1">
              <a:off x="2691" y="1696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5" name="AutoShape 13"/>
            <p:cNvSpPr>
              <a:spLocks noChangeArrowheads="1"/>
            </p:cNvSpPr>
            <p:nvPr/>
          </p:nvSpPr>
          <p:spPr bwMode="auto">
            <a:xfrm rot="18716858" flipV="1">
              <a:off x="3953" y="2756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509966" name="AutoShape 14"/>
            <p:cNvSpPr>
              <a:spLocks noChangeArrowheads="1"/>
            </p:cNvSpPr>
            <p:nvPr/>
          </p:nvSpPr>
          <p:spPr bwMode="auto">
            <a:xfrm rot="2883142" flipH="1" flipV="1">
              <a:off x="2690" y="2782"/>
              <a:ext cx="279" cy="305"/>
            </a:xfrm>
            <a:prstGeom prst="upArrow">
              <a:avLst>
                <a:gd name="adj1" fmla="val 50000"/>
                <a:gd name="adj2" fmla="val 27330"/>
              </a:avLst>
            </a:prstGeom>
            <a:solidFill>
              <a:schemeClr val="hlink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509967" name="Group 15"/>
            <p:cNvGrpSpPr>
              <a:grpSpLocks/>
            </p:cNvGrpSpPr>
            <p:nvPr/>
          </p:nvGrpSpPr>
          <p:grpSpPr bwMode="auto">
            <a:xfrm>
              <a:off x="4421" y="1925"/>
              <a:ext cx="839" cy="1110"/>
              <a:chOff x="3863" y="1779"/>
              <a:chExt cx="839" cy="1110"/>
            </a:xfrm>
          </p:grpSpPr>
          <p:pic>
            <p:nvPicPr>
              <p:cNvPr id="509968" name="Picture 16" descr="clipbrd1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1779"/>
                <a:ext cx="637" cy="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9969" name="Text Box 17"/>
              <p:cNvSpPr txBox="1">
                <a:spLocks noChangeArrowheads="1"/>
              </p:cNvSpPr>
              <p:nvPr/>
            </p:nvSpPr>
            <p:spPr bwMode="auto">
              <a:xfrm>
                <a:off x="3863" y="2505"/>
                <a:ext cx="839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anose="02020603050405020304" pitchFamily="18" charset="0"/>
                  </a:rPr>
                  <a:t>Knjiga posetilaca</a:t>
                </a:r>
              </a:p>
            </p:txBody>
          </p:sp>
        </p:grpSp>
        <p:grpSp>
          <p:nvGrpSpPr>
            <p:cNvPr id="509970" name="Group 18"/>
            <p:cNvGrpSpPr>
              <a:grpSpLocks/>
            </p:cNvGrpSpPr>
            <p:nvPr/>
          </p:nvGrpSpPr>
          <p:grpSpPr bwMode="auto">
            <a:xfrm>
              <a:off x="4226" y="3030"/>
              <a:ext cx="1354" cy="994"/>
              <a:chOff x="3668" y="2884"/>
              <a:chExt cx="1354" cy="994"/>
            </a:xfrm>
          </p:grpSpPr>
          <p:pic>
            <p:nvPicPr>
              <p:cNvPr id="509971" name="Picture 19" descr="bigpla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8" y="2884"/>
                <a:ext cx="1354" cy="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9972" name="Text Box 20"/>
              <p:cNvSpPr txBox="1">
                <a:spLocks noChangeArrowheads="1"/>
              </p:cNvSpPr>
              <p:nvPr/>
            </p:nvSpPr>
            <p:spPr bwMode="auto">
              <a:xfrm>
                <a:off x="3770" y="3686"/>
                <a:ext cx="11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anose="02020603050405020304" pitchFamily="18" charset="0"/>
                  </a:rPr>
                  <a:t>Oglasne table</a:t>
                </a:r>
              </a:p>
            </p:txBody>
          </p:sp>
        </p:grpSp>
        <p:grpSp>
          <p:nvGrpSpPr>
            <p:cNvPr id="509973" name="Group 21"/>
            <p:cNvGrpSpPr>
              <a:grpSpLocks/>
            </p:cNvGrpSpPr>
            <p:nvPr/>
          </p:nvGrpSpPr>
          <p:grpSpPr bwMode="auto">
            <a:xfrm>
              <a:off x="1787" y="2803"/>
              <a:ext cx="914" cy="1099"/>
              <a:chOff x="1229" y="2657"/>
              <a:chExt cx="914" cy="1099"/>
            </a:xfrm>
          </p:grpSpPr>
          <p:pic>
            <p:nvPicPr>
              <p:cNvPr id="509974" name="Picture 22" descr="Best_of_Net_Smalles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2657"/>
                <a:ext cx="715" cy="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9975" name="Text Box 23"/>
              <p:cNvSpPr txBox="1">
                <a:spLocks noChangeArrowheads="1"/>
              </p:cNvSpPr>
              <p:nvPr/>
            </p:nvSpPr>
            <p:spPr bwMode="auto">
              <a:xfrm>
                <a:off x="1229" y="3372"/>
                <a:ext cx="91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anose="02020603050405020304" pitchFamily="18" charset="0"/>
                  </a:rPr>
                  <a:t>Takmičenja  i igre</a:t>
                </a:r>
              </a:p>
            </p:txBody>
          </p:sp>
        </p:grpSp>
        <p:grpSp>
          <p:nvGrpSpPr>
            <p:cNvPr id="509976" name="Group 24"/>
            <p:cNvGrpSpPr>
              <a:grpSpLocks/>
            </p:cNvGrpSpPr>
            <p:nvPr/>
          </p:nvGrpSpPr>
          <p:grpSpPr bwMode="auto">
            <a:xfrm>
              <a:off x="1396" y="1771"/>
              <a:ext cx="1034" cy="910"/>
              <a:chOff x="838" y="1625"/>
              <a:chExt cx="1034" cy="910"/>
            </a:xfrm>
          </p:grpSpPr>
          <p:pic>
            <p:nvPicPr>
              <p:cNvPr id="509977" name="Picture 25" descr="mail[1]_3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" y="2035"/>
                <a:ext cx="860" cy="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9978" name="Text Box 26"/>
              <p:cNvSpPr txBox="1">
                <a:spLocks noChangeArrowheads="1"/>
              </p:cNvSpPr>
              <p:nvPr/>
            </p:nvSpPr>
            <p:spPr bwMode="auto">
              <a:xfrm>
                <a:off x="838" y="1625"/>
                <a:ext cx="103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anose="02020603050405020304" pitchFamily="18" charset="0"/>
                  </a:rPr>
                  <a:t>Razglednice i mailovi </a:t>
                </a:r>
              </a:p>
            </p:txBody>
          </p:sp>
        </p:grpSp>
        <p:pic>
          <p:nvPicPr>
            <p:cNvPr id="509979" name="Picture 27" descr="akt_tasn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" y="890"/>
              <a:ext cx="1210" cy="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9980" name="Text Box 28"/>
            <p:cNvSpPr txBox="1">
              <a:spLocks noChangeArrowheads="1"/>
            </p:cNvSpPr>
            <p:nvPr/>
          </p:nvSpPr>
          <p:spPr bwMode="auto">
            <a:xfrm>
              <a:off x="1684" y="731"/>
              <a:ext cx="12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anose="02020603050405020304" pitchFamily="18" charset="0"/>
                </a:rPr>
                <a:t>Naslovi i vesti</a:t>
              </a:r>
            </a:p>
          </p:txBody>
        </p:sp>
        <p:grpSp>
          <p:nvGrpSpPr>
            <p:cNvPr id="509981" name="Group 29"/>
            <p:cNvGrpSpPr>
              <a:grpSpLocks/>
            </p:cNvGrpSpPr>
            <p:nvPr/>
          </p:nvGrpSpPr>
          <p:grpSpPr bwMode="auto">
            <a:xfrm>
              <a:off x="2867" y="3349"/>
              <a:ext cx="1155" cy="971"/>
              <a:chOff x="2309" y="3203"/>
              <a:chExt cx="1155" cy="971"/>
            </a:xfrm>
          </p:grpSpPr>
          <p:pic>
            <p:nvPicPr>
              <p:cNvPr id="509982" name="Picture 30" descr="blejac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9" y="3203"/>
                <a:ext cx="1155" cy="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9983" name="Text Box 31"/>
              <p:cNvSpPr txBox="1">
                <a:spLocks noChangeArrowheads="1"/>
              </p:cNvSpPr>
              <p:nvPr/>
            </p:nvSpPr>
            <p:spPr bwMode="auto">
              <a:xfrm>
                <a:off x="2550" y="3982"/>
                <a:ext cx="69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anose="02020603050405020304" pitchFamily="18" charset="0"/>
                  </a:rPr>
                  <a:t>Glasanja</a:t>
                </a:r>
              </a:p>
            </p:txBody>
          </p:sp>
        </p:grpSp>
        <p:grpSp>
          <p:nvGrpSpPr>
            <p:cNvPr id="509984" name="Group 32"/>
            <p:cNvGrpSpPr>
              <a:grpSpLocks/>
            </p:cNvGrpSpPr>
            <p:nvPr/>
          </p:nvGrpSpPr>
          <p:grpSpPr bwMode="auto">
            <a:xfrm>
              <a:off x="4198" y="1188"/>
              <a:ext cx="1286" cy="561"/>
              <a:chOff x="3640" y="1042"/>
              <a:chExt cx="1286" cy="561"/>
            </a:xfrm>
          </p:grpSpPr>
          <p:pic>
            <p:nvPicPr>
              <p:cNvPr id="509985" name="Picture 33" descr="announce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0" y="1042"/>
                <a:ext cx="737" cy="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9986" name="Text Box 34"/>
              <p:cNvSpPr txBox="1">
                <a:spLocks noChangeArrowheads="1"/>
              </p:cNvSpPr>
              <p:nvPr/>
            </p:nvSpPr>
            <p:spPr bwMode="auto">
              <a:xfrm>
                <a:off x="4392" y="1128"/>
                <a:ext cx="53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latin typeface="Times New Roman" panose="02020603050405020304" pitchFamily="18" charset="0"/>
                  </a:rPr>
                  <a:t>Chat </a:t>
                </a:r>
                <a:br>
                  <a:rPr lang="en-US" sz="2000" b="1">
                    <a:latin typeface="Times New Roman" panose="02020603050405020304" pitchFamily="18" charset="0"/>
                  </a:rPr>
                </a:br>
                <a:r>
                  <a:rPr lang="en-US" sz="2000" b="1">
                    <a:latin typeface="Times New Roman" panose="02020603050405020304" pitchFamily="18" charset="0"/>
                  </a:rPr>
                  <a:t>Rooms</a:t>
                </a:r>
              </a:p>
            </p:txBody>
          </p:sp>
        </p:grpSp>
        <p:sp>
          <p:nvSpPr>
            <p:cNvPr id="509987" name="Text Box 35"/>
            <p:cNvSpPr txBox="1">
              <a:spLocks noChangeArrowheads="1"/>
            </p:cNvSpPr>
            <p:nvPr/>
          </p:nvSpPr>
          <p:spPr bwMode="auto">
            <a:xfrm>
              <a:off x="2928" y="864"/>
              <a:ext cx="12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anose="02020603050405020304" pitchFamily="18" charset="0"/>
                </a:rPr>
                <a:t>Sadržaj i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anose="02020603050405020304" pitchFamily="18" charset="0"/>
                </a:rPr>
                <a:t>prodaja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Koraci u izradi web sajta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16375" cy="4114800"/>
          </a:xfrm>
        </p:spPr>
        <p:txBody>
          <a:bodyPr/>
          <a:lstStyle/>
          <a:p>
            <a:r>
              <a:rPr lang="en-US" sz="2800"/>
              <a:t>Pravljenje plana</a:t>
            </a:r>
          </a:p>
          <a:p>
            <a:r>
              <a:rPr lang="en-US" sz="2800"/>
              <a:t>Izbor tehnologije</a:t>
            </a:r>
          </a:p>
          <a:p>
            <a:r>
              <a:rPr lang="en-US" sz="2800"/>
              <a:t>Izrada web sajta</a:t>
            </a:r>
          </a:p>
          <a:p>
            <a:r>
              <a:rPr lang="en-US" sz="2800"/>
              <a:t>Prijavljivanje na pretraživače </a:t>
            </a:r>
          </a:p>
          <a:p>
            <a:r>
              <a:rPr lang="en-US" sz="2800"/>
              <a:t>E-marketing</a:t>
            </a:r>
          </a:p>
        </p:txBody>
      </p:sp>
      <p:pic>
        <p:nvPicPr>
          <p:cNvPr id="510980" name="Picture 4" descr="dalt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564606"/>
            <a:ext cx="200025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0981" name="Oval 5"/>
          <p:cNvSpPr>
            <a:spLocks noChangeArrowheads="1"/>
          </p:cNvSpPr>
          <p:nvPr/>
        </p:nvSpPr>
        <p:spPr bwMode="auto">
          <a:xfrm>
            <a:off x="755650" y="2420938"/>
            <a:ext cx="2971800" cy="720725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- tehnologije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3919538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 b="1"/>
              <a:t>Microsoft:</a:t>
            </a: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HTML</a:t>
            </a:r>
          </a:p>
          <a:p>
            <a:pPr>
              <a:lnSpc>
                <a:spcPct val="80000"/>
              </a:lnSpc>
            </a:pPr>
            <a:r>
              <a:rPr lang="en-US" sz="2800"/>
              <a:t>ASP.NET</a:t>
            </a:r>
          </a:p>
          <a:p>
            <a:pPr>
              <a:lnSpc>
                <a:spcPct val="80000"/>
              </a:lnSpc>
            </a:pPr>
            <a:r>
              <a:rPr lang="en-US" sz="2800"/>
              <a:t>Scrip jezik - Jscript, VBScript</a:t>
            </a:r>
          </a:p>
          <a:p>
            <a:pPr>
              <a:lnSpc>
                <a:spcPct val="80000"/>
              </a:lnSpc>
            </a:pPr>
            <a:r>
              <a:rPr lang="en-US" sz="2800"/>
              <a:t>DB - SQL server</a:t>
            </a:r>
          </a:p>
          <a:p>
            <a:pPr>
              <a:lnSpc>
                <a:spcPct val="80000"/>
              </a:lnSpc>
            </a:pPr>
            <a:r>
              <a:rPr lang="en-US" sz="2800"/>
              <a:t>OS - Windows NT</a:t>
            </a:r>
          </a:p>
          <a:p>
            <a:pPr>
              <a:lnSpc>
                <a:spcPct val="80000"/>
              </a:lnSpc>
            </a:pPr>
            <a:r>
              <a:rPr lang="en-US" sz="2800"/>
              <a:t>Web server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/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5715000" y="1600200"/>
            <a:ext cx="304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b="1"/>
              <a:t>Open Source:</a:t>
            </a:r>
            <a:endParaRPr lang="en-US" sz="2800"/>
          </a:p>
          <a:p>
            <a:pPr eaLnBrk="1" hangingPunct="1"/>
            <a:r>
              <a:rPr lang="en-US" sz="2800"/>
              <a:t>HTML</a:t>
            </a:r>
          </a:p>
          <a:p>
            <a:pPr eaLnBrk="1" hangingPunct="1"/>
            <a:r>
              <a:rPr lang="en-US" sz="2800"/>
              <a:t>PHP</a:t>
            </a:r>
          </a:p>
          <a:p>
            <a:pPr eaLnBrk="1" hangingPunct="1"/>
            <a:r>
              <a:rPr lang="en-US" sz="2800"/>
              <a:t>Scrip jezik - Perl</a:t>
            </a:r>
          </a:p>
          <a:p>
            <a:pPr eaLnBrk="1" hangingPunct="1"/>
            <a:r>
              <a:rPr lang="en-US" sz="2800"/>
              <a:t>DB - MySQL</a:t>
            </a:r>
          </a:p>
          <a:p>
            <a:pPr eaLnBrk="1" hangingPunct="1"/>
            <a:r>
              <a:rPr lang="en-US" sz="2800"/>
              <a:t>OS - Linux/Unix</a:t>
            </a:r>
          </a:p>
          <a:p>
            <a:pPr eaLnBrk="1" hangingPunct="1"/>
            <a:r>
              <a:rPr lang="en-US" sz="2800"/>
              <a:t>Web server Apache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HTML jezik Interneta</a:t>
            </a:r>
            <a:endParaRPr lang="en-US" b="1"/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Helvetica" panose="020B0604020202020204" pitchFamily="34" charset="0"/>
              </a:rPr>
              <a:t>H</a:t>
            </a:r>
            <a:r>
              <a:rPr lang="en-US">
                <a:latin typeface="Helvetica" panose="020B0604020202020204" pitchFamily="34" charset="0"/>
              </a:rPr>
              <a:t>yper </a:t>
            </a:r>
            <a:r>
              <a:rPr lang="en-US" b="1">
                <a:latin typeface="Helvetica" panose="020B0604020202020204" pitchFamily="34" charset="0"/>
              </a:rPr>
              <a:t>T</a:t>
            </a:r>
            <a:r>
              <a:rPr lang="en-US">
                <a:latin typeface="Helvetica" panose="020B0604020202020204" pitchFamily="34" charset="0"/>
              </a:rPr>
              <a:t>ext </a:t>
            </a:r>
            <a:r>
              <a:rPr lang="en-US" b="1">
                <a:latin typeface="Helvetica" panose="020B0604020202020204" pitchFamily="34" charset="0"/>
              </a:rPr>
              <a:t>M</a:t>
            </a:r>
            <a:r>
              <a:rPr lang="en-US">
                <a:latin typeface="Helvetica" panose="020B0604020202020204" pitchFamily="34" charset="0"/>
              </a:rPr>
              <a:t>arkUp </a:t>
            </a:r>
            <a:r>
              <a:rPr lang="en-US" b="1">
                <a:latin typeface="Helvetica" panose="020B0604020202020204" pitchFamily="34" charset="0"/>
              </a:rPr>
              <a:t>L</a:t>
            </a:r>
            <a:r>
              <a:rPr lang="en-US">
                <a:latin typeface="Helvetica" panose="020B0604020202020204" pitchFamily="34" charset="0"/>
              </a:rPr>
              <a:t>anguage</a:t>
            </a:r>
          </a:p>
          <a:p>
            <a:r>
              <a:rPr lang="en-US">
                <a:latin typeface="Helvetica" panose="020B0604020202020204" pitchFamily="34" charset="0"/>
              </a:rPr>
              <a:t>Univerzalni jezi~ki format na Internetu</a:t>
            </a:r>
          </a:p>
          <a:p>
            <a:r>
              <a:rPr lang="en-US">
                <a:latin typeface="Helvetica" panose="020B0604020202020204" pitchFamily="34" charset="0"/>
              </a:rPr>
              <a:t>WWW se zasniva na klijent server-modelu</a:t>
            </a:r>
          </a:p>
          <a:p>
            <a:r>
              <a:rPr lang="en-US">
                <a:latin typeface="Helvetica" panose="020B0604020202020204" pitchFamily="34" charset="0"/>
              </a:rPr>
              <a:t>Jezik kojim se opisuje pristup WWW dokumentima je HTML.</a:t>
            </a:r>
            <a:endParaRPr lang="en-US"/>
          </a:p>
          <a:p>
            <a:pPr>
              <a:buFont typeface="Wingdings" panose="05000000000000000000" pitchFamily="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Primer HTML</a:t>
            </a:r>
            <a:endParaRPr lang="en-US" b="1"/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/>
              <a:t>&lt;BODY BGCOLOR=#808080 leftmargin="0" topmargin="0"&gt;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/>
              <a:t>&lt;p&gt;&amp;nbsp;&lt;/p&gt;&lt;div align="center"&gt; &lt;table width="760" border="0" cellspacing="0" cellpadding="0"&gt;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/>
              <a:t>&lt;tr&gt; &lt;td width="160"&gt;&lt;a href="index.html"&gt;&lt;img src="images/pogledi_2.gif" width="165" height="48" border="0"&gt;&lt;/a&gt;&lt;/td&gt;&lt;td bgcolor="FFCC00" class="tankaL"&gt;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800"/>
              <a:t>&lt;p class="naslov"&gt;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JavaScript</a:t>
            </a:r>
            <a:endParaRPr lang="en-US" b="1"/>
          </a:p>
        </p:txBody>
      </p:sp>
      <p:sp>
        <p:nvSpPr>
          <p:cNvPr id="515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&lt;SCRIPT LANGUAGE="JavaScript"&gt;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&lt;!--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function MM_openBrWindow(theURL,winName,features) { //v3.0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	try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	{window1.close();}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	catch(InterruptedException)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	{}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	window1 = open(theURL,winName,features);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/>
              <a:t>}</a:t>
            </a:r>
            <a:r>
              <a:rPr lang="sr-Latn-CS" sz="2400"/>
              <a:t> </a:t>
            </a:r>
            <a:r>
              <a:rPr lang="en-US" sz="2400"/>
              <a:t>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PHP</a:t>
            </a:r>
            <a:endParaRPr lang="en-US" b="1"/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>
                <a:hlinkClick r:id="rId3"/>
              </a:rPr>
              <a:t>www.php.net</a:t>
            </a:r>
            <a:endParaRPr lang="sr-Latn-CS"/>
          </a:p>
          <a:p>
            <a:r>
              <a:rPr lang="sr-Latn-CS"/>
              <a:t>PHP je programski jezik koji programerima treba da omogući jednostavnu izradu dinamičkih aplikacija za web.</a:t>
            </a:r>
            <a:endParaRPr lang="en-US"/>
          </a:p>
        </p:txBody>
      </p:sp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20040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Kako PHP izgleda</a:t>
            </a:r>
            <a:endParaRPr lang="en-US" b="1"/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	&lt;? require ("bb_news_config.inc");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	mysql_connect($bb_news_hostname,$bb_news_mysqluser,$bb_news_mysqlpassword)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		or die("Неуспело повезивање на SQL server");  // Obrada greske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$q=$page_number * $max_hits1;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	$query = "select id, naslov, vest, date_format(date, '%d-%m-%Y') as date1, date from vesti order by date desc, id desc limit $q,$max_hits1";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	$news =  mysql_db_query($bb_news_db, $query) or die("Неуспело селектовање!"); ?&gt;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MySQL</a:t>
            </a:r>
            <a:r>
              <a:rPr lang="en-US"/>
              <a:t> http://www.mysql.com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Baza podataka MySQL</a:t>
            </a:r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74320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03500"/>
            <a:ext cx="457358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8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589588"/>
            <a:ext cx="21336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Povezivanje sa DB</a:t>
            </a:r>
          </a:p>
        </p:txBody>
      </p:sp>
      <p:pic>
        <p:nvPicPr>
          <p:cNvPr id="519171" name="Picture 3" descr="jdbcod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438" y="1557338"/>
            <a:ext cx="6461125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7391400" cy="1143000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WEB </a:t>
            </a:r>
            <a:r>
              <a:rPr lang="en-US" dirty="0" smtClean="0"/>
              <a:t>DIZAJN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8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4" name="Group 2"/>
          <p:cNvGrpSpPr>
            <a:grpSpLocks/>
          </p:cNvGrpSpPr>
          <p:nvPr/>
        </p:nvGrpSpPr>
        <p:grpSpPr bwMode="auto">
          <a:xfrm>
            <a:off x="3155950" y="1712913"/>
            <a:ext cx="971550" cy="4303712"/>
            <a:chOff x="2678" y="1079"/>
            <a:chExt cx="612" cy="2711"/>
          </a:xfrm>
        </p:grpSpPr>
        <p:sp>
          <p:nvSpPr>
            <p:cNvPr id="520195" name="Rectangle 3"/>
            <p:cNvSpPr>
              <a:spLocks noChangeArrowheads="1"/>
            </p:cNvSpPr>
            <p:nvPr/>
          </p:nvSpPr>
          <p:spPr bwMode="auto">
            <a:xfrm>
              <a:off x="2678" y="2950"/>
              <a:ext cx="612" cy="8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196" name="Freeform 4"/>
            <p:cNvSpPr>
              <a:spLocks/>
            </p:cNvSpPr>
            <p:nvPr/>
          </p:nvSpPr>
          <p:spPr bwMode="auto">
            <a:xfrm>
              <a:off x="2930" y="3256"/>
              <a:ext cx="72" cy="216"/>
            </a:xfrm>
            <a:custGeom>
              <a:avLst/>
              <a:gdLst>
                <a:gd name="T0" fmla="*/ 37 w 144"/>
                <a:gd name="T1" fmla="*/ 0 h 432"/>
                <a:gd name="T2" fmla="*/ 37 w 144"/>
                <a:gd name="T3" fmla="*/ 395 h 432"/>
                <a:gd name="T4" fmla="*/ 0 w 144"/>
                <a:gd name="T5" fmla="*/ 395 h 432"/>
                <a:gd name="T6" fmla="*/ 72 w 144"/>
                <a:gd name="T7" fmla="*/ 432 h 432"/>
                <a:gd name="T8" fmla="*/ 144 w 144"/>
                <a:gd name="T9" fmla="*/ 395 h 432"/>
                <a:gd name="T10" fmla="*/ 108 w 144"/>
                <a:gd name="T11" fmla="*/ 395 h 432"/>
                <a:gd name="T12" fmla="*/ 108 w 144"/>
                <a:gd name="T13" fmla="*/ 0 h 432"/>
                <a:gd name="T14" fmla="*/ 37 w 144"/>
                <a:gd name="T1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432">
                  <a:moveTo>
                    <a:pt x="37" y="0"/>
                  </a:moveTo>
                  <a:lnTo>
                    <a:pt x="37" y="395"/>
                  </a:lnTo>
                  <a:lnTo>
                    <a:pt x="0" y="395"/>
                  </a:lnTo>
                  <a:lnTo>
                    <a:pt x="72" y="432"/>
                  </a:lnTo>
                  <a:lnTo>
                    <a:pt x="144" y="395"/>
                  </a:lnTo>
                  <a:lnTo>
                    <a:pt x="108" y="395"/>
                  </a:lnTo>
                  <a:lnTo>
                    <a:pt x="10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197" name="Freeform 5"/>
            <p:cNvSpPr>
              <a:spLocks/>
            </p:cNvSpPr>
            <p:nvPr/>
          </p:nvSpPr>
          <p:spPr bwMode="auto">
            <a:xfrm>
              <a:off x="2930" y="3256"/>
              <a:ext cx="72" cy="216"/>
            </a:xfrm>
            <a:custGeom>
              <a:avLst/>
              <a:gdLst>
                <a:gd name="T0" fmla="*/ 37 w 144"/>
                <a:gd name="T1" fmla="*/ 0 h 432"/>
                <a:gd name="T2" fmla="*/ 37 w 144"/>
                <a:gd name="T3" fmla="*/ 395 h 432"/>
                <a:gd name="T4" fmla="*/ 0 w 144"/>
                <a:gd name="T5" fmla="*/ 395 h 432"/>
                <a:gd name="T6" fmla="*/ 72 w 144"/>
                <a:gd name="T7" fmla="*/ 432 h 432"/>
                <a:gd name="T8" fmla="*/ 144 w 144"/>
                <a:gd name="T9" fmla="*/ 395 h 432"/>
                <a:gd name="T10" fmla="*/ 108 w 144"/>
                <a:gd name="T11" fmla="*/ 395 h 432"/>
                <a:gd name="T12" fmla="*/ 108 w 144"/>
                <a:gd name="T13" fmla="*/ 0 h 432"/>
                <a:gd name="T14" fmla="*/ 37 w 144"/>
                <a:gd name="T15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432">
                  <a:moveTo>
                    <a:pt x="37" y="0"/>
                  </a:moveTo>
                  <a:lnTo>
                    <a:pt x="37" y="395"/>
                  </a:lnTo>
                  <a:lnTo>
                    <a:pt x="0" y="395"/>
                  </a:lnTo>
                  <a:lnTo>
                    <a:pt x="72" y="432"/>
                  </a:lnTo>
                  <a:lnTo>
                    <a:pt x="144" y="395"/>
                  </a:lnTo>
                  <a:lnTo>
                    <a:pt x="108" y="395"/>
                  </a:lnTo>
                  <a:lnTo>
                    <a:pt x="108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198" name="Freeform 6"/>
            <p:cNvSpPr>
              <a:spLocks noEditPoints="1"/>
            </p:cNvSpPr>
            <p:nvPr/>
          </p:nvSpPr>
          <p:spPr bwMode="auto">
            <a:xfrm>
              <a:off x="2786" y="2969"/>
              <a:ext cx="360" cy="287"/>
            </a:xfrm>
            <a:custGeom>
              <a:avLst/>
              <a:gdLst>
                <a:gd name="T0" fmla="*/ 0 w 721"/>
                <a:gd name="T1" fmla="*/ 576 h 576"/>
                <a:gd name="T2" fmla="*/ 0 w 721"/>
                <a:gd name="T3" fmla="*/ 564 h 576"/>
                <a:gd name="T4" fmla="*/ 71 w 721"/>
                <a:gd name="T5" fmla="*/ 528 h 576"/>
                <a:gd name="T6" fmla="*/ 71 w 721"/>
                <a:gd name="T7" fmla="*/ 0 h 576"/>
                <a:gd name="T8" fmla="*/ 263 w 721"/>
                <a:gd name="T9" fmla="*/ 0 h 576"/>
                <a:gd name="T10" fmla="*/ 263 w 721"/>
                <a:gd name="T11" fmla="*/ 528 h 576"/>
                <a:gd name="T12" fmla="*/ 342 w 721"/>
                <a:gd name="T13" fmla="*/ 564 h 576"/>
                <a:gd name="T14" fmla="*/ 342 w 721"/>
                <a:gd name="T15" fmla="*/ 576 h 576"/>
                <a:gd name="T16" fmla="*/ 0 w 721"/>
                <a:gd name="T17" fmla="*/ 576 h 576"/>
                <a:gd name="T18" fmla="*/ 288 w 721"/>
                <a:gd name="T19" fmla="*/ 495 h 576"/>
                <a:gd name="T20" fmla="*/ 356 w 721"/>
                <a:gd name="T21" fmla="*/ 495 h 576"/>
                <a:gd name="T22" fmla="*/ 431 w 721"/>
                <a:gd name="T23" fmla="*/ 515 h 576"/>
                <a:gd name="T24" fmla="*/ 431 w 721"/>
                <a:gd name="T25" fmla="*/ 555 h 576"/>
                <a:gd name="T26" fmla="*/ 356 w 721"/>
                <a:gd name="T27" fmla="*/ 555 h 576"/>
                <a:gd name="T28" fmla="*/ 356 w 721"/>
                <a:gd name="T29" fmla="*/ 576 h 576"/>
                <a:gd name="T30" fmla="*/ 653 w 721"/>
                <a:gd name="T31" fmla="*/ 576 h 576"/>
                <a:gd name="T32" fmla="*/ 653 w 721"/>
                <a:gd name="T33" fmla="*/ 555 h 576"/>
                <a:gd name="T34" fmla="*/ 578 w 721"/>
                <a:gd name="T35" fmla="*/ 555 h 576"/>
                <a:gd name="T36" fmla="*/ 578 w 721"/>
                <a:gd name="T37" fmla="*/ 515 h 576"/>
                <a:gd name="T38" fmla="*/ 653 w 721"/>
                <a:gd name="T39" fmla="*/ 495 h 576"/>
                <a:gd name="T40" fmla="*/ 721 w 721"/>
                <a:gd name="T41" fmla="*/ 495 h 576"/>
                <a:gd name="T42" fmla="*/ 721 w 721"/>
                <a:gd name="T43" fmla="*/ 144 h 576"/>
                <a:gd name="T44" fmla="*/ 288 w 721"/>
                <a:gd name="T45" fmla="*/ 144 h 576"/>
                <a:gd name="T46" fmla="*/ 288 w 721"/>
                <a:gd name="T47" fmla="*/ 49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1" h="576">
                  <a:moveTo>
                    <a:pt x="0" y="576"/>
                  </a:moveTo>
                  <a:lnTo>
                    <a:pt x="0" y="564"/>
                  </a:lnTo>
                  <a:lnTo>
                    <a:pt x="71" y="528"/>
                  </a:lnTo>
                  <a:lnTo>
                    <a:pt x="71" y="0"/>
                  </a:lnTo>
                  <a:lnTo>
                    <a:pt x="263" y="0"/>
                  </a:lnTo>
                  <a:lnTo>
                    <a:pt x="263" y="528"/>
                  </a:lnTo>
                  <a:lnTo>
                    <a:pt x="342" y="564"/>
                  </a:lnTo>
                  <a:lnTo>
                    <a:pt x="342" y="576"/>
                  </a:lnTo>
                  <a:lnTo>
                    <a:pt x="0" y="576"/>
                  </a:lnTo>
                  <a:close/>
                  <a:moveTo>
                    <a:pt x="288" y="495"/>
                  </a:moveTo>
                  <a:lnTo>
                    <a:pt x="356" y="495"/>
                  </a:lnTo>
                  <a:lnTo>
                    <a:pt x="431" y="515"/>
                  </a:lnTo>
                  <a:lnTo>
                    <a:pt x="431" y="555"/>
                  </a:lnTo>
                  <a:lnTo>
                    <a:pt x="356" y="555"/>
                  </a:lnTo>
                  <a:lnTo>
                    <a:pt x="356" y="576"/>
                  </a:lnTo>
                  <a:lnTo>
                    <a:pt x="653" y="576"/>
                  </a:lnTo>
                  <a:lnTo>
                    <a:pt x="653" y="555"/>
                  </a:lnTo>
                  <a:lnTo>
                    <a:pt x="578" y="555"/>
                  </a:lnTo>
                  <a:lnTo>
                    <a:pt x="578" y="515"/>
                  </a:lnTo>
                  <a:lnTo>
                    <a:pt x="653" y="495"/>
                  </a:lnTo>
                  <a:lnTo>
                    <a:pt x="721" y="495"/>
                  </a:lnTo>
                  <a:lnTo>
                    <a:pt x="721" y="144"/>
                  </a:lnTo>
                  <a:lnTo>
                    <a:pt x="288" y="144"/>
                  </a:lnTo>
                  <a:lnTo>
                    <a:pt x="288" y="49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199" name="Line 7"/>
            <p:cNvSpPr>
              <a:spLocks noChangeShapeType="1"/>
            </p:cNvSpPr>
            <p:nvPr/>
          </p:nvSpPr>
          <p:spPr bwMode="auto">
            <a:xfrm>
              <a:off x="2822" y="323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0" name="Line 8"/>
            <p:cNvSpPr>
              <a:spLocks noChangeShapeType="1"/>
            </p:cNvSpPr>
            <p:nvPr/>
          </p:nvSpPr>
          <p:spPr bwMode="auto">
            <a:xfrm>
              <a:off x="2918" y="323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1" name="Line 9"/>
            <p:cNvSpPr>
              <a:spLocks noChangeShapeType="1"/>
            </p:cNvSpPr>
            <p:nvPr/>
          </p:nvSpPr>
          <p:spPr bwMode="auto">
            <a:xfrm>
              <a:off x="2852" y="3059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2" name="Line 10"/>
            <p:cNvSpPr>
              <a:spLocks noChangeShapeType="1"/>
            </p:cNvSpPr>
            <p:nvPr/>
          </p:nvSpPr>
          <p:spPr bwMode="auto">
            <a:xfrm>
              <a:off x="2846" y="3028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3" name="Rectangle 11"/>
            <p:cNvSpPr>
              <a:spLocks noChangeArrowheads="1"/>
            </p:cNvSpPr>
            <p:nvPr/>
          </p:nvSpPr>
          <p:spPr bwMode="auto">
            <a:xfrm>
              <a:off x="2834" y="2980"/>
              <a:ext cx="72" cy="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4" name="Line 12"/>
            <p:cNvSpPr>
              <a:spLocks noChangeShapeType="1"/>
            </p:cNvSpPr>
            <p:nvPr/>
          </p:nvSpPr>
          <p:spPr bwMode="auto">
            <a:xfrm>
              <a:off x="3001" y="3246"/>
              <a:ext cx="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5" name="Line 13"/>
            <p:cNvSpPr>
              <a:spLocks noChangeShapeType="1"/>
            </p:cNvSpPr>
            <p:nvPr/>
          </p:nvSpPr>
          <p:spPr bwMode="auto">
            <a:xfrm>
              <a:off x="3001" y="3226"/>
              <a:ext cx="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6" name="Line 14"/>
            <p:cNvSpPr>
              <a:spLocks noChangeShapeType="1"/>
            </p:cNvSpPr>
            <p:nvPr/>
          </p:nvSpPr>
          <p:spPr bwMode="auto">
            <a:xfrm>
              <a:off x="2964" y="3216"/>
              <a:ext cx="1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7" name="Freeform 15"/>
            <p:cNvSpPr>
              <a:spLocks noEditPoints="1"/>
            </p:cNvSpPr>
            <p:nvPr/>
          </p:nvSpPr>
          <p:spPr bwMode="auto">
            <a:xfrm>
              <a:off x="2831" y="3160"/>
              <a:ext cx="78" cy="78"/>
            </a:xfrm>
            <a:custGeom>
              <a:avLst/>
              <a:gdLst>
                <a:gd name="T0" fmla="*/ 11 w 155"/>
                <a:gd name="T1" fmla="*/ 96 h 155"/>
                <a:gd name="T2" fmla="*/ 0 w 155"/>
                <a:gd name="T3" fmla="*/ 0 h 155"/>
                <a:gd name="T4" fmla="*/ 23 w 155"/>
                <a:gd name="T5" fmla="*/ 96 h 155"/>
                <a:gd name="T6" fmla="*/ 34 w 155"/>
                <a:gd name="T7" fmla="*/ 0 h 155"/>
                <a:gd name="T8" fmla="*/ 23 w 155"/>
                <a:gd name="T9" fmla="*/ 96 h 155"/>
                <a:gd name="T10" fmla="*/ 59 w 155"/>
                <a:gd name="T11" fmla="*/ 96 h 155"/>
                <a:gd name="T12" fmla="*/ 48 w 155"/>
                <a:gd name="T13" fmla="*/ 0 h 155"/>
                <a:gd name="T14" fmla="*/ 71 w 155"/>
                <a:gd name="T15" fmla="*/ 96 h 155"/>
                <a:gd name="T16" fmla="*/ 82 w 155"/>
                <a:gd name="T17" fmla="*/ 0 h 155"/>
                <a:gd name="T18" fmla="*/ 71 w 155"/>
                <a:gd name="T19" fmla="*/ 96 h 155"/>
                <a:gd name="T20" fmla="*/ 107 w 155"/>
                <a:gd name="T21" fmla="*/ 96 h 155"/>
                <a:gd name="T22" fmla="*/ 96 w 155"/>
                <a:gd name="T23" fmla="*/ 0 h 155"/>
                <a:gd name="T24" fmla="*/ 119 w 155"/>
                <a:gd name="T25" fmla="*/ 96 h 155"/>
                <a:gd name="T26" fmla="*/ 130 w 155"/>
                <a:gd name="T27" fmla="*/ 0 h 155"/>
                <a:gd name="T28" fmla="*/ 119 w 155"/>
                <a:gd name="T29" fmla="*/ 96 h 155"/>
                <a:gd name="T30" fmla="*/ 155 w 155"/>
                <a:gd name="T31" fmla="*/ 96 h 155"/>
                <a:gd name="T32" fmla="*/ 144 w 155"/>
                <a:gd name="T33" fmla="*/ 0 h 155"/>
                <a:gd name="T34" fmla="*/ 144 w 155"/>
                <a:gd name="T35" fmla="*/ 155 h 155"/>
                <a:gd name="T36" fmla="*/ 155 w 155"/>
                <a:gd name="T37" fmla="*/ 107 h 155"/>
                <a:gd name="T38" fmla="*/ 144 w 155"/>
                <a:gd name="T39" fmla="*/ 155 h 155"/>
                <a:gd name="T40" fmla="*/ 130 w 155"/>
                <a:gd name="T41" fmla="*/ 155 h 155"/>
                <a:gd name="T42" fmla="*/ 119 w 155"/>
                <a:gd name="T43" fmla="*/ 107 h 155"/>
                <a:gd name="T44" fmla="*/ 96 w 155"/>
                <a:gd name="T45" fmla="*/ 155 h 155"/>
                <a:gd name="T46" fmla="*/ 107 w 155"/>
                <a:gd name="T47" fmla="*/ 107 h 155"/>
                <a:gd name="T48" fmla="*/ 96 w 155"/>
                <a:gd name="T49" fmla="*/ 155 h 155"/>
                <a:gd name="T50" fmla="*/ 82 w 155"/>
                <a:gd name="T51" fmla="*/ 155 h 155"/>
                <a:gd name="T52" fmla="*/ 71 w 155"/>
                <a:gd name="T53" fmla="*/ 107 h 155"/>
                <a:gd name="T54" fmla="*/ 48 w 155"/>
                <a:gd name="T55" fmla="*/ 155 h 155"/>
                <a:gd name="T56" fmla="*/ 59 w 155"/>
                <a:gd name="T57" fmla="*/ 107 h 155"/>
                <a:gd name="T58" fmla="*/ 48 w 155"/>
                <a:gd name="T59" fmla="*/ 155 h 155"/>
                <a:gd name="T60" fmla="*/ 34 w 155"/>
                <a:gd name="T61" fmla="*/ 155 h 155"/>
                <a:gd name="T62" fmla="*/ 23 w 155"/>
                <a:gd name="T63" fmla="*/ 107 h 155"/>
                <a:gd name="T64" fmla="*/ 0 w 155"/>
                <a:gd name="T65" fmla="*/ 155 h 155"/>
                <a:gd name="T66" fmla="*/ 11 w 155"/>
                <a:gd name="T67" fmla="*/ 107 h 155"/>
                <a:gd name="T68" fmla="*/ 0 w 155"/>
                <a:gd name="T6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5">
                  <a:moveTo>
                    <a:pt x="0" y="96"/>
                  </a:moveTo>
                  <a:lnTo>
                    <a:pt x="11" y="9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6"/>
                  </a:lnTo>
                  <a:close/>
                  <a:moveTo>
                    <a:pt x="23" y="96"/>
                  </a:moveTo>
                  <a:lnTo>
                    <a:pt x="34" y="96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23" y="96"/>
                  </a:lnTo>
                  <a:close/>
                  <a:moveTo>
                    <a:pt x="48" y="96"/>
                  </a:moveTo>
                  <a:lnTo>
                    <a:pt x="59" y="96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96"/>
                  </a:lnTo>
                  <a:close/>
                  <a:moveTo>
                    <a:pt x="71" y="96"/>
                  </a:moveTo>
                  <a:lnTo>
                    <a:pt x="82" y="96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71" y="96"/>
                  </a:lnTo>
                  <a:close/>
                  <a:moveTo>
                    <a:pt x="96" y="96"/>
                  </a:moveTo>
                  <a:lnTo>
                    <a:pt x="107" y="96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96" y="96"/>
                  </a:lnTo>
                  <a:close/>
                  <a:moveTo>
                    <a:pt x="119" y="96"/>
                  </a:moveTo>
                  <a:lnTo>
                    <a:pt x="130" y="96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9" y="96"/>
                  </a:lnTo>
                  <a:close/>
                  <a:moveTo>
                    <a:pt x="144" y="96"/>
                  </a:moveTo>
                  <a:lnTo>
                    <a:pt x="155" y="96"/>
                  </a:lnTo>
                  <a:lnTo>
                    <a:pt x="155" y="0"/>
                  </a:lnTo>
                  <a:lnTo>
                    <a:pt x="144" y="0"/>
                  </a:lnTo>
                  <a:lnTo>
                    <a:pt x="144" y="96"/>
                  </a:lnTo>
                  <a:close/>
                  <a:moveTo>
                    <a:pt x="144" y="155"/>
                  </a:moveTo>
                  <a:lnTo>
                    <a:pt x="155" y="155"/>
                  </a:lnTo>
                  <a:lnTo>
                    <a:pt x="155" y="107"/>
                  </a:lnTo>
                  <a:lnTo>
                    <a:pt x="144" y="107"/>
                  </a:lnTo>
                  <a:lnTo>
                    <a:pt x="144" y="155"/>
                  </a:lnTo>
                  <a:close/>
                  <a:moveTo>
                    <a:pt x="119" y="155"/>
                  </a:moveTo>
                  <a:lnTo>
                    <a:pt x="130" y="155"/>
                  </a:lnTo>
                  <a:lnTo>
                    <a:pt x="130" y="107"/>
                  </a:lnTo>
                  <a:lnTo>
                    <a:pt x="119" y="107"/>
                  </a:lnTo>
                  <a:lnTo>
                    <a:pt x="119" y="155"/>
                  </a:lnTo>
                  <a:close/>
                  <a:moveTo>
                    <a:pt x="96" y="155"/>
                  </a:moveTo>
                  <a:lnTo>
                    <a:pt x="107" y="155"/>
                  </a:lnTo>
                  <a:lnTo>
                    <a:pt x="107" y="107"/>
                  </a:lnTo>
                  <a:lnTo>
                    <a:pt x="96" y="107"/>
                  </a:lnTo>
                  <a:lnTo>
                    <a:pt x="96" y="155"/>
                  </a:lnTo>
                  <a:close/>
                  <a:moveTo>
                    <a:pt x="71" y="155"/>
                  </a:moveTo>
                  <a:lnTo>
                    <a:pt x="82" y="155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71" y="155"/>
                  </a:lnTo>
                  <a:close/>
                  <a:moveTo>
                    <a:pt x="48" y="155"/>
                  </a:moveTo>
                  <a:lnTo>
                    <a:pt x="59" y="155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48" y="155"/>
                  </a:lnTo>
                  <a:close/>
                  <a:moveTo>
                    <a:pt x="23" y="155"/>
                  </a:moveTo>
                  <a:lnTo>
                    <a:pt x="34" y="155"/>
                  </a:lnTo>
                  <a:lnTo>
                    <a:pt x="34" y="107"/>
                  </a:lnTo>
                  <a:lnTo>
                    <a:pt x="23" y="107"/>
                  </a:lnTo>
                  <a:lnTo>
                    <a:pt x="23" y="155"/>
                  </a:lnTo>
                  <a:close/>
                  <a:moveTo>
                    <a:pt x="0" y="155"/>
                  </a:moveTo>
                  <a:lnTo>
                    <a:pt x="11" y="155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08" name="Rectangle 16"/>
            <p:cNvSpPr>
              <a:spLocks noChangeArrowheads="1"/>
            </p:cNvSpPr>
            <p:nvPr/>
          </p:nvSpPr>
          <p:spPr bwMode="auto">
            <a:xfrm>
              <a:off x="2840" y="2987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09" name="Freeform 17"/>
            <p:cNvSpPr>
              <a:spLocks/>
            </p:cNvSpPr>
            <p:nvPr/>
          </p:nvSpPr>
          <p:spPr bwMode="auto">
            <a:xfrm>
              <a:off x="2840" y="2987"/>
              <a:ext cx="60" cy="6"/>
            </a:xfrm>
            <a:custGeom>
              <a:avLst/>
              <a:gdLst>
                <a:gd name="T0" fmla="*/ 0 w 121"/>
                <a:gd name="T1" fmla="*/ 0 h 12"/>
                <a:gd name="T2" fmla="*/ 11 w 121"/>
                <a:gd name="T3" fmla="*/ 12 h 12"/>
                <a:gd name="T4" fmla="*/ 107 w 121"/>
                <a:gd name="T5" fmla="*/ 12 h 12"/>
                <a:gd name="T6" fmla="*/ 121 w 12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">
                  <a:moveTo>
                    <a:pt x="0" y="0"/>
                  </a:moveTo>
                  <a:lnTo>
                    <a:pt x="11" y="12"/>
                  </a:lnTo>
                  <a:lnTo>
                    <a:pt x="107" y="12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0" name="Rectangle 18"/>
            <p:cNvSpPr>
              <a:spLocks noChangeArrowheads="1"/>
            </p:cNvSpPr>
            <p:nvPr/>
          </p:nvSpPr>
          <p:spPr bwMode="auto">
            <a:xfrm>
              <a:off x="2840" y="3017"/>
              <a:ext cx="60" cy="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1" name="Rectangle 19"/>
            <p:cNvSpPr>
              <a:spLocks noChangeArrowheads="1"/>
            </p:cNvSpPr>
            <p:nvPr/>
          </p:nvSpPr>
          <p:spPr bwMode="auto">
            <a:xfrm>
              <a:off x="2840" y="3046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2" name="Rectangle 20"/>
            <p:cNvSpPr>
              <a:spLocks noChangeArrowheads="1"/>
            </p:cNvSpPr>
            <p:nvPr/>
          </p:nvSpPr>
          <p:spPr bwMode="auto">
            <a:xfrm>
              <a:off x="2840" y="3076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3" name="Rectangle 21"/>
            <p:cNvSpPr>
              <a:spLocks noChangeArrowheads="1"/>
            </p:cNvSpPr>
            <p:nvPr/>
          </p:nvSpPr>
          <p:spPr bwMode="auto">
            <a:xfrm>
              <a:off x="2840" y="3107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4" name="Line 22"/>
            <p:cNvSpPr>
              <a:spLocks noChangeShapeType="1"/>
            </p:cNvSpPr>
            <p:nvPr/>
          </p:nvSpPr>
          <p:spPr bwMode="auto">
            <a:xfrm flipV="1">
              <a:off x="2840" y="2993"/>
              <a:ext cx="6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5" name="Line 23"/>
            <p:cNvSpPr>
              <a:spLocks noChangeShapeType="1"/>
            </p:cNvSpPr>
            <p:nvPr/>
          </p:nvSpPr>
          <p:spPr bwMode="auto">
            <a:xfrm>
              <a:off x="2894" y="2993"/>
              <a:ext cx="6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6" name="Line 24"/>
            <p:cNvSpPr>
              <a:spLocks noChangeShapeType="1"/>
            </p:cNvSpPr>
            <p:nvPr/>
          </p:nvSpPr>
          <p:spPr bwMode="auto">
            <a:xfrm>
              <a:off x="2843" y="3097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7" name="Line 25"/>
            <p:cNvSpPr>
              <a:spLocks noChangeShapeType="1"/>
            </p:cNvSpPr>
            <p:nvPr/>
          </p:nvSpPr>
          <p:spPr bwMode="auto">
            <a:xfrm>
              <a:off x="2843" y="3092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8" name="Line 26"/>
            <p:cNvSpPr>
              <a:spLocks noChangeShapeType="1"/>
            </p:cNvSpPr>
            <p:nvPr/>
          </p:nvSpPr>
          <p:spPr bwMode="auto">
            <a:xfrm>
              <a:off x="2843" y="3088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19" name="Line 27"/>
            <p:cNvSpPr>
              <a:spLocks noChangeShapeType="1"/>
            </p:cNvSpPr>
            <p:nvPr/>
          </p:nvSpPr>
          <p:spPr bwMode="auto">
            <a:xfrm>
              <a:off x="2843" y="3084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0" name="Line 28"/>
            <p:cNvSpPr>
              <a:spLocks noChangeShapeType="1"/>
            </p:cNvSpPr>
            <p:nvPr/>
          </p:nvSpPr>
          <p:spPr bwMode="auto">
            <a:xfrm>
              <a:off x="2843" y="3079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1" name="Rectangle 29"/>
            <p:cNvSpPr>
              <a:spLocks noChangeArrowheads="1"/>
            </p:cNvSpPr>
            <p:nvPr/>
          </p:nvSpPr>
          <p:spPr bwMode="auto">
            <a:xfrm>
              <a:off x="2870" y="3022"/>
              <a:ext cx="18" cy="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2" name="Rectangle 30"/>
            <p:cNvSpPr>
              <a:spLocks noChangeArrowheads="1"/>
            </p:cNvSpPr>
            <p:nvPr/>
          </p:nvSpPr>
          <p:spPr bwMode="auto">
            <a:xfrm>
              <a:off x="2887" y="3063"/>
              <a:ext cx="9" cy="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3" name="Rectangle 31"/>
            <p:cNvSpPr>
              <a:spLocks noChangeArrowheads="1"/>
            </p:cNvSpPr>
            <p:nvPr/>
          </p:nvSpPr>
          <p:spPr bwMode="auto">
            <a:xfrm>
              <a:off x="2887" y="3079"/>
              <a:ext cx="9" cy="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4" name="Rectangle 32"/>
            <p:cNvSpPr>
              <a:spLocks noChangeArrowheads="1"/>
            </p:cNvSpPr>
            <p:nvPr/>
          </p:nvSpPr>
          <p:spPr bwMode="auto">
            <a:xfrm>
              <a:off x="2887" y="3086"/>
              <a:ext cx="9" cy="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5" name="Freeform 33"/>
            <p:cNvSpPr>
              <a:spLocks noEditPoints="1"/>
            </p:cNvSpPr>
            <p:nvPr/>
          </p:nvSpPr>
          <p:spPr bwMode="auto">
            <a:xfrm>
              <a:off x="2861" y="3055"/>
              <a:ext cx="279" cy="154"/>
            </a:xfrm>
            <a:custGeom>
              <a:avLst/>
              <a:gdLst>
                <a:gd name="T0" fmla="*/ 0 w 557"/>
                <a:gd name="T1" fmla="*/ 13 h 309"/>
                <a:gd name="T2" fmla="*/ 37 w 557"/>
                <a:gd name="T3" fmla="*/ 13 h 309"/>
                <a:gd name="T4" fmla="*/ 37 w 557"/>
                <a:gd name="T5" fmla="*/ 0 h 309"/>
                <a:gd name="T6" fmla="*/ 0 w 557"/>
                <a:gd name="T7" fmla="*/ 0 h 309"/>
                <a:gd name="T8" fmla="*/ 0 w 557"/>
                <a:gd name="T9" fmla="*/ 13 h 309"/>
                <a:gd name="T10" fmla="*/ 536 w 557"/>
                <a:gd name="T11" fmla="*/ 309 h 309"/>
                <a:gd name="T12" fmla="*/ 557 w 557"/>
                <a:gd name="T13" fmla="*/ 309 h 309"/>
                <a:gd name="T14" fmla="*/ 557 w 557"/>
                <a:gd name="T15" fmla="*/ 301 h 309"/>
                <a:gd name="T16" fmla="*/ 536 w 557"/>
                <a:gd name="T17" fmla="*/ 301 h 309"/>
                <a:gd name="T18" fmla="*/ 536 w 557"/>
                <a:gd name="T19" fmla="*/ 309 h 309"/>
                <a:gd name="T20" fmla="*/ 206 w 557"/>
                <a:gd name="T21" fmla="*/ 240 h 309"/>
                <a:gd name="T22" fmla="*/ 206 w 557"/>
                <a:gd name="T23" fmla="*/ 38 h 309"/>
                <a:gd name="T24" fmla="*/ 503 w 557"/>
                <a:gd name="T25" fmla="*/ 38 h 309"/>
                <a:gd name="T26" fmla="*/ 503 w 557"/>
                <a:gd name="T27" fmla="*/ 240 h 309"/>
                <a:gd name="T28" fmla="*/ 206 w 557"/>
                <a:gd name="T29" fmla="*/ 240 h 309"/>
                <a:gd name="T30" fmla="*/ 192 w 557"/>
                <a:gd name="T31" fmla="*/ 253 h 309"/>
                <a:gd name="T32" fmla="*/ 517 w 557"/>
                <a:gd name="T33" fmla="*/ 253 h 309"/>
                <a:gd name="T34" fmla="*/ 517 w 557"/>
                <a:gd name="T35" fmla="*/ 25 h 309"/>
                <a:gd name="T36" fmla="*/ 530 w 557"/>
                <a:gd name="T37" fmla="*/ 25 h 309"/>
                <a:gd name="T38" fmla="*/ 530 w 557"/>
                <a:gd name="T39" fmla="*/ 11 h 309"/>
                <a:gd name="T40" fmla="*/ 179 w 557"/>
                <a:gd name="T41" fmla="*/ 11 h 309"/>
                <a:gd name="T42" fmla="*/ 179 w 557"/>
                <a:gd name="T43" fmla="*/ 23 h 309"/>
                <a:gd name="T44" fmla="*/ 179 w 557"/>
                <a:gd name="T45" fmla="*/ 267 h 309"/>
                <a:gd name="T46" fmla="*/ 192 w 557"/>
                <a:gd name="T47" fmla="*/ 267 h 309"/>
                <a:gd name="T48" fmla="*/ 192 w 557"/>
                <a:gd name="T4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7" h="309">
                  <a:moveTo>
                    <a:pt x="0" y="13"/>
                  </a:moveTo>
                  <a:lnTo>
                    <a:pt x="37" y="13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3"/>
                  </a:lnTo>
                  <a:close/>
                  <a:moveTo>
                    <a:pt x="536" y="309"/>
                  </a:moveTo>
                  <a:lnTo>
                    <a:pt x="557" y="309"/>
                  </a:lnTo>
                  <a:lnTo>
                    <a:pt x="557" y="301"/>
                  </a:lnTo>
                  <a:lnTo>
                    <a:pt x="536" y="301"/>
                  </a:lnTo>
                  <a:lnTo>
                    <a:pt x="536" y="309"/>
                  </a:lnTo>
                  <a:close/>
                  <a:moveTo>
                    <a:pt x="206" y="240"/>
                  </a:moveTo>
                  <a:lnTo>
                    <a:pt x="206" y="38"/>
                  </a:lnTo>
                  <a:lnTo>
                    <a:pt x="503" y="38"/>
                  </a:lnTo>
                  <a:lnTo>
                    <a:pt x="503" y="240"/>
                  </a:lnTo>
                  <a:lnTo>
                    <a:pt x="206" y="240"/>
                  </a:lnTo>
                  <a:close/>
                  <a:moveTo>
                    <a:pt x="192" y="253"/>
                  </a:moveTo>
                  <a:lnTo>
                    <a:pt x="517" y="253"/>
                  </a:lnTo>
                  <a:lnTo>
                    <a:pt x="517" y="25"/>
                  </a:lnTo>
                  <a:lnTo>
                    <a:pt x="530" y="25"/>
                  </a:lnTo>
                  <a:lnTo>
                    <a:pt x="530" y="11"/>
                  </a:lnTo>
                  <a:lnTo>
                    <a:pt x="179" y="11"/>
                  </a:lnTo>
                  <a:lnTo>
                    <a:pt x="179" y="23"/>
                  </a:lnTo>
                  <a:lnTo>
                    <a:pt x="179" y="267"/>
                  </a:lnTo>
                  <a:lnTo>
                    <a:pt x="192" y="267"/>
                  </a:lnTo>
                  <a:lnTo>
                    <a:pt x="192" y="253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26" name="Freeform 34"/>
            <p:cNvSpPr>
              <a:spLocks/>
            </p:cNvSpPr>
            <p:nvPr/>
          </p:nvSpPr>
          <p:spPr bwMode="auto">
            <a:xfrm>
              <a:off x="2930" y="3206"/>
              <a:ext cx="108" cy="10"/>
            </a:xfrm>
            <a:custGeom>
              <a:avLst/>
              <a:gdLst>
                <a:gd name="T0" fmla="*/ 0 w 216"/>
                <a:gd name="T1" fmla="*/ 0 h 21"/>
                <a:gd name="T2" fmla="*/ 216 w 216"/>
                <a:gd name="T3" fmla="*/ 0 h 21"/>
                <a:gd name="T4" fmla="*/ 216 w 2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21">
                  <a:moveTo>
                    <a:pt x="0" y="0"/>
                  </a:moveTo>
                  <a:lnTo>
                    <a:pt x="216" y="0"/>
                  </a:lnTo>
                  <a:lnTo>
                    <a:pt x="216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7" name="Line 35"/>
            <p:cNvSpPr>
              <a:spLocks noChangeShapeType="1"/>
            </p:cNvSpPr>
            <p:nvPr/>
          </p:nvSpPr>
          <p:spPr bwMode="auto">
            <a:xfrm flipV="1">
              <a:off x="2984" y="3206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28" name="Freeform 36"/>
            <p:cNvSpPr>
              <a:spLocks/>
            </p:cNvSpPr>
            <p:nvPr/>
          </p:nvSpPr>
          <p:spPr bwMode="auto">
            <a:xfrm>
              <a:off x="2932" y="3491"/>
              <a:ext cx="252" cy="188"/>
            </a:xfrm>
            <a:custGeom>
              <a:avLst/>
              <a:gdLst>
                <a:gd name="T0" fmla="*/ 0 w 503"/>
                <a:gd name="T1" fmla="*/ 50 h 377"/>
                <a:gd name="T2" fmla="*/ 0 w 503"/>
                <a:gd name="T3" fmla="*/ 327 h 377"/>
                <a:gd name="T4" fmla="*/ 4 w 503"/>
                <a:gd name="T5" fmla="*/ 336 h 377"/>
                <a:gd name="T6" fmla="*/ 16 w 503"/>
                <a:gd name="T7" fmla="*/ 344 h 377"/>
                <a:gd name="T8" fmla="*/ 35 w 503"/>
                <a:gd name="T9" fmla="*/ 352 h 377"/>
                <a:gd name="T10" fmla="*/ 60 w 503"/>
                <a:gd name="T11" fmla="*/ 359 h 377"/>
                <a:gd name="T12" fmla="*/ 91 w 503"/>
                <a:gd name="T13" fmla="*/ 365 h 377"/>
                <a:gd name="T14" fmla="*/ 127 w 503"/>
                <a:gd name="T15" fmla="*/ 371 h 377"/>
                <a:gd name="T16" fmla="*/ 165 w 503"/>
                <a:gd name="T17" fmla="*/ 375 h 377"/>
                <a:gd name="T18" fmla="*/ 208 w 503"/>
                <a:gd name="T19" fmla="*/ 377 h 377"/>
                <a:gd name="T20" fmla="*/ 252 w 503"/>
                <a:gd name="T21" fmla="*/ 377 h 377"/>
                <a:gd name="T22" fmla="*/ 296 w 503"/>
                <a:gd name="T23" fmla="*/ 377 h 377"/>
                <a:gd name="T24" fmla="*/ 338 w 503"/>
                <a:gd name="T25" fmla="*/ 375 h 377"/>
                <a:gd name="T26" fmla="*/ 379 w 503"/>
                <a:gd name="T27" fmla="*/ 371 h 377"/>
                <a:gd name="T28" fmla="*/ 415 w 503"/>
                <a:gd name="T29" fmla="*/ 365 h 377"/>
                <a:gd name="T30" fmla="*/ 446 w 503"/>
                <a:gd name="T31" fmla="*/ 359 h 377"/>
                <a:gd name="T32" fmla="*/ 471 w 503"/>
                <a:gd name="T33" fmla="*/ 352 h 377"/>
                <a:gd name="T34" fmla="*/ 490 w 503"/>
                <a:gd name="T35" fmla="*/ 344 h 377"/>
                <a:gd name="T36" fmla="*/ 500 w 503"/>
                <a:gd name="T37" fmla="*/ 336 h 377"/>
                <a:gd name="T38" fmla="*/ 503 w 503"/>
                <a:gd name="T39" fmla="*/ 327 h 377"/>
                <a:gd name="T40" fmla="*/ 503 w 503"/>
                <a:gd name="T41" fmla="*/ 50 h 377"/>
                <a:gd name="T42" fmla="*/ 500 w 503"/>
                <a:gd name="T43" fmla="*/ 41 h 377"/>
                <a:gd name="T44" fmla="*/ 490 w 503"/>
                <a:gd name="T45" fmla="*/ 33 h 377"/>
                <a:gd name="T46" fmla="*/ 471 w 503"/>
                <a:gd name="T47" fmla="*/ 25 h 377"/>
                <a:gd name="T48" fmla="*/ 446 w 503"/>
                <a:gd name="T49" fmla="*/ 18 h 377"/>
                <a:gd name="T50" fmla="*/ 415 w 503"/>
                <a:gd name="T51" fmla="*/ 12 h 377"/>
                <a:gd name="T52" fmla="*/ 379 w 503"/>
                <a:gd name="T53" fmla="*/ 6 h 377"/>
                <a:gd name="T54" fmla="*/ 338 w 503"/>
                <a:gd name="T55" fmla="*/ 2 h 377"/>
                <a:gd name="T56" fmla="*/ 296 w 503"/>
                <a:gd name="T57" fmla="*/ 0 h 377"/>
                <a:gd name="T58" fmla="*/ 252 w 503"/>
                <a:gd name="T59" fmla="*/ 0 h 377"/>
                <a:gd name="T60" fmla="*/ 208 w 503"/>
                <a:gd name="T61" fmla="*/ 0 h 377"/>
                <a:gd name="T62" fmla="*/ 165 w 503"/>
                <a:gd name="T63" fmla="*/ 2 h 377"/>
                <a:gd name="T64" fmla="*/ 127 w 503"/>
                <a:gd name="T65" fmla="*/ 6 h 377"/>
                <a:gd name="T66" fmla="*/ 91 w 503"/>
                <a:gd name="T67" fmla="*/ 12 h 377"/>
                <a:gd name="T68" fmla="*/ 60 w 503"/>
                <a:gd name="T69" fmla="*/ 18 h 377"/>
                <a:gd name="T70" fmla="*/ 35 w 503"/>
                <a:gd name="T71" fmla="*/ 25 h 377"/>
                <a:gd name="T72" fmla="*/ 16 w 503"/>
                <a:gd name="T73" fmla="*/ 33 h 377"/>
                <a:gd name="T74" fmla="*/ 4 w 503"/>
                <a:gd name="T75" fmla="*/ 41 h 377"/>
                <a:gd name="T76" fmla="*/ 0 w 503"/>
                <a:gd name="T77" fmla="*/ 5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3" h="377">
                  <a:moveTo>
                    <a:pt x="0" y="50"/>
                  </a:moveTo>
                  <a:lnTo>
                    <a:pt x="0" y="327"/>
                  </a:lnTo>
                  <a:lnTo>
                    <a:pt x="4" y="336"/>
                  </a:lnTo>
                  <a:lnTo>
                    <a:pt x="16" y="344"/>
                  </a:lnTo>
                  <a:lnTo>
                    <a:pt x="35" y="352"/>
                  </a:lnTo>
                  <a:lnTo>
                    <a:pt x="60" y="359"/>
                  </a:lnTo>
                  <a:lnTo>
                    <a:pt x="91" y="365"/>
                  </a:lnTo>
                  <a:lnTo>
                    <a:pt x="127" y="371"/>
                  </a:lnTo>
                  <a:lnTo>
                    <a:pt x="165" y="375"/>
                  </a:lnTo>
                  <a:lnTo>
                    <a:pt x="208" y="377"/>
                  </a:lnTo>
                  <a:lnTo>
                    <a:pt x="252" y="377"/>
                  </a:lnTo>
                  <a:lnTo>
                    <a:pt x="296" y="377"/>
                  </a:lnTo>
                  <a:lnTo>
                    <a:pt x="338" y="375"/>
                  </a:lnTo>
                  <a:lnTo>
                    <a:pt x="379" y="371"/>
                  </a:lnTo>
                  <a:lnTo>
                    <a:pt x="415" y="365"/>
                  </a:lnTo>
                  <a:lnTo>
                    <a:pt x="446" y="359"/>
                  </a:lnTo>
                  <a:lnTo>
                    <a:pt x="471" y="352"/>
                  </a:lnTo>
                  <a:lnTo>
                    <a:pt x="490" y="344"/>
                  </a:lnTo>
                  <a:lnTo>
                    <a:pt x="500" y="336"/>
                  </a:lnTo>
                  <a:lnTo>
                    <a:pt x="503" y="327"/>
                  </a:lnTo>
                  <a:lnTo>
                    <a:pt x="503" y="50"/>
                  </a:lnTo>
                  <a:lnTo>
                    <a:pt x="500" y="41"/>
                  </a:lnTo>
                  <a:lnTo>
                    <a:pt x="490" y="33"/>
                  </a:lnTo>
                  <a:lnTo>
                    <a:pt x="471" y="25"/>
                  </a:lnTo>
                  <a:lnTo>
                    <a:pt x="446" y="18"/>
                  </a:lnTo>
                  <a:lnTo>
                    <a:pt x="415" y="12"/>
                  </a:lnTo>
                  <a:lnTo>
                    <a:pt x="379" y="6"/>
                  </a:lnTo>
                  <a:lnTo>
                    <a:pt x="338" y="2"/>
                  </a:lnTo>
                  <a:lnTo>
                    <a:pt x="296" y="0"/>
                  </a:lnTo>
                  <a:lnTo>
                    <a:pt x="252" y="0"/>
                  </a:lnTo>
                  <a:lnTo>
                    <a:pt x="208" y="0"/>
                  </a:lnTo>
                  <a:lnTo>
                    <a:pt x="165" y="2"/>
                  </a:lnTo>
                  <a:lnTo>
                    <a:pt x="127" y="6"/>
                  </a:lnTo>
                  <a:lnTo>
                    <a:pt x="91" y="12"/>
                  </a:lnTo>
                  <a:lnTo>
                    <a:pt x="60" y="18"/>
                  </a:lnTo>
                  <a:lnTo>
                    <a:pt x="35" y="25"/>
                  </a:lnTo>
                  <a:lnTo>
                    <a:pt x="16" y="33"/>
                  </a:lnTo>
                  <a:lnTo>
                    <a:pt x="4" y="4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29" name="Freeform 37"/>
            <p:cNvSpPr>
              <a:spLocks/>
            </p:cNvSpPr>
            <p:nvPr/>
          </p:nvSpPr>
          <p:spPr bwMode="auto">
            <a:xfrm>
              <a:off x="2932" y="3516"/>
              <a:ext cx="252" cy="25"/>
            </a:xfrm>
            <a:custGeom>
              <a:avLst/>
              <a:gdLst>
                <a:gd name="T0" fmla="*/ 0 w 503"/>
                <a:gd name="T1" fmla="*/ 0 h 50"/>
                <a:gd name="T2" fmla="*/ 4 w 503"/>
                <a:gd name="T3" fmla="*/ 8 h 50"/>
                <a:gd name="T4" fmla="*/ 16 w 503"/>
                <a:gd name="T5" fmla="*/ 18 h 50"/>
                <a:gd name="T6" fmla="*/ 35 w 503"/>
                <a:gd name="T7" fmla="*/ 25 h 50"/>
                <a:gd name="T8" fmla="*/ 60 w 503"/>
                <a:gd name="T9" fmla="*/ 33 h 50"/>
                <a:gd name="T10" fmla="*/ 91 w 503"/>
                <a:gd name="T11" fmla="*/ 39 h 50"/>
                <a:gd name="T12" fmla="*/ 127 w 503"/>
                <a:gd name="T13" fmla="*/ 43 h 50"/>
                <a:gd name="T14" fmla="*/ 165 w 503"/>
                <a:gd name="T15" fmla="*/ 46 h 50"/>
                <a:gd name="T16" fmla="*/ 208 w 503"/>
                <a:gd name="T17" fmla="*/ 50 h 50"/>
                <a:gd name="T18" fmla="*/ 252 w 503"/>
                <a:gd name="T19" fmla="*/ 50 h 50"/>
                <a:gd name="T20" fmla="*/ 296 w 503"/>
                <a:gd name="T21" fmla="*/ 50 h 50"/>
                <a:gd name="T22" fmla="*/ 338 w 503"/>
                <a:gd name="T23" fmla="*/ 46 h 50"/>
                <a:gd name="T24" fmla="*/ 379 w 503"/>
                <a:gd name="T25" fmla="*/ 43 h 50"/>
                <a:gd name="T26" fmla="*/ 415 w 503"/>
                <a:gd name="T27" fmla="*/ 39 h 50"/>
                <a:gd name="T28" fmla="*/ 446 w 503"/>
                <a:gd name="T29" fmla="*/ 33 h 50"/>
                <a:gd name="T30" fmla="*/ 471 w 503"/>
                <a:gd name="T31" fmla="*/ 25 h 50"/>
                <a:gd name="T32" fmla="*/ 490 w 503"/>
                <a:gd name="T33" fmla="*/ 18 h 50"/>
                <a:gd name="T34" fmla="*/ 500 w 503"/>
                <a:gd name="T35" fmla="*/ 8 h 50"/>
                <a:gd name="T36" fmla="*/ 503 w 503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3" h="50">
                  <a:moveTo>
                    <a:pt x="0" y="0"/>
                  </a:moveTo>
                  <a:lnTo>
                    <a:pt x="4" y="8"/>
                  </a:lnTo>
                  <a:lnTo>
                    <a:pt x="16" y="18"/>
                  </a:lnTo>
                  <a:lnTo>
                    <a:pt x="35" y="25"/>
                  </a:lnTo>
                  <a:lnTo>
                    <a:pt x="60" y="33"/>
                  </a:lnTo>
                  <a:lnTo>
                    <a:pt x="91" y="39"/>
                  </a:lnTo>
                  <a:lnTo>
                    <a:pt x="127" y="43"/>
                  </a:lnTo>
                  <a:lnTo>
                    <a:pt x="165" y="46"/>
                  </a:lnTo>
                  <a:lnTo>
                    <a:pt x="208" y="50"/>
                  </a:lnTo>
                  <a:lnTo>
                    <a:pt x="252" y="50"/>
                  </a:lnTo>
                  <a:lnTo>
                    <a:pt x="296" y="50"/>
                  </a:lnTo>
                  <a:lnTo>
                    <a:pt x="338" y="46"/>
                  </a:lnTo>
                  <a:lnTo>
                    <a:pt x="379" y="43"/>
                  </a:lnTo>
                  <a:lnTo>
                    <a:pt x="415" y="39"/>
                  </a:lnTo>
                  <a:lnTo>
                    <a:pt x="446" y="33"/>
                  </a:lnTo>
                  <a:lnTo>
                    <a:pt x="471" y="25"/>
                  </a:lnTo>
                  <a:lnTo>
                    <a:pt x="490" y="18"/>
                  </a:lnTo>
                  <a:lnTo>
                    <a:pt x="500" y="8"/>
                  </a:lnTo>
                  <a:lnTo>
                    <a:pt x="5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0" name="Freeform 38"/>
            <p:cNvSpPr>
              <a:spLocks/>
            </p:cNvSpPr>
            <p:nvPr/>
          </p:nvSpPr>
          <p:spPr bwMode="auto">
            <a:xfrm>
              <a:off x="2932" y="3528"/>
              <a:ext cx="252" cy="25"/>
            </a:xfrm>
            <a:custGeom>
              <a:avLst/>
              <a:gdLst>
                <a:gd name="T0" fmla="*/ 0 w 503"/>
                <a:gd name="T1" fmla="*/ 0 h 50"/>
                <a:gd name="T2" fmla="*/ 4 w 503"/>
                <a:gd name="T3" fmla="*/ 8 h 50"/>
                <a:gd name="T4" fmla="*/ 16 w 503"/>
                <a:gd name="T5" fmla="*/ 18 h 50"/>
                <a:gd name="T6" fmla="*/ 35 w 503"/>
                <a:gd name="T7" fmla="*/ 25 h 50"/>
                <a:gd name="T8" fmla="*/ 60 w 503"/>
                <a:gd name="T9" fmla="*/ 33 h 50"/>
                <a:gd name="T10" fmla="*/ 91 w 503"/>
                <a:gd name="T11" fmla="*/ 39 h 50"/>
                <a:gd name="T12" fmla="*/ 127 w 503"/>
                <a:gd name="T13" fmla="*/ 44 h 50"/>
                <a:gd name="T14" fmla="*/ 165 w 503"/>
                <a:gd name="T15" fmla="*/ 48 h 50"/>
                <a:gd name="T16" fmla="*/ 208 w 503"/>
                <a:gd name="T17" fmla="*/ 50 h 50"/>
                <a:gd name="T18" fmla="*/ 252 w 503"/>
                <a:gd name="T19" fmla="*/ 50 h 50"/>
                <a:gd name="T20" fmla="*/ 296 w 503"/>
                <a:gd name="T21" fmla="*/ 50 h 50"/>
                <a:gd name="T22" fmla="*/ 338 w 503"/>
                <a:gd name="T23" fmla="*/ 48 h 50"/>
                <a:gd name="T24" fmla="*/ 379 w 503"/>
                <a:gd name="T25" fmla="*/ 44 h 50"/>
                <a:gd name="T26" fmla="*/ 415 w 503"/>
                <a:gd name="T27" fmla="*/ 39 h 50"/>
                <a:gd name="T28" fmla="*/ 446 w 503"/>
                <a:gd name="T29" fmla="*/ 33 h 50"/>
                <a:gd name="T30" fmla="*/ 471 w 503"/>
                <a:gd name="T31" fmla="*/ 25 h 50"/>
                <a:gd name="T32" fmla="*/ 490 w 503"/>
                <a:gd name="T33" fmla="*/ 18 h 50"/>
                <a:gd name="T34" fmla="*/ 500 w 503"/>
                <a:gd name="T35" fmla="*/ 8 h 50"/>
                <a:gd name="T36" fmla="*/ 503 w 503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3" h="50">
                  <a:moveTo>
                    <a:pt x="0" y="0"/>
                  </a:moveTo>
                  <a:lnTo>
                    <a:pt x="4" y="8"/>
                  </a:lnTo>
                  <a:lnTo>
                    <a:pt x="16" y="18"/>
                  </a:lnTo>
                  <a:lnTo>
                    <a:pt x="35" y="25"/>
                  </a:lnTo>
                  <a:lnTo>
                    <a:pt x="60" y="33"/>
                  </a:lnTo>
                  <a:lnTo>
                    <a:pt x="91" y="39"/>
                  </a:lnTo>
                  <a:lnTo>
                    <a:pt x="127" y="44"/>
                  </a:lnTo>
                  <a:lnTo>
                    <a:pt x="165" y="48"/>
                  </a:lnTo>
                  <a:lnTo>
                    <a:pt x="208" y="50"/>
                  </a:lnTo>
                  <a:lnTo>
                    <a:pt x="252" y="50"/>
                  </a:lnTo>
                  <a:lnTo>
                    <a:pt x="296" y="50"/>
                  </a:lnTo>
                  <a:lnTo>
                    <a:pt x="338" y="48"/>
                  </a:lnTo>
                  <a:lnTo>
                    <a:pt x="379" y="44"/>
                  </a:lnTo>
                  <a:lnTo>
                    <a:pt x="415" y="39"/>
                  </a:lnTo>
                  <a:lnTo>
                    <a:pt x="446" y="33"/>
                  </a:lnTo>
                  <a:lnTo>
                    <a:pt x="471" y="25"/>
                  </a:lnTo>
                  <a:lnTo>
                    <a:pt x="490" y="18"/>
                  </a:lnTo>
                  <a:lnTo>
                    <a:pt x="500" y="8"/>
                  </a:lnTo>
                  <a:lnTo>
                    <a:pt x="5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1" name="Freeform 39"/>
            <p:cNvSpPr>
              <a:spLocks/>
            </p:cNvSpPr>
            <p:nvPr/>
          </p:nvSpPr>
          <p:spPr bwMode="auto">
            <a:xfrm>
              <a:off x="2932" y="3541"/>
              <a:ext cx="252" cy="25"/>
            </a:xfrm>
            <a:custGeom>
              <a:avLst/>
              <a:gdLst>
                <a:gd name="T0" fmla="*/ 0 w 503"/>
                <a:gd name="T1" fmla="*/ 0 h 50"/>
                <a:gd name="T2" fmla="*/ 4 w 503"/>
                <a:gd name="T3" fmla="*/ 10 h 50"/>
                <a:gd name="T4" fmla="*/ 16 w 503"/>
                <a:gd name="T5" fmla="*/ 17 h 50"/>
                <a:gd name="T6" fmla="*/ 35 w 503"/>
                <a:gd name="T7" fmla="*/ 25 h 50"/>
                <a:gd name="T8" fmla="*/ 60 w 503"/>
                <a:gd name="T9" fmla="*/ 33 h 50"/>
                <a:gd name="T10" fmla="*/ 91 w 503"/>
                <a:gd name="T11" fmla="*/ 39 h 50"/>
                <a:gd name="T12" fmla="*/ 127 w 503"/>
                <a:gd name="T13" fmla="*/ 44 h 50"/>
                <a:gd name="T14" fmla="*/ 165 w 503"/>
                <a:gd name="T15" fmla="*/ 48 h 50"/>
                <a:gd name="T16" fmla="*/ 208 w 503"/>
                <a:gd name="T17" fmla="*/ 50 h 50"/>
                <a:gd name="T18" fmla="*/ 252 w 503"/>
                <a:gd name="T19" fmla="*/ 50 h 50"/>
                <a:gd name="T20" fmla="*/ 296 w 503"/>
                <a:gd name="T21" fmla="*/ 50 h 50"/>
                <a:gd name="T22" fmla="*/ 338 w 503"/>
                <a:gd name="T23" fmla="*/ 48 h 50"/>
                <a:gd name="T24" fmla="*/ 379 w 503"/>
                <a:gd name="T25" fmla="*/ 44 h 50"/>
                <a:gd name="T26" fmla="*/ 415 w 503"/>
                <a:gd name="T27" fmla="*/ 39 h 50"/>
                <a:gd name="T28" fmla="*/ 446 w 503"/>
                <a:gd name="T29" fmla="*/ 33 h 50"/>
                <a:gd name="T30" fmla="*/ 471 w 503"/>
                <a:gd name="T31" fmla="*/ 25 h 50"/>
                <a:gd name="T32" fmla="*/ 490 w 503"/>
                <a:gd name="T33" fmla="*/ 17 h 50"/>
                <a:gd name="T34" fmla="*/ 500 w 503"/>
                <a:gd name="T35" fmla="*/ 10 h 50"/>
                <a:gd name="T36" fmla="*/ 503 w 503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3" h="50">
                  <a:moveTo>
                    <a:pt x="0" y="0"/>
                  </a:moveTo>
                  <a:lnTo>
                    <a:pt x="4" y="10"/>
                  </a:lnTo>
                  <a:lnTo>
                    <a:pt x="16" y="17"/>
                  </a:lnTo>
                  <a:lnTo>
                    <a:pt x="35" y="25"/>
                  </a:lnTo>
                  <a:lnTo>
                    <a:pt x="60" y="33"/>
                  </a:lnTo>
                  <a:lnTo>
                    <a:pt x="91" y="39"/>
                  </a:lnTo>
                  <a:lnTo>
                    <a:pt x="127" y="44"/>
                  </a:lnTo>
                  <a:lnTo>
                    <a:pt x="165" y="48"/>
                  </a:lnTo>
                  <a:lnTo>
                    <a:pt x="208" y="50"/>
                  </a:lnTo>
                  <a:lnTo>
                    <a:pt x="252" y="50"/>
                  </a:lnTo>
                  <a:lnTo>
                    <a:pt x="296" y="50"/>
                  </a:lnTo>
                  <a:lnTo>
                    <a:pt x="338" y="48"/>
                  </a:lnTo>
                  <a:lnTo>
                    <a:pt x="379" y="44"/>
                  </a:lnTo>
                  <a:lnTo>
                    <a:pt x="415" y="39"/>
                  </a:lnTo>
                  <a:lnTo>
                    <a:pt x="446" y="33"/>
                  </a:lnTo>
                  <a:lnTo>
                    <a:pt x="471" y="25"/>
                  </a:lnTo>
                  <a:lnTo>
                    <a:pt x="490" y="17"/>
                  </a:lnTo>
                  <a:lnTo>
                    <a:pt x="500" y="10"/>
                  </a:lnTo>
                  <a:lnTo>
                    <a:pt x="50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2" name="Freeform 40"/>
            <p:cNvSpPr>
              <a:spLocks/>
            </p:cNvSpPr>
            <p:nvPr/>
          </p:nvSpPr>
          <p:spPr bwMode="auto">
            <a:xfrm>
              <a:off x="2890" y="3519"/>
              <a:ext cx="252" cy="189"/>
            </a:xfrm>
            <a:custGeom>
              <a:avLst/>
              <a:gdLst>
                <a:gd name="T0" fmla="*/ 0 w 505"/>
                <a:gd name="T1" fmla="*/ 50 h 378"/>
                <a:gd name="T2" fmla="*/ 0 w 505"/>
                <a:gd name="T3" fmla="*/ 326 h 378"/>
                <a:gd name="T4" fmla="*/ 4 w 505"/>
                <a:gd name="T5" fmla="*/ 336 h 378"/>
                <a:gd name="T6" fmla="*/ 15 w 505"/>
                <a:gd name="T7" fmla="*/ 344 h 378"/>
                <a:gd name="T8" fmla="*/ 34 w 505"/>
                <a:gd name="T9" fmla="*/ 351 h 378"/>
                <a:gd name="T10" fmla="*/ 59 w 505"/>
                <a:gd name="T11" fmla="*/ 359 h 378"/>
                <a:gd name="T12" fmla="*/ 90 w 505"/>
                <a:gd name="T13" fmla="*/ 365 h 378"/>
                <a:gd name="T14" fmla="*/ 127 w 505"/>
                <a:gd name="T15" fmla="*/ 371 h 378"/>
                <a:gd name="T16" fmla="*/ 167 w 505"/>
                <a:gd name="T17" fmla="*/ 374 h 378"/>
                <a:gd name="T18" fmla="*/ 209 w 505"/>
                <a:gd name="T19" fmla="*/ 376 h 378"/>
                <a:gd name="T20" fmla="*/ 251 w 505"/>
                <a:gd name="T21" fmla="*/ 378 h 378"/>
                <a:gd name="T22" fmla="*/ 296 w 505"/>
                <a:gd name="T23" fmla="*/ 376 h 378"/>
                <a:gd name="T24" fmla="*/ 338 w 505"/>
                <a:gd name="T25" fmla="*/ 374 h 378"/>
                <a:gd name="T26" fmla="*/ 378 w 505"/>
                <a:gd name="T27" fmla="*/ 371 h 378"/>
                <a:gd name="T28" fmla="*/ 415 w 505"/>
                <a:gd name="T29" fmla="*/ 365 h 378"/>
                <a:gd name="T30" fmla="*/ 445 w 505"/>
                <a:gd name="T31" fmla="*/ 359 h 378"/>
                <a:gd name="T32" fmla="*/ 470 w 505"/>
                <a:gd name="T33" fmla="*/ 351 h 378"/>
                <a:gd name="T34" fmla="*/ 490 w 505"/>
                <a:gd name="T35" fmla="*/ 344 h 378"/>
                <a:gd name="T36" fmla="*/ 501 w 505"/>
                <a:gd name="T37" fmla="*/ 336 h 378"/>
                <a:gd name="T38" fmla="*/ 505 w 505"/>
                <a:gd name="T39" fmla="*/ 326 h 378"/>
                <a:gd name="T40" fmla="*/ 505 w 505"/>
                <a:gd name="T41" fmla="*/ 50 h 378"/>
                <a:gd name="T42" fmla="*/ 501 w 505"/>
                <a:gd name="T43" fmla="*/ 40 h 378"/>
                <a:gd name="T44" fmla="*/ 490 w 505"/>
                <a:gd name="T45" fmla="*/ 33 h 378"/>
                <a:gd name="T46" fmla="*/ 470 w 505"/>
                <a:gd name="T47" fmla="*/ 25 h 378"/>
                <a:gd name="T48" fmla="*/ 445 w 505"/>
                <a:gd name="T49" fmla="*/ 17 h 378"/>
                <a:gd name="T50" fmla="*/ 415 w 505"/>
                <a:gd name="T51" fmla="*/ 12 h 378"/>
                <a:gd name="T52" fmla="*/ 378 w 505"/>
                <a:gd name="T53" fmla="*/ 6 h 378"/>
                <a:gd name="T54" fmla="*/ 338 w 505"/>
                <a:gd name="T55" fmla="*/ 2 h 378"/>
                <a:gd name="T56" fmla="*/ 296 w 505"/>
                <a:gd name="T57" fmla="*/ 0 h 378"/>
                <a:gd name="T58" fmla="*/ 251 w 505"/>
                <a:gd name="T59" fmla="*/ 0 h 378"/>
                <a:gd name="T60" fmla="*/ 209 w 505"/>
                <a:gd name="T61" fmla="*/ 0 h 378"/>
                <a:gd name="T62" fmla="*/ 167 w 505"/>
                <a:gd name="T63" fmla="*/ 2 h 378"/>
                <a:gd name="T64" fmla="*/ 127 w 505"/>
                <a:gd name="T65" fmla="*/ 6 h 378"/>
                <a:gd name="T66" fmla="*/ 90 w 505"/>
                <a:gd name="T67" fmla="*/ 12 h 378"/>
                <a:gd name="T68" fmla="*/ 59 w 505"/>
                <a:gd name="T69" fmla="*/ 17 h 378"/>
                <a:gd name="T70" fmla="*/ 34 w 505"/>
                <a:gd name="T71" fmla="*/ 25 h 378"/>
                <a:gd name="T72" fmla="*/ 15 w 505"/>
                <a:gd name="T73" fmla="*/ 33 h 378"/>
                <a:gd name="T74" fmla="*/ 4 w 505"/>
                <a:gd name="T75" fmla="*/ 40 h 378"/>
                <a:gd name="T76" fmla="*/ 0 w 505"/>
                <a:gd name="T77" fmla="*/ 5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5" h="378">
                  <a:moveTo>
                    <a:pt x="0" y="50"/>
                  </a:moveTo>
                  <a:lnTo>
                    <a:pt x="0" y="326"/>
                  </a:lnTo>
                  <a:lnTo>
                    <a:pt x="4" y="336"/>
                  </a:lnTo>
                  <a:lnTo>
                    <a:pt x="15" y="344"/>
                  </a:lnTo>
                  <a:lnTo>
                    <a:pt x="34" y="351"/>
                  </a:lnTo>
                  <a:lnTo>
                    <a:pt x="59" y="359"/>
                  </a:lnTo>
                  <a:lnTo>
                    <a:pt x="90" y="365"/>
                  </a:lnTo>
                  <a:lnTo>
                    <a:pt x="127" y="371"/>
                  </a:lnTo>
                  <a:lnTo>
                    <a:pt x="167" y="374"/>
                  </a:lnTo>
                  <a:lnTo>
                    <a:pt x="209" y="376"/>
                  </a:lnTo>
                  <a:lnTo>
                    <a:pt x="251" y="378"/>
                  </a:lnTo>
                  <a:lnTo>
                    <a:pt x="296" y="376"/>
                  </a:lnTo>
                  <a:lnTo>
                    <a:pt x="338" y="374"/>
                  </a:lnTo>
                  <a:lnTo>
                    <a:pt x="378" y="371"/>
                  </a:lnTo>
                  <a:lnTo>
                    <a:pt x="415" y="365"/>
                  </a:lnTo>
                  <a:lnTo>
                    <a:pt x="445" y="359"/>
                  </a:lnTo>
                  <a:lnTo>
                    <a:pt x="470" y="351"/>
                  </a:lnTo>
                  <a:lnTo>
                    <a:pt x="490" y="344"/>
                  </a:lnTo>
                  <a:lnTo>
                    <a:pt x="501" y="336"/>
                  </a:lnTo>
                  <a:lnTo>
                    <a:pt x="505" y="326"/>
                  </a:lnTo>
                  <a:lnTo>
                    <a:pt x="505" y="50"/>
                  </a:lnTo>
                  <a:lnTo>
                    <a:pt x="501" y="40"/>
                  </a:lnTo>
                  <a:lnTo>
                    <a:pt x="490" y="33"/>
                  </a:lnTo>
                  <a:lnTo>
                    <a:pt x="470" y="25"/>
                  </a:lnTo>
                  <a:lnTo>
                    <a:pt x="445" y="17"/>
                  </a:lnTo>
                  <a:lnTo>
                    <a:pt x="415" y="12"/>
                  </a:lnTo>
                  <a:lnTo>
                    <a:pt x="378" y="6"/>
                  </a:lnTo>
                  <a:lnTo>
                    <a:pt x="338" y="2"/>
                  </a:lnTo>
                  <a:lnTo>
                    <a:pt x="296" y="0"/>
                  </a:lnTo>
                  <a:lnTo>
                    <a:pt x="251" y="0"/>
                  </a:lnTo>
                  <a:lnTo>
                    <a:pt x="209" y="0"/>
                  </a:lnTo>
                  <a:lnTo>
                    <a:pt x="167" y="2"/>
                  </a:lnTo>
                  <a:lnTo>
                    <a:pt x="127" y="6"/>
                  </a:lnTo>
                  <a:lnTo>
                    <a:pt x="90" y="12"/>
                  </a:lnTo>
                  <a:lnTo>
                    <a:pt x="59" y="17"/>
                  </a:lnTo>
                  <a:lnTo>
                    <a:pt x="34" y="25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33" name="Freeform 41"/>
            <p:cNvSpPr>
              <a:spLocks/>
            </p:cNvSpPr>
            <p:nvPr/>
          </p:nvSpPr>
          <p:spPr bwMode="auto">
            <a:xfrm>
              <a:off x="2890" y="3543"/>
              <a:ext cx="252" cy="25"/>
            </a:xfrm>
            <a:custGeom>
              <a:avLst/>
              <a:gdLst>
                <a:gd name="T0" fmla="*/ 0 w 505"/>
                <a:gd name="T1" fmla="*/ 0 h 50"/>
                <a:gd name="T2" fmla="*/ 4 w 505"/>
                <a:gd name="T3" fmla="*/ 8 h 50"/>
                <a:gd name="T4" fmla="*/ 15 w 505"/>
                <a:gd name="T5" fmla="*/ 17 h 50"/>
                <a:gd name="T6" fmla="*/ 34 w 505"/>
                <a:gd name="T7" fmla="*/ 25 h 50"/>
                <a:gd name="T8" fmla="*/ 59 w 505"/>
                <a:gd name="T9" fmla="*/ 33 h 50"/>
                <a:gd name="T10" fmla="*/ 90 w 505"/>
                <a:gd name="T11" fmla="*/ 38 h 50"/>
                <a:gd name="T12" fmla="*/ 127 w 505"/>
                <a:gd name="T13" fmla="*/ 44 h 50"/>
                <a:gd name="T14" fmla="*/ 167 w 505"/>
                <a:gd name="T15" fmla="*/ 48 h 50"/>
                <a:gd name="T16" fmla="*/ 209 w 505"/>
                <a:gd name="T17" fmla="*/ 50 h 50"/>
                <a:gd name="T18" fmla="*/ 251 w 505"/>
                <a:gd name="T19" fmla="*/ 50 h 50"/>
                <a:gd name="T20" fmla="*/ 296 w 505"/>
                <a:gd name="T21" fmla="*/ 50 h 50"/>
                <a:gd name="T22" fmla="*/ 338 w 505"/>
                <a:gd name="T23" fmla="*/ 48 h 50"/>
                <a:gd name="T24" fmla="*/ 378 w 505"/>
                <a:gd name="T25" fmla="*/ 44 h 50"/>
                <a:gd name="T26" fmla="*/ 415 w 505"/>
                <a:gd name="T27" fmla="*/ 38 h 50"/>
                <a:gd name="T28" fmla="*/ 445 w 505"/>
                <a:gd name="T29" fmla="*/ 33 h 50"/>
                <a:gd name="T30" fmla="*/ 470 w 505"/>
                <a:gd name="T31" fmla="*/ 25 h 50"/>
                <a:gd name="T32" fmla="*/ 490 w 505"/>
                <a:gd name="T33" fmla="*/ 17 h 50"/>
                <a:gd name="T34" fmla="*/ 501 w 505"/>
                <a:gd name="T35" fmla="*/ 8 h 50"/>
                <a:gd name="T36" fmla="*/ 505 w 505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50">
                  <a:moveTo>
                    <a:pt x="0" y="0"/>
                  </a:moveTo>
                  <a:lnTo>
                    <a:pt x="4" y="8"/>
                  </a:lnTo>
                  <a:lnTo>
                    <a:pt x="15" y="17"/>
                  </a:lnTo>
                  <a:lnTo>
                    <a:pt x="34" y="25"/>
                  </a:lnTo>
                  <a:lnTo>
                    <a:pt x="59" y="33"/>
                  </a:lnTo>
                  <a:lnTo>
                    <a:pt x="90" y="38"/>
                  </a:lnTo>
                  <a:lnTo>
                    <a:pt x="127" y="44"/>
                  </a:lnTo>
                  <a:lnTo>
                    <a:pt x="167" y="48"/>
                  </a:lnTo>
                  <a:lnTo>
                    <a:pt x="209" y="50"/>
                  </a:lnTo>
                  <a:lnTo>
                    <a:pt x="251" y="50"/>
                  </a:lnTo>
                  <a:lnTo>
                    <a:pt x="296" y="50"/>
                  </a:lnTo>
                  <a:lnTo>
                    <a:pt x="338" y="48"/>
                  </a:lnTo>
                  <a:lnTo>
                    <a:pt x="378" y="44"/>
                  </a:lnTo>
                  <a:lnTo>
                    <a:pt x="415" y="38"/>
                  </a:lnTo>
                  <a:lnTo>
                    <a:pt x="445" y="33"/>
                  </a:lnTo>
                  <a:lnTo>
                    <a:pt x="470" y="25"/>
                  </a:lnTo>
                  <a:lnTo>
                    <a:pt x="490" y="17"/>
                  </a:lnTo>
                  <a:lnTo>
                    <a:pt x="501" y="8"/>
                  </a:lnTo>
                  <a:lnTo>
                    <a:pt x="50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4" name="Freeform 42"/>
            <p:cNvSpPr>
              <a:spLocks/>
            </p:cNvSpPr>
            <p:nvPr/>
          </p:nvSpPr>
          <p:spPr bwMode="auto">
            <a:xfrm>
              <a:off x="2890" y="3556"/>
              <a:ext cx="252" cy="25"/>
            </a:xfrm>
            <a:custGeom>
              <a:avLst/>
              <a:gdLst>
                <a:gd name="T0" fmla="*/ 0 w 505"/>
                <a:gd name="T1" fmla="*/ 0 h 50"/>
                <a:gd name="T2" fmla="*/ 4 w 505"/>
                <a:gd name="T3" fmla="*/ 10 h 50"/>
                <a:gd name="T4" fmla="*/ 15 w 505"/>
                <a:gd name="T5" fmla="*/ 17 h 50"/>
                <a:gd name="T6" fmla="*/ 34 w 505"/>
                <a:gd name="T7" fmla="*/ 25 h 50"/>
                <a:gd name="T8" fmla="*/ 59 w 505"/>
                <a:gd name="T9" fmla="*/ 33 h 50"/>
                <a:gd name="T10" fmla="*/ 90 w 505"/>
                <a:gd name="T11" fmla="*/ 38 h 50"/>
                <a:gd name="T12" fmla="*/ 127 w 505"/>
                <a:gd name="T13" fmla="*/ 44 h 50"/>
                <a:gd name="T14" fmla="*/ 167 w 505"/>
                <a:gd name="T15" fmla="*/ 48 h 50"/>
                <a:gd name="T16" fmla="*/ 209 w 505"/>
                <a:gd name="T17" fmla="*/ 50 h 50"/>
                <a:gd name="T18" fmla="*/ 251 w 505"/>
                <a:gd name="T19" fmla="*/ 50 h 50"/>
                <a:gd name="T20" fmla="*/ 296 w 505"/>
                <a:gd name="T21" fmla="*/ 50 h 50"/>
                <a:gd name="T22" fmla="*/ 338 w 505"/>
                <a:gd name="T23" fmla="*/ 48 h 50"/>
                <a:gd name="T24" fmla="*/ 378 w 505"/>
                <a:gd name="T25" fmla="*/ 44 h 50"/>
                <a:gd name="T26" fmla="*/ 415 w 505"/>
                <a:gd name="T27" fmla="*/ 38 h 50"/>
                <a:gd name="T28" fmla="*/ 445 w 505"/>
                <a:gd name="T29" fmla="*/ 33 h 50"/>
                <a:gd name="T30" fmla="*/ 470 w 505"/>
                <a:gd name="T31" fmla="*/ 25 h 50"/>
                <a:gd name="T32" fmla="*/ 490 w 505"/>
                <a:gd name="T33" fmla="*/ 17 h 50"/>
                <a:gd name="T34" fmla="*/ 501 w 505"/>
                <a:gd name="T35" fmla="*/ 10 h 50"/>
                <a:gd name="T36" fmla="*/ 505 w 505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50">
                  <a:moveTo>
                    <a:pt x="0" y="0"/>
                  </a:moveTo>
                  <a:lnTo>
                    <a:pt x="4" y="10"/>
                  </a:lnTo>
                  <a:lnTo>
                    <a:pt x="15" y="17"/>
                  </a:lnTo>
                  <a:lnTo>
                    <a:pt x="34" y="25"/>
                  </a:lnTo>
                  <a:lnTo>
                    <a:pt x="59" y="33"/>
                  </a:lnTo>
                  <a:lnTo>
                    <a:pt x="90" y="38"/>
                  </a:lnTo>
                  <a:lnTo>
                    <a:pt x="127" y="44"/>
                  </a:lnTo>
                  <a:lnTo>
                    <a:pt x="167" y="48"/>
                  </a:lnTo>
                  <a:lnTo>
                    <a:pt x="209" y="50"/>
                  </a:lnTo>
                  <a:lnTo>
                    <a:pt x="251" y="50"/>
                  </a:lnTo>
                  <a:lnTo>
                    <a:pt x="296" y="50"/>
                  </a:lnTo>
                  <a:lnTo>
                    <a:pt x="338" y="48"/>
                  </a:lnTo>
                  <a:lnTo>
                    <a:pt x="378" y="44"/>
                  </a:lnTo>
                  <a:lnTo>
                    <a:pt x="415" y="38"/>
                  </a:lnTo>
                  <a:lnTo>
                    <a:pt x="445" y="33"/>
                  </a:lnTo>
                  <a:lnTo>
                    <a:pt x="470" y="25"/>
                  </a:lnTo>
                  <a:lnTo>
                    <a:pt x="490" y="17"/>
                  </a:lnTo>
                  <a:lnTo>
                    <a:pt x="501" y="10"/>
                  </a:lnTo>
                  <a:lnTo>
                    <a:pt x="50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5" name="Freeform 43"/>
            <p:cNvSpPr>
              <a:spLocks/>
            </p:cNvSpPr>
            <p:nvPr/>
          </p:nvSpPr>
          <p:spPr bwMode="auto">
            <a:xfrm>
              <a:off x="2890" y="3568"/>
              <a:ext cx="252" cy="25"/>
            </a:xfrm>
            <a:custGeom>
              <a:avLst/>
              <a:gdLst>
                <a:gd name="T0" fmla="*/ 0 w 505"/>
                <a:gd name="T1" fmla="*/ 0 h 50"/>
                <a:gd name="T2" fmla="*/ 4 w 505"/>
                <a:gd name="T3" fmla="*/ 9 h 50"/>
                <a:gd name="T4" fmla="*/ 15 w 505"/>
                <a:gd name="T5" fmla="*/ 17 h 50"/>
                <a:gd name="T6" fmla="*/ 34 w 505"/>
                <a:gd name="T7" fmla="*/ 25 h 50"/>
                <a:gd name="T8" fmla="*/ 59 w 505"/>
                <a:gd name="T9" fmla="*/ 32 h 50"/>
                <a:gd name="T10" fmla="*/ 90 w 505"/>
                <a:gd name="T11" fmla="*/ 38 h 50"/>
                <a:gd name="T12" fmla="*/ 127 w 505"/>
                <a:gd name="T13" fmla="*/ 44 h 50"/>
                <a:gd name="T14" fmla="*/ 167 w 505"/>
                <a:gd name="T15" fmla="*/ 48 h 50"/>
                <a:gd name="T16" fmla="*/ 209 w 505"/>
                <a:gd name="T17" fmla="*/ 50 h 50"/>
                <a:gd name="T18" fmla="*/ 251 w 505"/>
                <a:gd name="T19" fmla="*/ 50 h 50"/>
                <a:gd name="T20" fmla="*/ 296 w 505"/>
                <a:gd name="T21" fmla="*/ 50 h 50"/>
                <a:gd name="T22" fmla="*/ 338 w 505"/>
                <a:gd name="T23" fmla="*/ 48 h 50"/>
                <a:gd name="T24" fmla="*/ 378 w 505"/>
                <a:gd name="T25" fmla="*/ 44 h 50"/>
                <a:gd name="T26" fmla="*/ 415 w 505"/>
                <a:gd name="T27" fmla="*/ 38 h 50"/>
                <a:gd name="T28" fmla="*/ 445 w 505"/>
                <a:gd name="T29" fmla="*/ 32 h 50"/>
                <a:gd name="T30" fmla="*/ 470 w 505"/>
                <a:gd name="T31" fmla="*/ 25 h 50"/>
                <a:gd name="T32" fmla="*/ 490 w 505"/>
                <a:gd name="T33" fmla="*/ 17 h 50"/>
                <a:gd name="T34" fmla="*/ 501 w 505"/>
                <a:gd name="T35" fmla="*/ 9 h 50"/>
                <a:gd name="T36" fmla="*/ 505 w 505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50">
                  <a:moveTo>
                    <a:pt x="0" y="0"/>
                  </a:moveTo>
                  <a:lnTo>
                    <a:pt x="4" y="9"/>
                  </a:lnTo>
                  <a:lnTo>
                    <a:pt x="15" y="17"/>
                  </a:lnTo>
                  <a:lnTo>
                    <a:pt x="34" y="25"/>
                  </a:lnTo>
                  <a:lnTo>
                    <a:pt x="59" y="32"/>
                  </a:lnTo>
                  <a:lnTo>
                    <a:pt x="90" y="38"/>
                  </a:lnTo>
                  <a:lnTo>
                    <a:pt x="127" y="44"/>
                  </a:lnTo>
                  <a:lnTo>
                    <a:pt x="167" y="48"/>
                  </a:lnTo>
                  <a:lnTo>
                    <a:pt x="209" y="50"/>
                  </a:lnTo>
                  <a:lnTo>
                    <a:pt x="251" y="50"/>
                  </a:lnTo>
                  <a:lnTo>
                    <a:pt x="296" y="50"/>
                  </a:lnTo>
                  <a:lnTo>
                    <a:pt x="338" y="48"/>
                  </a:lnTo>
                  <a:lnTo>
                    <a:pt x="378" y="44"/>
                  </a:lnTo>
                  <a:lnTo>
                    <a:pt x="415" y="38"/>
                  </a:lnTo>
                  <a:lnTo>
                    <a:pt x="445" y="32"/>
                  </a:lnTo>
                  <a:lnTo>
                    <a:pt x="470" y="25"/>
                  </a:lnTo>
                  <a:lnTo>
                    <a:pt x="490" y="17"/>
                  </a:lnTo>
                  <a:lnTo>
                    <a:pt x="501" y="9"/>
                  </a:lnTo>
                  <a:lnTo>
                    <a:pt x="50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6" name="Freeform 44"/>
            <p:cNvSpPr>
              <a:spLocks/>
            </p:cNvSpPr>
            <p:nvPr/>
          </p:nvSpPr>
          <p:spPr bwMode="auto">
            <a:xfrm>
              <a:off x="2820" y="3553"/>
              <a:ext cx="252" cy="189"/>
            </a:xfrm>
            <a:custGeom>
              <a:avLst/>
              <a:gdLst>
                <a:gd name="T0" fmla="*/ 0 w 505"/>
                <a:gd name="T1" fmla="*/ 50 h 378"/>
                <a:gd name="T2" fmla="*/ 0 w 505"/>
                <a:gd name="T3" fmla="*/ 328 h 378"/>
                <a:gd name="T4" fmla="*/ 3 w 505"/>
                <a:gd name="T5" fmla="*/ 336 h 378"/>
                <a:gd name="T6" fmla="*/ 15 w 505"/>
                <a:gd name="T7" fmla="*/ 346 h 378"/>
                <a:gd name="T8" fmla="*/ 34 w 505"/>
                <a:gd name="T9" fmla="*/ 353 h 378"/>
                <a:gd name="T10" fmla="*/ 59 w 505"/>
                <a:gd name="T11" fmla="*/ 361 h 378"/>
                <a:gd name="T12" fmla="*/ 90 w 505"/>
                <a:gd name="T13" fmla="*/ 367 h 378"/>
                <a:gd name="T14" fmla="*/ 126 w 505"/>
                <a:gd name="T15" fmla="*/ 371 h 378"/>
                <a:gd name="T16" fmla="*/ 167 w 505"/>
                <a:gd name="T17" fmla="*/ 374 h 378"/>
                <a:gd name="T18" fmla="*/ 209 w 505"/>
                <a:gd name="T19" fmla="*/ 378 h 378"/>
                <a:gd name="T20" fmla="*/ 253 w 505"/>
                <a:gd name="T21" fmla="*/ 378 h 378"/>
                <a:gd name="T22" fmla="*/ 295 w 505"/>
                <a:gd name="T23" fmla="*/ 378 h 378"/>
                <a:gd name="T24" fmla="*/ 338 w 505"/>
                <a:gd name="T25" fmla="*/ 374 h 378"/>
                <a:gd name="T26" fmla="*/ 378 w 505"/>
                <a:gd name="T27" fmla="*/ 371 h 378"/>
                <a:gd name="T28" fmla="*/ 414 w 505"/>
                <a:gd name="T29" fmla="*/ 367 h 378"/>
                <a:gd name="T30" fmla="*/ 445 w 505"/>
                <a:gd name="T31" fmla="*/ 361 h 378"/>
                <a:gd name="T32" fmla="*/ 470 w 505"/>
                <a:gd name="T33" fmla="*/ 353 h 378"/>
                <a:gd name="T34" fmla="*/ 489 w 505"/>
                <a:gd name="T35" fmla="*/ 346 h 378"/>
                <a:gd name="T36" fmla="*/ 501 w 505"/>
                <a:gd name="T37" fmla="*/ 336 h 378"/>
                <a:gd name="T38" fmla="*/ 505 w 505"/>
                <a:gd name="T39" fmla="*/ 328 h 378"/>
                <a:gd name="T40" fmla="*/ 505 w 505"/>
                <a:gd name="T41" fmla="*/ 50 h 378"/>
                <a:gd name="T42" fmla="*/ 501 w 505"/>
                <a:gd name="T43" fmla="*/ 42 h 378"/>
                <a:gd name="T44" fmla="*/ 489 w 505"/>
                <a:gd name="T45" fmla="*/ 33 h 378"/>
                <a:gd name="T46" fmla="*/ 470 w 505"/>
                <a:gd name="T47" fmla="*/ 25 h 378"/>
                <a:gd name="T48" fmla="*/ 445 w 505"/>
                <a:gd name="T49" fmla="*/ 19 h 378"/>
                <a:gd name="T50" fmla="*/ 414 w 505"/>
                <a:gd name="T51" fmla="*/ 12 h 378"/>
                <a:gd name="T52" fmla="*/ 378 w 505"/>
                <a:gd name="T53" fmla="*/ 8 h 378"/>
                <a:gd name="T54" fmla="*/ 338 w 505"/>
                <a:gd name="T55" fmla="*/ 4 h 378"/>
                <a:gd name="T56" fmla="*/ 295 w 505"/>
                <a:gd name="T57" fmla="*/ 2 h 378"/>
                <a:gd name="T58" fmla="*/ 253 w 505"/>
                <a:gd name="T59" fmla="*/ 0 h 378"/>
                <a:gd name="T60" fmla="*/ 209 w 505"/>
                <a:gd name="T61" fmla="*/ 2 h 378"/>
                <a:gd name="T62" fmla="*/ 167 w 505"/>
                <a:gd name="T63" fmla="*/ 4 h 378"/>
                <a:gd name="T64" fmla="*/ 126 w 505"/>
                <a:gd name="T65" fmla="*/ 8 h 378"/>
                <a:gd name="T66" fmla="*/ 90 w 505"/>
                <a:gd name="T67" fmla="*/ 12 h 378"/>
                <a:gd name="T68" fmla="*/ 59 w 505"/>
                <a:gd name="T69" fmla="*/ 19 h 378"/>
                <a:gd name="T70" fmla="*/ 34 w 505"/>
                <a:gd name="T71" fmla="*/ 25 h 378"/>
                <a:gd name="T72" fmla="*/ 15 w 505"/>
                <a:gd name="T73" fmla="*/ 33 h 378"/>
                <a:gd name="T74" fmla="*/ 3 w 505"/>
                <a:gd name="T75" fmla="*/ 42 h 378"/>
                <a:gd name="T76" fmla="*/ 0 w 505"/>
                <a:gd name="T77" fmla="*/ 5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5" h="378">
                  <a:moveTo>
                    <a:pt x="0" y="50"/>
                  </a:moveTo>
                  <a:lnTo>
                    <a:pt x="0" y="328"/>
                  </a:lnTo>
                  <a:lnTo>
                    <a:pt x="3" y="336"/>
                  </a:lnTo>
                  <a:lnTo>
                    <a:pt x="15" y="346"/>
                  </a:lnTo>
                  <a:lnTo>
                    <a:pt x="34" y="353"/>
                  </a:lnTo>
                  <a:lnTo>
                    <a:pt x="59" y="361"/>
                  </a:lnTo>
                  <a:lnTo>
                    <a:pt x="90" y="367"/>
                  </a:lnTo>
                  <a:lnTo>
                    <a:pt x="126" y="371"/>
                  </a:lnTo>
                  <a:lnTo>
                    <a:pt x="167" y="374"/>
                  </a:lnTo>
                  <a:lnTo>
                    <a:pt x="209" y="378"/>
                  </a:lnTo>
                  <a:lnTo>
                    <a:pt x="253" y="378"/>
                  </a:lnTo>
                  <a:lnTo>
                    <a:pt x="295" y="378"/>
                  </a:lnTo>
                  <a:lnTo>
                    <a:pt x="338" y="374"/>
                  </a:lnTo>
                  <a:lnTo>
                    <a:pt x="378" y="371"/>
                  </a:lnTo>
                  <a:lnTo>
                    <a:pt x="414" y="367"/>
                  </a:lnTo>
                  <a:lnTo>
                    <a:pt x="445" y="361"/>
                  </a:lnTo>
                  <a:lnTo>
                    <a:pt x="470" y="353"/>
                  </a:lnTo>
                  <a:lnTo>
                    <a:pt x="489" y="346"/>
                  </a:lnTo>
                  <a:lnTo>
                    <a:pt x="501" y="336"/>
                  </a:lnTo>
                  <a:lnTo>
                    <a:pt x="505" y="328"/>
                  </a:lnTo>
                  <a:lnTo>
                    <a:pt x="505" y="50"/>
                  </a:lnTo>
                  <a:lnTo>
                    <a:pt x="501" y="42"/>
                  </a:lnTo>
                  <a:lnTo>
                    <a:pt x="489" y="33"/>
                  </a:lnTo>
                  <a:lnTo>
                    <a:pt x="470" y="25"/>
                  </a:lnTo>
                  <a:lnTo>
                    <a:pt x="445" y="19"/>
                  </a:lnTo>
                  <a:lnTo>
                    <a:pt x="414" y="12"/>
                  </a:lnTo>
                  <a:lnTo>
                    <a:pt x="378" y="8"/>
                  </a:lnTo>
                  <a:lnTo>
                    <a:pt x="338" y="4"/>
                  </a:lnTo>
                  <a:lnTo>
                    <a:pt x="295" y="2"/>
                  </a:lnTo>
                  <a:lnTo>
                    <a:pt x="253" y="0"/>
                  </a:lnTo>
                  <a:lnTo>
                    <a:pt x="209" y="2"/>
                  </a:lnTo>
                  <a:lnTo>
                    <a:pt x="167" y="4"/>
                  </a:lnTo>
                  <a:lnTo>
                    <a:pt x="126" y="8"/>
                  </a:lnTo>
                  <a:lnTo>
                    <a:pt x="90" y="12"/>
                  </a:lnTo>
                  <a:lnTo>
                    <a:pt x="59" y="19"/>
                  </a:lnTo>
                  <a:lnTo>
                    <a:pt x="34" y="25"/>
                  </a:lnTo>
                  <a:lnTo>
                    <a:pt x="15" y="33"/>
                  </a:lnTo>
                  <a:lnTo>
                    <a:pt x="3" y="4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37" name="Freeform 45"/>
            <p:cNvSpPr>
              <a:spLocks/>
            </p:cNvSpPr>
            <p:nvPr/>
          </p:nvSpPr>
          <p:spPr bwMode="auto">
            <a:xfrm>
              <a:off x="2820" y="3578"/>
              <a:ext cx="252" cy="26"/>
            </a:xfrm>
            <a:custGeom>
              <a:avLst/>
              <a:gdLst>
                <a:gd name="T0" fmla="*/ 0 w 505"/>
                <a:gd name="T1" fmla="*/ 0 h 52"/>
                <a:gd name="T2" fmla="*/ 3 w 505"/>
                <a:gd name="T3" fmla="*/ 10 h 52"/>
                <a:gd name="T4" fmla="*/ 15 w 505"/>
                <a:gd name="T5" fmla="*/ 17 h 52"/>
                <a:gd name="T6" fmla="*/ 34 w 505"/>
                <a:gd name="T7" fmla="*/ 27 h 52"/>
                <a:gd name="T8" fmla="*/ 59 w 505"/>
                <a:gd name="T9" fmla="*/ 33 h 52"/>
                <a:gd name="T10" fmla="*/ 90 w 505"/>
                <a:gd name="T11" fmla="*/ 38 h 52"/>
                <a:gd name="T12" fmla="*/ 126 w 505"/>
                <a:gd name="T13" fmla="*/ 44 h 52"/>
                <a:gd name="T14" fmla="*/ 167 w 505"/>
                <a:gd name="T15" fmla="*/ 48 h 52"/>
                <a:gd name="T16" fmla="*/ 209 w 505"/>
                <a:gd name="T17" fmla="*/ 50 h 52"/>
                <a:gd name="T18" fmla="*/ 253 w 505"/>
                <a:gd name="T19" fmla="*/ 52 h 52"/>
                <a:gd name="T20" fmla="*/ 295 w 505"/>
                <a:gd name="T21" fmla="*/ 50 h 52"/>
                <a:gd name="T22" fmla="*/ 338 w 505"/>
                <a:gd name="T23" fmla="*/ 48 h 52"/>
                <a:gd name="T24" fmla="*/ 378 w 505"/>
                <a:gd name="T25" fmla="*/ 44 h 52"/>
                <a:gd name="T26" fmla="*/ 414 w 505"/>
                <a:gd name="T27" fmla="*/ 38 h 52"/>
                <a:gd name="T28" fmla="*/ 445 w 505"/>
                <a:gd name="T29" fmla="*/ 33 h 52"/>
                <a:gd name="T30" fmla="*/ 470 w 505"/>
                <a:gd name="T31" fmla="*/ 27 h 52"/>
                <a:gd name="T32" fmla="*/ 489 w 505"/>
                <a:gd name="T33" fmla="*/ 17 h 52"/>
                <a:gd name="T34" fmla="*/ 501 w 505"/>
                <a:gd name="T35" fmla="*/ 10 h 52"/>
                <a:gd name="T36" fmla="*/ 505 w 505"/>
                <a:gd name="T3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52">
                  <a:moveTo>
                    <a:pt x="0" y="0"/>
                  </a:moveTo>
                  <a:lnTo>
                    <a:pt x="3" y="10"/>
                  </a:lnTo>
                  <a:lnTo>
                    <a:pt x="15" y="17"/>
                  </a:lnTo>
                  <a:lnTo>
                    <a:pt x="34" y="27"/>
                  </a:lnTo>
                  <a:lnTo>
                    <a:pt x="59" y="33"/>
                  </a:lnTo>
                  <a:lnTo>
                    <a:pt x="90" y="38"/>
                  </a:lnTo>
                  <a:lnTo>
                    <a:pt x="126" y="44"/>
                  </a:lnTo>
                  <a:lnTo>
                    <a:pt x="167" y="48"/>
                  </a:lnTo>
                  <a:lnTo>
                    <a:pt x="209" y="50"/>
                  </a:lnTo>
                  <a:lnTo>
                    <a:pt x="253" y="52"/>
                  </a:lnTo>
                  <a:lnTo>
                    <a:pt x="295" y="50"/>
                  </a:lnTo>
                  <a:lnTo>
                    <a:pt x="338" y="48"/>
                  </a:lnTo>
                  <a:lnTo>
                    <a:pt x="378" y="44"/>
                  </a:lnTo>
                  <a:lnTo>
                    <a:pt x="414" y="38"/>
                  </a:lnTo>
                  <a:lnTo>
                    <a:pt x="445" y="33"/>
                  </a:lnTo>
                  <a:lnTo>
                    <a:pt x="470" y="27"/>
                  </a:lnTo>
                  <a:lnTo>
                    <a:pt x="489" y="17"/>
                  </a:lnTo>
                  <a:lnTo>
                    <a:pt x="501" y="10"/>
                  </a:lnTo>
                  <a:lnTo>
                    <a:pt x="50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8" name="Freeform 46"/>
            <p:cNvSpPr>
              <a:spLocks/>
            </p:cNvSpPr>
            <p:nvPr/>
          </p:nvSpPr>
          <p:spPr bwMode="auto">
            <a:xfrm>
              <a:off x="2820" y="3591"/>
              <a:ext cx="252" cy="25"/>
            </a:xfrm>
            <a:custGeom>
              <a:avLst/>
              <a:gdLst>
                <a:gd name="T0" fmla="*/ 0 w 505"/>
                <a:gd name="T1" fmla="*/ 0 h 50"/>
                <a:gd name="T2" fmla="*/ 3 w 505"/>
                <a:gd name="T3" fmla="*/ 8 h 50"/>
                <a:gd name="T4" fmla="*/ 15 w 505"/>
                <a:gd name="T5" fmla="*/ 15 h 50"/>
                <a:gd name="T6" fmla="*/ 34 w 505"/>
                <a:gd name="T7" fmla="*/ 25 h 50"/>
                <a:gd name="T8" fmla="*/ 59 w 505"/>
                <a:gd name="T9" fmla="*/ 31 h 50"/>
                <a:gd name="T10" fmla="*/ 90 w 505"/>
                <a:gd name="T11" fmla="*/ 38 h 50"/>
                <a:gd name="T12" fmla="*/ 126 w 505"/>
                <a:gd name="T13" fmla="*/ 42 h 50"/>
                <a:gd name="T14" fmla="*/ 167 w 505"/>
                <a:gd name="T15" fmla="*/ 46 h 50"/>
                <a:gd name="T16" fmla="*/ 209 w 505"/>
                <a:gd name="T17" fmla="*/ 48 h 50"/>
                <a:gd name="T18" fmla="*/ 253 w 505"/>
                <a:gd name="T19" fmla="*/ 50 h 50"/>
                <a:gd name="T20" fmla="*/ 295 w 505"/>
                <a:gd name="T21" fmla="*/ 48 h 50"/>
                <a:gd name="T22" fmla="*/ 338 w 505"/>
                <a:gd name="T23" fmla="*/ 46 h 50"/>
                <a:gd name="T24" fmla="*/ 378 w 505"/>
                <a:gd name="T25" fmla="*/ 42 h 50"/>
                <a:gd name="T26" fmla="*/ 414 w 505"/>
                <a:gd name="T27" fmla="*/ 38 h 50"/>
                <a:gd name="T28" fmla="*/ 445 w 505"/>
                <a:gd name="T29" fmla="*/ 31 h 50"/>
                <a:gd name="T30" fmla="*/ 470 w 505"/>
                <a:gd name="T31" fmla="*/ 25 h 50"/>
                <a:gd name="T32" fmla="*/ 489 w 505"/>
                <a:gd name="T33" fmla="*/ 15 h 50"/>
                <a:gd name="T34" fmla="*/ 501 w 505"/>
                <a:gd name="T35" fmla="*/ 8 h 50"/>
                <a:gd name="T36" fmla="*/ 505 w 505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50">
                  <a:moveTo>
                    <a:pt x="0" y="0"/>
                  </a:moveTo>
                  <a:lnTo>
                    <a:pt x="3" y="8"/>
                  </a:lnTo>
                  <a:lnTo>
                    <a:pt x="15" y="15"/>
                  </a:lnTo>
                  <a:lnTo>
                    <a:pt x="34" y="25"/>
                  </a:lnTo>
                  <a:lnTo>
                    <a:pt x="59" y="31"/>
                  </a:lnTo>
                  <a:lnTo>
                    <a:pt x="90" y="38"/>
                  </a:lnTo>
                  <a:lnTo>
                    <a:pt x="126" y="42"/>
                  </a:lnTo>
                  <a:lnTo>
                    <a:pt x="167" y="46"/>
                  </a:lnTo>
                  <a:lnTo>
                    <a:pt x="209" y="48"/>
                  </a:lnTo>
                  <a:lnTo>
                    <a:pt x="253" y="50"/>
                  </a:lnTo>
                  <a:lnTo>
                    <a:pt x="295" y="48"/>
                  </a:lnTo>
                  <a:lnTo>
                    <a:pt x="338" y="46"/>
                  </a:lnTo>
                  <a:lnTo>
                    <a:pt x="378" y="42"/>
                  </a:lnTo>
                  <a:lnTo>
                    <a:pt x="414" y="38"/>
                  </a:lnTo>
                  <a:lnTo>
                    <a:pt x="445" y="31"/>
                  </a:lnTo>
                  <a:lnTo>
                    <a:pt x="470" y="25"/>
                  </a:lnTo>
                  <a:lnTo>
                    <a:pt x="489" y="15"/>
                  </a:lnTo>
                  <a:lnTo>
                    <a:pt x="501" y="8"/>
                  </a:lnTo>
                  <a:lnTo>
                    <a:pt x="50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39" name="Freeform 47"/>
            <p:cNvSpPr>
              <a:spLocks/>
            </p:cNvSpPr>
            <p:nvPr/>
          </p:nvSpPr>
          <p:spPr bwMode="auto">
            <a:xfrm>
              <a:off x="2820" y="3604"/>
              <a:ext cx="252" cy="25"/>
            </a:xfrm>
            <a:custGeom>
              <a:avLst/>
              <a:gdLst>
                <a:gd name="T0" fmla="*/ 0 w 505"/>
                <a:gd name="T1" fmla="*/ 0 h 50"/>
                <a:gd name="T2" fmla="*/ 3 w 505"/>
                <a:gd name="T3" fmla="*/ 8 h 50"/>
                <a:gd name="T4" fmla="*/ 15 w 505"/>
                <a:gd name="T5" fmla="*/ 17 h 50"/>
                <a:gd name="T6" fmla="*/ 34 w 505"/>
                <a:gd name="T7" fmla="*/ 25 h 50"/>
                <a:gd name="T8" fmla="*/ 59 w 505"/>
                <a:gd name="T9" fmla="*/ 31 h 50"/>
                <a:gd name="T10" fmla="*/ 90 w 505"/>
                <a:gd name="T11" fmla="*/ 38 h 50"/>
                <a:gd name="T12" fmla="*/ 126 w 505"/>
                <a:gd name="T13" fmla="*/ 42 h 50"/>
                <a:gd name="T14" fmla="*/ 167 w 505"/>
                <a:gd name="T15" fmla="*/ 46 h 50"/>
                <a:gd name="T16" fmla="*/ 209 w 505"/>
                <a:gd name="T17" fmla="*/ 48 h 50"/>
                <a:gd name="T18" fmla="*/ 253 w 505"/>
                <a:gd name="T19" fmla="*/ 50 h 50"/>
                <a:gd name="T20" fmla="*/ 295 w 505"/>
                <a:gd name="T21" fmla="*/ 48 h 50"/>
                <a:gd name="T22" fmla="*/ 338 w 505"/>
                <a:gd name="T23" fmla="*/ 46 h 50"/>
                <a:gd name="T24" fmla="*/ 378 w 505"/>
                <a:gd name="T25" fmla="*/ 42 h 50"/>
                <a:gd name="T26" fmla="*/ 414 w 505"/>
                <a:gd name="T27" fmla="*/ 38 h 50"/>
                <a:gd name="T28" fmla="*/ 445 w 505"/>
                <a:gd name="T29" fmla="*/ 31 h 50"/>
                <a:gd name="T30" fmla="*/ 470 w 505"/>
                <a:gd name="T31" fmla="*/ 25 h 50"/>
                <a:gd name="T32" fmla="*/ 489 w 505"/>
                <a:gd name="T33" fmla="*/ 17 h 50"/>
                <a:gd name="T34" fmla="*/ 501 w 505"/>
                <a:gd name="T35" fmla="*/ 8 h 50"/>
                <a:gd name="T36" fmla="*/ 505 w 505"/>
                <a:gd name="T3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50">
                  <a:moveTo>
                    <a:pt x="0" y="0"/>
                  </a:moveTo>
                  <a:lnTo>
                    <a:pt x="3" y="8"/>
                  </a:lnTo>
                  <a:lnTo>
                    <a:pt x="15" y="17"/>
                  </a:lnTo>
                  <a:lnTo>
                    <a:pt x="34" y="25"/>
                  </a:lnTo>
                  <a:lnTo>
                    <a:pt x="59" y="31"/>
                  </a:lnTo>
                  <a:lnTo>
                    <a:pt x="90" y="38"/>
                  </a:lnTo>
                  <a:lnTo>
                    <a:pt x="126" y="42"/>
                  </a:lnTo>
                  <a:lnTo>
                    <a:pt x="167" y="46"/>
                  </a:lnTo>
                  <a:lnTo>
                    <a:pt x="209" y="48"/>
                  </a:lnTo>
                  <a:lnTo>
                    <a:pt x="253" y="50"/>
                  </a:lnTo>
                  <a:lnTo>
                    <a:pt x="295" y="48"/>
                  </a:lnTo>
                  <a:lnTo>
                    <a:pt x="338" y="46"/>
                  </a:lnTo>
                  <a:lnTo>
                    <a:pt x="378" y="42"/>
                  </a:lnTo>
                  <a:lnTo>
                    <a:pt x="414" y="38"/>
                  </a:lnTo>
                  <a:lnTo>
                    <a:pt x="445" y="31"/>
                  </a:lnTo>
                  <a:lnTo>
                    <a:pt x="470" y="25"/>
                  </a:lnTo>
                  <a:lnTo>
                    <a:pt x="489" y="17"/>
                  </a:lnTo>
                  <a:lnTo>
                    <a:pt x="501" y="8"/>
                  </a:lnTo>
                  <a:lnTo>
                    <a:pt x="50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40" name="Freeform 48"/>
            <p:cNvSpPr>
              <a:spLocks/>
            </p:cNvSpPr>
            <p:nvPr/>
          </p:nvSpPr>
          <p:spPr bwMode="auto">
            <a:xfrm>
              <a:off x="2762" y="2446"/>
              <a:ext cx="480" cy="360"/>
            </a:xfrm>
            <a:custGeom>
              <a:avLst/>
              <a:gdLst>
                <a:gd name="T0" fmla="*/ 160 w 961"/>
                <a:gd name="T1" fmla="*/ 578 h 720"/>
                <a:gd name="T2" fmla="*/ 206 w 961"/>
                <a:gd name="T3" fmla="*/ 650 h 720"/>
                <a:gd name="T4" fmla="*/ 263 w 961"/>
                <a:gd name="T5" fmla="*/ 698 h 720"/>
                <a:gd name="T6" fmla="*/ 327 w 961"/>
                <a:gd name="T7" fmla="*/ 720 h 720"/>
                <a:gd name="T8" fmla="*/ 392 w 961"/>
                <a:gd name="T9" fmla="*/ 710 h 720"/>
                <a:gd name="T10" fmla="*/ 454 w 961"/>
                <a:gd name="T11" fmla="*/ 670 h 720"/>
                <a:gd name="T12" fmla="*/ 507 w 961"/>
                <a:gd name="T13" fmla="*/ 670 h 720"/>
                <a:gd name="T14" fmla="*/ 567 w 961"/>
                <a:gd name="T15" fmla="*/ 710 h 720"/>
                <a:gd name="T16" fmla="*/ 632 w 961"/>
                <a:gd name="T17" fmla="*/ 720 h 720"/>
                <a:gd name="T18" fmla="*/ 698 w 961"/>
                <a:gd name="T19" fmla="*/ 698 h 720"/>
                <a:gd name="T20" fmla="*/ 755 w 961"/>
                <a:gd name="T21" fmla="*/ 650 h 720"/>
                <a:gd name="T22" fmla="*/ 801 w 961"/>
                <a:gd name="T23" fmla="*/ 578 h 720"/>
                <a:gd name="T24" fmla="*/ 842 w 961"/>
                <a:gd name="T25" fmla="*/ 539 h 720"/>
                <a:gd name="T26" fmla="*/ 886 w 961"/>
                <a:gd name="T27" fmla="*/ 528 h 720"/>
                <a:gd name="T28" fmla="*/ 926 w 961"/>
                <a:gd name="T29" fmla="*/ 489 h 720"/>
                <a:gd name="T30" fmla="*/ 951 w 961"/>
                <a:gd name="T31" fmla="*/ 430 h 720"/>
                <a:gd name="T32" fmla="*/ 961 w 961"/>
                <a:gd name="T33" fmla="*/ 361 h 720"/>
                <a:gd name="T34" fmla="*/ 951 w 961"/>
                <a:gd name="T35" fmla="*/ 290 h 720"/>
                <a:gd name="T36" fmla="*/ 926 w 961"/>
                <a:gd name="T37" fmla="*/ 230 h 720"/>
                <a:gd name="T38" fmla="*/ 886 w 961"/>
                <a:gd name="T39" fmla="*/ 192 h 720"/>
                <a:gd name="T40" fmla="*/ 842 w 961"/>
                <a:gd name="T41" fmla="*/ 180 h 720"/>
                <a:gd name="T42" fmla="*/ 801 w 961"/>
                <a:gd name="T43" fmla="*/ 142 h 720"/>
                <a:gd name="T44" fmla="*/ 755 w 961"/>
                <a:gd name="T45" fmla="*/ 69 h 720"/>
                <a:gd name="T46" fmla="*/ 698 w 961"/>
                <a:gd name="T47" fmla="*/ 21 h 720"/>
                <a:gd name="T48" fmla="*/ 632 w 961"/>
                <a:gd name="T49" fmla="*/ 0 h 720"/>
                <a:gd name="T50" fmla="*/ 567 w 961"/>
                <a:gd name="T51" fmla="*/ 9 h 720"/>
                <a:gd name="T52" fmla="*/ 507 w 961"/>
                <a:gd name="T53" fmla="*/ 50 h 720"/>
                <a:gd name="T54" fmla="*/ 454 w 961"/>
                <a:gd name="T55" fmla="*/ 50 h 720"/>
                <a:gd name="T56" fmla="*/ 392 w 961"/>
                <a:gd name="T57" fmla="*/ 9 h 720"/>
                <a:gd name="T58" fmla="*/ 327 w 961"/>
                <a:gd name="T59" fmla="*/ 0 h 720"/>
                <a:gd name="T60" fmla="*/ 263 w 961"/>
                <a:gd name="T61" fmla="*/ 21 h 720"/>
                <a:gd name="T62" fmla="*/ 206 w 961"/>
                <a:gd name="T63" fmla="*/ 69 h 720"/>
                <a:gd name="T64" fmla="*/ 160 w 961"/>
                <a:gd name="T65" fmla="*/ 142 h 720"/>
                <a:gd name="T66" fmla="*/ 119 w 961"/>
                <a:gd name="T67" fmla="*/ 180 h 720"/>
                <a:gd name="T68" fmla="*/ 73 w 961"/>
                <a:gd name="T69" fmla="*/ 192 h 720"/>
                <a:gd name="T70" fmla="*/ 35 w 961"/>
                <a:gd name="T71" fmla="*/ 230 h 720"/>
                <a:gd name="T72" fmla="*/ 10 w 961"/>
                <a:gd name="T73" fmla="*/ 290 h 720"/>
                <a:gd name="T74" fmla="*/ 0 w 961"/>
                <a:gd name="T75" fmla="*/ 361 h 720"/>
                <a:gd name="T76" fmla="*/ 10 w 961"/>
                <a:gd name="T77" fmla="*/ 430 h 720"/>
                <a:gd name="T78" fmla="*/ 35 w 961"/>
                <a:gd name="T79" fmla="*/ 489 h 720"/>
                <a:gd name="T80" fmla="*/ 73 w 961"/>
                <a:gd name="T81" fmla="*/ 528 h 720"/>
                <a:gd name="T82" fmla="*/ 119 w 961"/>
                <a:gd name="T83" fmla="*/ 53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1" h="720">
                  <a:moveTo>
                    <a:pt x="141" y="533"/>
                  </a:moveTo>
                  <a:lnTo>
                    <a:pt x="160" y="578"/>
                  </a:lnTo>
                  <a:lnTo>
                    <a:pt x="181" y="616"/>
                  </a:lnTo>
                  <a:lnTo>
                    <a:pt x="206" y="650"/>
                  </a:lnTo>
                  <a:lnTo>
                    <a:pt x="233" y="677"/>
                  </a:lnTo>
                  <a:lnTo>
                    <a:pt x="263" y="698"/>
                  </a:lnTo>
                  <a:lnTo>
                    <a:pt x="294" y="712"/>
                  </a:lnTo>
                  <a:lnTo>
                    <a:pt x="327" y="720"/>
                  </a:lnTo>
                  <a:lnTo>
                    <a:pt x="360" y="718"/>
                  </a:lnTo>
                  <a:lnTo>
                    <a:pt x="392" y="710"/>
                  </a:lnTo>
                  <a:lnTo>
                    <a:pt x="423" y="693"/>
                  </a:lnTo>
                  <a:lnTo>
                    <a:pt x="454" y="670"/>
                  </a:lnTo>
                  <a:lnTo>
                    <a:pt x="480" y="641"/>
                  </a:lnTo>
                  <a:lnTo>
                    <a:pt x="507" y="670"/>
                  </a:lnTo>
                  <a:lnTo>
                    <a:pt x="536" y="693"/>
                  </a:lnTo>
                  <a:lnTo>
                    <a:pt x="567" y="710"/>
                  </a:lnTo>
                  <a:lnTo>
                    <a:pt x="600" y="718"/>
                  </a:lnTo>
                  <a:lnTo>
                    <a:pt x="632" y="720"/>
                  </a:lnTo>
                  <a:lnTo>
                    <a:pt x="665" y="712"/>
                  </a:lnTo>
                  <a:lnTo>
                    <a:pt x="698" y="698"/>
                  </a:lnTo>
                  <a:lnTo>
                    <a:pt x="726" y="677"/>
                  </a:lnTo>
                  <a:lnTo>
                    <a:pt x="755" y="650"/>
                  </a:lnTo>
                  <a:lnTo>
                    <a:pt x="780" y="616"/>
                  </a:lnTo>
                  <a:lnTo>
                    <a:pt x="801" y="578"/>
                  </a:lnTo>
                  <a:lnTo>
                    <a:pt x="818" y="533"/>
                  </a:lnTo>
                  <a:lnTo>
                    <a:pt x="842" y="539"/>
                  </a:lnTo>
                  <a:lnTo>
                    <a:pt x="865" y="537"/>
                  </a:lnTo>
                  <a:lnTo>
                    <a:pt x="886" y="528"/>
                  </a:lnTo>
                  <a:lnTo>
                    <a:pt x="907" y="512"/>
                  </a:lnTo>
                  <a:lnTo>
                    <a:pt x="926" y="489"/>
                  </a:lnTo>
                  <a:lnTo>
                    <a:pt x="939" y="462"/>
                  </a:lnTo>
                  <a:lnTo>
                    <a:pt x="951" y="430"/>
                  </a:lnTo>
                  <a:lnTo>
                    <a:pt x="959" y="395"/>
                  </a:lnTo>
                  <a:lnTo>
                    <a:pt x="961" y="361"/>
                  </a:lnTo>
                  <a:lnTo>
                    <a:pt x="959" y="324"/>
                  </a:lnTo>
                  <a:lnTo>
                    <a:pt x="951" y="290"/>
                  </a:lnTo>
                  <a:lnTo>
                    <a:pt x="939" y="257"/>
                  </a:lnTo>
                  <a:lnTo>
                    <a:pt x="926" y="230"/>
                  </a:lnTo>
                  <a:lnTo>
                    <a:pt x="907" y="207"/>
                  </a:lnTo>
                  <a:lnTo>
                    <a:pt x="886" y="192"/>
                  </a:lnTo>
                  <a:lnTo>
                    <a:pt x="865" y="182"/>
                  </a:lnTo>
                  <a:lnTo>
                    <a:pt x="842" y="180"/>
                  </a:lnTo>
                  <a:lnTo>
                    <a:pt x="818" y="186"/>
                  </a:lnTo>
                  <a:lnTo>
                    <a:pt x="801" y="142"/>
                  </a:lnTo>
                  <a:lnTo>
                    <a:pt x="780" y="103"/>
                  </a:lnTo>
                  <a:lnTo>
                    <a:pt x="755" y="69"/>
                  </a:lnTo>
                  <a:lnTo>
                    <a:pt x="726" y="42"/>
                  </a:lnTo>
                  <a:lnTo>
                    <a:pt x="698" y="21"/>
                  </a:lnTo>
                  <a:lnTo>
                    <a:pt x="665" y="7"/>
                  </a:lnTo>
                  <a:lnTo>
                    <a:pt x="632" y="0"/>
                  </a:lnTo>
                  <a:lnTo>
                    <a:pt x="600" y="2"/>
                  </a:lnTo>
                  <a:lnTo>
                    <a:pt x="567" y="9"/>
                  </a:lnTo>
                  <a:lnTo>
                    <a:pt x="536" y="27"/>
                  </a:lnTo>
                  <a:lnTo>
                    <a:pt x="507" y="50"/>
                  </a:lnTo>
                  <a:lnTo>
                    <a:pt x="480" y="78"/>
                  </a:lnTo>
                  <a:lnTo>
                    <a:pt x="454" y="50"/>
                  </a:lnTo>
                  <a:lnTo>
                    <a:pt x="423" y="27"/>
                  </a:lnTo>
                  <a:lnTo>
                    <a:pt x="392" y="9"/>
                  </a:lnTo>
                  <a:lnTo>
                    <a:pt x="360" y="2"/>
                  </a:lnTo>
                  <a:lnTo>
                    <a:pt x="327" y="0"/>
                  </a:lnTo>
                  <a:lnTo>
                    <a:pt x="294" y="7"/>
                  </a:lnTo>
                  <a:lnTo>
                    <a:pt x="263" y="21"/>
                  </a:lnTo>
                  <a:lnTo>
                    <a:pt x="233" y="42"/>
                  </a:lnTo>
                  <a:lnTo>
                    <a:pt x="206" y="69"/>
                  </a:lnTo>
                  <a:lnTo>
                    <a:pt x="181" y="103"/>
                  </a:lnTo>
                  <a:lnTo>
                    <a:pt x="160" y="142"/>
                  </a:lnTo>
                  <a:lnTo>
                    <a:pt x="141" y="186"/>
                  </a:lnTo>
                  <a:lnTo>
                    <a:pt x="119" y="180"/>
                  </a:lnTo>
                  <a:lnTo>
                    <a:pt x="96" y="182"/>
                  </a:lnTo>
                  <a:lnTo>
                    <a:pt x="73" y="192"/>
                  </a:lnTo>
                  <a:lnTo>
                    <a:pt x="54" y="207"/>
                  </a:lnTo>
                  <a:lnTo>
                    <a:pt x="35" y="230"/>
                  </a:lnTo>
                  <a:lnTo>
                    <a:pt x="20" y="257"/>
                  </a:lnTo>
                  <a:lnTo>
                    <a:pt x="10" y="290"/>
                  </a:lnTo>
                  <a:lnTo>
                    <a:pt x="2" y="324"/>
                  </a:lnTo>
                  <a:lnTo>
                    <a:pt x="0" y="361"/>
                  </a:lnTo>
                  <a:lnTo>
                    <a:pt x="2" y="395"/>
                  </a:lnTo>
                  <a:lnTo>
                    <a:pt x="10" y="430"/>
                  </a:lnTo>
                  <a:lnTo>
                    <a:pt x="20" y="462"/>
                  </a:lnTo>
                  <a:lnTo>
                    <a:pt x="35" y="489"/>
                  </a:lnTo>
                  <a:lnTo>
                    <a:pt x="54" y="512"/>
                  </a:lnTo>
                  <a:lnTo>
                    <a:pt x="73" y="528"/>
                  </a:lnTo>
                  <a:lnTo>
                    <a:pt x="96" y="537"/>
                  </a:lnTo>
                  <a:lnTo>
                    <a:pt x="119" y="539"/>
                  </a:lnTo>
                  <a:lnTo>
                    <a:pt x="141" y="5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41" name="Rectangle 49"/>
            <p:cNvSpPr>
              <a:spLocks noChangeArrowheads="1"/>
            </p:cNvSpPr>
            <p:nvPr/>
          </p:nvSpPr>
          <p:spPr bwMode="auto">
            <a:xfrm>
              <a:off x="2893" y="2587"/>
              <a:ext cx="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Intranet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0242" name="Line 50"/>
            <p:cNvSpPr>
              <a:spLocks noChangeShapeType="1"/>
            </p:cNvSpPr>
            <p:nvPr/>
          </p:nvSpPr>
          <p:spPr bwMode="auto">
            <a:xfrm>
              <a:off x="3038" y="2302"/>
              <a:ext cx="3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43" name="Line 51"/>
            <p:cNvSpPr>
              <a:spLocks noChangeShapeType="1"/>
            </p:cNvSpPr>
            <p:nvPr/>
          </p:nvSpPr>
          <p:spPr bwMode="auto">
            <a:xfrm flipV="1">
              <a:off x="2984" y="2806"/>
              <a:ext cx="8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44" name="Freeform 52"/>
            <p:cNvSpPr>
              <a:spLocks/>
            </p:cNvSpPr>
            <p:nvPr/>
          </p:nvSpPr>
          <p:spPr bwMode="auto">
            <a:xfrm>
              <a:off x="2762" y="1582"/>
              <a:ext cx="480" cy="360"/>
            </a:xfrm>
            <a:custGeom>
              <a:avLst/>
              <a:gdLst>
                <a:gd name="T0" fmla="*/ 160 w 961"/>
                <a:gd name="T1" fmla="*/ 578 h 720"/>
                <a:gd name="T2" fmla="*/ 206 w 961"/>
                <a:gd name="T3" fmla="*/ 651 h 720"/>
                <a:gd name="T4" fmla="*/ 263 w 961"/>
                <a:gd name="T5" fmla="*/ 699 h 720"/>
                <a:gd name="T6" fmla="*/ 327 w 961"/>
                <a:gd name="T7" fmla="*/ 720 h 720"/>
                <a:gd name="T8" fmla="*/ 392 w 961"/>
                <a:gd name="T9" fmla="*/ 710 h 720"/>
                <a:gd name="T10" fmla="*/ 454 w 961"/>
                <a:gd name="T11" fmla="*/ 670 h 720"/>
                <a:gd name="T12" fmla="*/ 507 w 961"/>
                <a:gd name="T13" fmla="*/ 670 h 720"/>
                <a:gd name="T14" fmla="*/ 567 w 961"/>
                <a:gd name="T15" fmla="*/ 710 h 720"/>
                <a:gd name="T16" fmla="*/ 632 w 961"/>
                <a:gd name="T17" fmla="*/ 720 h 720"/>
                <a:gd name="T18" fmla="*/ 698 w 961"/>
                <a:gd name="T19" fmla="*/ 699 h 720"/>
                <a:gd name="T20" fmla="*/ 755 w 961"/>
                <a:gd name="T21" fmla="*/ 651 h 720"/>
                <a:gd name="T22" fmla="*/ 801 w 961"/>
                <a:gd name="T23" fmla="*/ 578 h 720"/>
                <a:gd name="T24" fmla="*/ 842 w 961"/>
                <a:gd name="T25" fmla="*/ 539 h 720"/>
                <a:gd name="T26" fmla="*/ 886 w 961"/>
                <a:gd name="T27" fmla="*/ 528 h 720"/>
                <a:gd name="T28" fmla="*/ 926 w 961"/>
                <a:gd name="T29" fmla="*/ 489 h 720"/>
                <a:gd name="T30" fmla="*/ 951 w 961"/>
                <a:gd name="T31" fmla="*/ 430 h 720"/>
                <a:gd name="T32" fmla="*/ 961 w 961"/>
                <a:gd name="T33" fmla="*/ 361 h 720"/>
                <a:gd name="T34" fmla="*/ 951 w 961"/>
                <a:gd name="T35" fmla="*/ 290 h 720"/>
                <a:gd name="T36" fmla="*/ 926 w 961"/>
                <a:gd name="T37" fmla="*/ 230 h 720"/>
                <a:gd name="T38" fmla="*/ 886 w 961"/>
                <a:gd name="T39" fmla="*/ 192 h 720"/>
                <a:gd name="T40" fmla="*/ 842 w 961"/>
                <a:gd name="T41" fmla="*/ 180 h 720"/>
                <a:gd name="T42" fmla="*/ 801 w 961"/>
                <a:gd name="T43" fmla="*/ 142 h 720"/>
                <a:gd name="T44" fmla="*/ 755 w 961"/>
                <a:gd name="T45" fmla="*/ 69 h 720"/>
                <a:gd name="T46" fmla="*/ 698 w 961"/>
                <a:gd name="T47" fmla="*/ 21 h 720"/>
                <a:gd name="T48" fmla="*/ 632 w 961"/>
                <a:gd name="T49" fmla="*/ 0 h 720"/>
                <a:gd name="T50" fmla="*/ 567 w 961"/>
                <a:gd name="T51" fmla="*/ 10 h 720"/>
                <a:gd name="T52" fmla="*/ 507 w 961"/>
                <a:gd name="T53" fmla="*/ 50 h 720"/>
                <a:gd name="T54" fmla="*/ 454 w 961"/>
                <a:gd name="T55" fmla="*/ 50 h 720"/>
                <a:gd name="T56" fmla="*/ 392 w 961"/>
                <a:gd name="T57" fmla="*/ 10 h 720"/>
                <a:gd name="T58" fmla="*/ 327 w 961"/>
                <a:gd name="T59" fmla="*/ 0 h 720"/>
                <a:gd name="T60" fmla="*/ 263 w 961"/>
                <a:gd name="T61" fmla="*/ 21 h 720"/>
                <a:gd name="T62" fmla="*/ 206 w 961"/>
                <a:gd name="T63" fmla="*/ 69 h 720"/>
                <a:gd name="T64" fmla="*/ 160 w 961"/>
                <a:gd name="T65" fmla="*/ 142 h 720"/>
                <a:gd name="T66" fmla="*/ 119 w 961"/>
                <a:gd name="T67" fmla="*/ 180 h 720"/>
                <a:gd name="T68" fmla="*/ 73 w 961"/>
                <a:gd name="T69" fmla="*/ 192 h 720"/>
                <a:gd name="T70" fmla="*/ 35 w 961"/>
                <a:gd name="T71" fmla="*/ 230 h 720"/>
                <a:gd name="T72" fmla="*/ 10 w 961"/>
                <a:gd name="T73" fmla="*/ 290 h 720"/>
                <a:gd name="T74" fmla="*/ 0 w 961"/>
                <a:gd name="T75" fmla="*/ 361 h 720"/>
                <a:gd name="T76" fmla="*/ 10 w 961"/>
                <a:gd name="T77" fmla="*/ 430 h 720"/>
                <a:gd name="T78" fmla="*/ 35 w 961"/>
                <a:gd name="T79" fmla="*/ 489 h 720"/>
                <a:gd name="T80" fmla="*/ 73 w 961"/>
                <a:gd name="T81" fmla="*/ 528 h 720"/>
                <a:gd name="T82" fmla="*/ 119 w 961"/>
                <a:gd name="T83" fmla="*/ 53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1" h="720">
                  <a:moveTo>
                    <a:pt x="141" y="534"/>
                  </a:moveTo>
                  <a:lnTo>
                    <a:pt x="160" y="578"/>
                  </a:lnTo>
                  <a:lnTo>
                    <a:pt x="181" y="616"/>
                  </a:lnTo>
                  <a:lnTo>
                    <a:pt x="206" y="651"/>
                  </a:lnTo>
                  <a:lnTo>
                    <a:pt x="233" y="678"/>
                  </a:lnTo>
                  <a:lnTo>
                    <a:pt x="263" y="699"/>
                  </a:lnTo>
                  <a:lnTo>
                    <a:pt x="294" y="712"/>
                  </a:lnTo>
                  <a:lnTo>
                    <a:pt x="327" y="720"/>
                  </a:lnTo>
                  <a:lnTo>
                    <a:pt x="360" y="718"/>
                  </a:lnTo>
                  <a:lnTo>
                    <a:pt x="392" y="710"/>
                  </a:lnTo>
                  <a:lnTo>
                    <a:pt x="423" y="693"/>
                  </a:lnTo>
                  <a:lnTo>
                    <a:pt x="454" y="670"/>
                  </a:lnTo>
                  <a:lnTo>
                    <a:pt x="480" y="641"/>
                  </a:lnTo>
                  <a:lnTo>
                    <a:pt x="507" y="670"/>
                  </a:lnTo>
                  <a:lnTo>
                    <a:pt x="536" y="693"/>
                  </a:lnTo>
                  <a:lnTo>
                    <a:pt x="567" y="710"/>
                  </a:lnTo>
                  <a:lnTo>
                    <a:pt x="600" y="718"/>
                  </a:lnTo>
                  <a:lnTo>
                    <a:pt x="632" y="720"/>
                  </a:lnTo>
                  <a:lnTo>
                    <a:pt x="665" y="712"/>
                  </a:lnTo>
                  <a:lnTo>
                    <a:pt x="698" y="699"/>
                  </a:lnTo>
                  <a:lnTo>
                    <a:pt x="726" y="678"/>
                  </a:lnTo>
                  <a:lnTo>
                    <a:pt x="755" y="651"/>
                  </a:lnTo>
                  <a:lnTo>
                    <a:pt x="780" y="616"/>
                  </a:lnTo>
                  <a:lnTo>
                    <a:pt x="801" y="578"/>
                  </a:lnTo>
                  <a:lnTo>
                    <a:pt x="818" y="534"/>
                  </a:lnTo>
                  <a:lnTo>
                    <a:pt x="842" y="539"/>
                  </a:lnTo>
                  <a:lnTo>
                    <a:pt x="865" y="537"/>
                  </a:lnTo>
                  <a:lnTo>
                    <a:pt x="886" y="528"/>
                  </a:lnTo>
                  <a:lnTo>
                    <a:pt x="907" y="512"/>
                  </a:lnTo>
                  <a:lnTo>
                    <a:pt x="926" y="489"/>
                  </a:lnTo>
                  <a:lnTo>
                    <a:pt x="939" y="463"/>
                  </a:lnTo>
                  <a:lnTo>
                    <a:pt x="951" y="430"/>
                  </a:lnTo>
                  <a:lnTo>
                    <a:pt x="959" y="395"/>
                  </a:lnTo>
                  <a:lnTo>
                    <a:pt x="961" y="361"/>
                  </a:lnTo>
                  <a:lnTo>
                    <a:pt x="959" y="324"/>
                  </a:lnTo>
                  <a:lnTo>
                    <a:pt x="951" y="290"/>
                  </a:lnTo>
                  <a:lnTo>
                    <a:pt x="939" y="257"/>
                  </a:lnTo>
                  <a:lnTo>
                    <a:pt x="926" y="230"/>
                  </a:lnTo>
                  <a:lnTo>
                    <a:pt x="907" y="207"/>
                  </a:lnTo>
                  <a:lnTo>
                    <a:pt x="886" y="192"/>
                  </a:lnTo>
                  <a:lnTo>
                    <a:pt x="865" y="182"/>
                  </a:lnTo>
                  <a:lnTo>
                    <a:pt x="842" y="180"/>
                  </a:lnTo>
                  <a:lnTo>
                    <a:pt x="818" y="186"/>
                  </a:lnTo>
                  <a:lnTo>
                    <a:pt x="801" y="142"/>
                  </a:lnTo>
                  <a:lnTo>
                    <a:pt x="780" y="104"/>
                  </a:lnTo>
                  <a:lnTo>
                    <a:pt x="755" y="69"/>
                  </a:lnTo>
                  <a:lnTo>
                    <a:pt x="726" y="42"/>
                  </a:lnTo>
                  <a:lnTo>
                    <a:pt x="698" y="21"/>
                  </a:lnTo>
                  <a:lnTo>
                    <a:pt x="665" y="8"/>
                  </a:lnTo>
                  <a:lnTo>
                    <a:pt x="632" y="0"/>
                  </a:lnTo>
                  <a:lnTo>
                    <a:pt x="600" y="2"/>
                  </a:lnTo>
                  <a:lnTo>
                    <a:pt x="567" y="10"/>
                  </a:lnTo>
                  <a:lnTo>
                    <a:pt x="536" y="27"/>
                  </a:lnTo>
                  <a:lnTo>
                    <a:pt x="507" y="50"/>
                  </a:lnTo>
                  <a:lnTo>
                    <a:pt x="480" y="79"/>
                  </a:lnTo>
                  <a:lnTo>
                    <a:pt x="454" y="50"/>
                  </a:lnTo>
                  <a:lnTo>
                    <a:pt x="423" y="27"/>
                  </a:lnTo>
                  <a:lnTo>
                    <a:pt x="392" y="10"/>
                  </a:lnTo>
                  <a:lnTo>
                    <a:pt x="360" y="2"/>
                  </a:lnTo>
                  <a:lnTo>
                    <a:pt x="327" y="0"/>
                  </a:lnTo>
                  <a:lnTo>
                    <a:pt x="294" y="8"/>
                  </a:lnTo>
                  <a:lnTo>
                    <a:pt x="263" y="21"/>
                  </a:lnTo>
                  <a:lnTo>
                    <a:pt x="233" y="42"/>
                  </a:lnTo>
                  <a:lnTo>
                    <a:pt x="206" y="69"/>
                  </a:lnTo>
                  <a:lnTo>
                    <a:pt x="181" y="104"/>
                  </a:lnTo>
                  <a:lnTo>
                    <a:pt x="160" y="142"/>
                  </a:lnTo>
                  <a:lnTo>
                    <a:pt x="141" y="186"/>
                  </a:lnTo>
                  <a:lnTo>
                    <a:pt x="119" y="180"/>
                  </a:lnTo>
                  <a:lnTo>
                    <a:pt x="96" y="182"/>
                  </a:lnTo>
                  <a:lnTo>
                    <a:pt x="73" y="192"/>
                  </a:lnTo>
                  <a:lnTo>
                    <a:pt x="54" y="207"/>
                  </a:lnTo>
                  <a:lnTo>
                    <a:pt x="35" y="230"/>
                  </a:lnTo>
                  <a:lnTo>
                    <a:pt x="20" y="257"/>
                  </a:lnTo>
                  <a:lnTo>
                    <a:pt x="10" y="290"/>
                  </a:lnTo>
                  <a:lnTo>
                    <a:pt x="2" y="324"/>
                  </a:lnTo>
                  <a:lnTo>
                    <a:pt x="0" y="361"/>
                  </a:lnTo>
                  <a:lnTo>
                    <a:pt x="2" y="395"/>
                  </a:lnTo>
                  <a:lnTo>
                    <a:pt x="10" y="430"/>
                  </a:lnTo>
                  <a:lnTo>
                    <a:pt x="20" y="463"/>
                  </a:lnTo>
                  <a:lnTo>
                    <a:pt x="35" y="489"/>
                  </a:lnTo>
                  <a:lnTo>
                    <a:pt x="54" y="512"/>
                  </a:lnTo>
                  <a:lnTo>
                    <a:pt x="73" y="528"/>
                  </a:lnTo>
                  <a:lnTo>
                    <a:pt x="96" y="537"/>
                  </a:lnTo>
                  <a:lnTo>
                    <a:pt x="119" y="539"/>
                  </a:lnTo>
                  <a:lnTo>
                    <a:pt x="141" y="53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45" name="Rectangle 53"/>
            <p:cNvSpPr>
              <a:spLocks noChangeArrowheads="1"/>
            </p:cNvSpPr>
            <p:nvPr/>
          </p:nvSpPr>
          <p:spPr bwMode="auto">
            <a:xfrm>
              <a:off x="2893" y="1723"/>
              <a:ext cx="2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panose="020B0604020202020204" pitchFamily="34" charset="0"/>
                </a:rPr>
                <a:t>Internet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0246" name="Line 54"/>
            <p:cNvSpPr>
              <a:spLocks noChangeShapeType="1"/>
            </p:cNvSpPr>
            <p:nvPr/>
          </p:nvSpPr>
          <p:spPr bwMode="auto">
            <a:xfrm flipV="1">
              <a:off x="3038" y="1942"/>
              <a:ext cx="3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47" name="Freeform 55"/>
            <p:cNvSpPr>
              <a:spLocks/>
            </p:cNvSpPr>
            <p:nvPr/>
          </p:nvSpPr>
          <p:spPr bwMode="auto">
            <a:xfrm>
              <a:off x="2858" y="1079"/>
              <a:ext cx="288" cy="287"/>
            </a:xfrm>
            <a:custGeom>
              <a:avLst/>
              <a:gdLst>
                <a:gd name="T0" fmla="*/ 125 w 577"/>
                <a:gd name="T1" fmla="*/ 378 h 576"/>
                <a:gd name="T2" fmla="*/ 0 w 577"/>
                <a:gd name="T3" fmla="*/ 378 h 576"/>
                <a:gd name="T4" fmla="*/ 0 w 577"/>
                <a:gd name="T5" fmla="*/ 576 h 576"/>
                <a:gd name="T6" fmla="*/ 577 w 577"/>
                <a:gd name="T7" fmla="*/ 576 h 576"/>
                <a:gd name="T8" fmla="*/ 577 w 577"/>
                <a:gd name="T9" fmla="*/ 378 h 576"/>
                <a:gd name="T10" fmla="*/ 450 w 577"/>
                <a:gd name="T11" fmla="*/ 378 h 576"/>
                <a:gd name="T12" fmla="*/ 450 w 577"/>
                <a:gd name="T13" fmla="*/ 351 h 576"/>
                <a:gd name="T14" fmla="*/ 504 w 577"/>
                <a:gd name="T15" fmla="*/ 351 h 576"/>
                <a:gd name="T16" fmla="*/ 504 w 577"/>
                <a:gd name="T17" fmla="*/ 0 h 576"/>
                <a:gd name="T18" fmla="*/ 71 w 577"/>
                <a:gd name="T19" fmla="*/ 0 h 576"/>
                <a:gd name="T20" fmla="*/ 71 w 577"/>
                <a:gd name="T21" fmla="*/ 351 h 576"/>
                <a:gd name="T22" fmla="*/ 125 w 577"/>
                <a:gd name="T23" fmla="*/ 351 h 576"/>
                <a:gd name="T24" fmla="*/ 125 w 577"/>
                <a:gd name="T25" fmla="*/ 37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576">
                  <a:moveTo>
                    <a:pt x="125" y="378"/>
                  </a:moveTo>
                  <a:lnTo>
                    <a:pt x="0" y="378"/>
                  </a:lnTo>
                  <a:lnTo>
                    <a:pt x="0" y="576"/>
                  </a:lnTo>
                  <a:lnTo>
                    <a:pt x="577" y="576"/>
                  </a:lnTo>
                  <a:lnTo>
                    <a:pt x="577" y="378"/>
                  </a:lnTo>
                  <a:lnTo>
                    <a:pt x="450" y="378"/>
                  </a:lnTo>
                  <a:lnTo>
                    <a:pt x="450" y="351"/>
                  </a:lnTo>
                  <a:lnTo>
                    <a:pt x="504" y="351"/>
                  </a:lnTo>
                  <a:lnTo>
                    <a:pt x="504" y="0"/>
                  </a:lnTo>
                  <a:lnTo>
                    <a:pt x="71" y="0"/>
                  </a:lnTo>
                  <a:lnTo>
                    <a:pt x="71" y="351"/>
                  </a:lnTo>
                  <a:lnTo>
                    <a:pt x="125" y="351"/>
                  </a:lnTo>
                  <a:lnTo>
                    <a:pt x="125" y="37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48" name="Line 56"/>
            <p:cNvSpPr>
              <a:spLocks noChangeShapeType="1"/>
            </p:cNvSpPr>
            <p:nvPr/>
          </p:nvSpPr>
          <p:spPr bwMode="auto">
            <a:xfrm>
              <a:off x="2921" y="1268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49" name="Line 57"/>
            <p:cNvSpPr>
              <a:spLocks noChangeShapeType="1"/>
            </p:cNvSpPr>
            <p:nvPr/>
          </p:nvSpPr>
          <p:spPr bwMode="auto">
            <a:xfrm>
              <a:off x="2921" y="1254"/>
              <a:ext cx="1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0" name="Freeform 58"/>
            <p:cNvSpPr>
              <a:spLocks noEditPoints="1"/>
            </p:cNvSpPr>
            <p:nvPr/>
          </p:nvSpPr>
          <p:spPr bwMode="auto">
            <a:xfrm>
              <a:off x="3007" y="1276"/>
              <a:ext cx="116" cy="82"/>
            </a:xfrm>
            <a:custGeom>
              <a:avLst/>
              <a:gdLst>
                <a:gd name="T0" fmla="*/ 0 w 232"/>
                <a:gd name="T1" fmla="*/ 163 h 163"/>
                <a:gd name="T2" fmla="*/ 188 w 232"/>
                <a:gd name="T3" fmla="*/ 163 h 163"/>
                <a:gd name="T4" fmla="*/ 188 w 232"/>
                <a:gd name="T5" fmla="*/ 0 h 163"/>
                <a:gd name="T6" fmla="*/ 0 w 232"/>
                <a:gd name="T7" fmla="*/ 0 h 163"/>
                <a:gd name="T8" fmla="*/ 0 w 232"/>
                <a:gd name="T9" fmla="*/ 163 h 163"/>
                <a:gd name="T10" fmla="*/ 206 w 232"/>
                <a:gd name="T11" fmla="*/ 26 h 163"/>
                <a:gd name="T12" fmla="*/ 232 w 232"/>
                <a:gd name="T13" fmla="*/ 26 h 163"/>
                <a:gd name="T14" fmla="*/ 232 w 232"/>
                <a:gd name="T15" fmla="*/ 0 h 163"/>
                <a:gd name="T16" fmla="*/ 206 w 232"/>
                <a:gd name="T17" fmla="*/ 0 h 163"/>
                <a:gd name="T18" fmla="*/ 206 w 232"/>
                <a:gd name="T19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163">
                  <a:moveTo>
                    <a:pt x="0" y="163"/>
                  </a:moveTo>
                  <a:lnTo>
                    <a:pt x="188" y="163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6" y="26"/>
                  </a:moveTo>
                  <a:lnTo>
                    <a:pt x="232" y="26"/>
                  </a:lnTo>
                  <a:lnTo>
                    <a:pt x="232" y="0"/>
                  </a:lnTo>
                  <a:lnTo>
                    <a:pt x="206" y="0"/>
                  </a:lnTo>
                  <a:lnTo>
                    <a:pt x="206" y="26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51" name="Line 59"/>
            <p:cNvSpPr>
              <a:spLocks noChangeShapeType="1"/>
            </p:cNvSpPr>
            <p:nvPr/>
          </p:nvSpPr>
          <p:spPr bwMode="auto">
            <a:xfrm>
              <a:off x="3007" y="1303"/>
              <a:ext cx="9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2" name="Line 60"/>
            <p:cNvSpPr>
              <a:spLocks noChangeShapeType="1"/>
            </p:cNvSpPr>
            <p:nvPr/>
          </p:nvSpPr>
          <p:spPr bwMode="auto">
            <a:xfrm>
              <a:off x="3007" y="1331"/>
              <a:ext cx="9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3" name="Line 61"/>
            <p:cNvSpPr>
              <a:spLocks noChangeShapeType="1"/>
            </p:cNvSpPr>
            <p:nvPr/>
          </p:nvSpPr>
          <p:spPr bwMode="auto">
            <a:xfrm>
              <a:off x="3011" y="1317"/>
              <a:ext cx="8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4" name="Rectangle 62"/>
            <p:cNvSpPr>
              <a:spLocks noChangeArrowheads="1"/>
            </p:cNvSpPr>
            <p:nvPr/>
          </p:nvSpPr>
          <p:spPr bwMode="auto">
            <a:xfrm>
              <a:off x="3061" y="1308"/>
              <a:ext cx="27" cy="1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5" name="Freeform 63"/>
            <p:cNvSpPr>
              <a:spLocks noEditPoints="1"/>
            </p:cNvSpPr>
            <p:nvPr/>
          </p:nvSpPr>
          <p:spPr bwMode="auto">
            <a:xfrm>
              <a:off x="2867" y="1099"/>
              <a:ext cx="270" cy="194"/>
            </a:xfrm>
            <a:custGeom>
              <a:avLst/>
              <a:gdLst>
                <a:gd name="T0" fmla="*/ 453 w 539"/>
                <a:gd name="T1" fmla="*/ 277 h 388"/>
                <a:gd name="T2" fmla="*/ 472 w 539"/>
                <a:gd name="T3" fmla="*/ 277 h 388"/>
                <a:gd name="T4" fmla="*/ 472 w 539"/>
                <a:gd name="T5" fmla="*/ 271 h 388"/>
                <a:gd name="T6" fmla="*/ 453 w 539"/>
                <a:gd name="T7" fmla="*/ 271 h 388"/>
                <a:gd name="T8" fmla="*/ 453 w 539"/>
                <a:gd name="T9" fmla="*/ 277 h 388"/>
                <a:gd name="T10" fmla="*/ 121 w 539"/>
                <a:gd name="T11" fmla="*/ 231 h 388"/>
                <a:gd name="T12" fmla="*/ 121 w 539"/>
                <a:gd name="T13" fmla="*/ 27 h 388"/>
                <a:gd name="T14" fmla="*/ 418 w 539"/>
                <a:gd name="T15" fmla="*/ 27 h 388"/>
                <a:gd name="T16" fmla="*/ 418 w 539"/>
                <a:gd name="T17" fmla="*/ 231 h 388"/>
                <a:gd name="T18" fmla="*/ 121 w 539"/>
                <a:gd name="T19" fmla="*/ 231 h 388"/>
                <a:gd name="T20" fmla="*/ 107 w 539"/>
                <a:gd name="T21" fmla="*/ 244 h 388"/>
                <a:gd name="T22" fmla="*/ 432 w 539"/>
                <a:gd name="T23" fmla="*/ 244 h 388"/>
                <a:gd name="T24" fmla="*/ 432 w 539"/>
                <a:gd name="T25" fmla="*/ 14 h 388"/>
                <a:gd name="T26" fmla="*/ 445 w 539"/>
                <a:gd name="T27" fmla="*/ 14 h 388"/>
                <a:gd name="T28" fmla="*/ 445 w 539"/>
                <a:gd name="T29" fmla="*/ 0 h 388"/>
                <a:gd name="T30" fmla="*/ 94 w 539"/>
                <a:gd name="T31" fmla="*/ 0 h 388"/>
                <a:gd name="T32" fmla="*/ 94 w 539"/>
                <a:gd name="T33" fmla="*/ 258 h 388"/>
                <a:gd name="T34" fmla="*/ 107 w 539"/>
                <a:gd name="T35" fmla="*/ 258 h 388"/>
                <a:gd name="T36" fmla="*/ 107 w 539"/>
                <a:gd name="T37" fmla="*/ 244 h 388"/>
                <a:gd name="T38" fmla="*/ 0 w 539"/>
                <a:gd name="T39" fmla="*/ 375 h 388"/>
                <a:gd name="T40" fmla="*/ 53 w 539"/>
                <a:gd name="T41" fmla="*/ 375 h 388"/>
                <a:gd name="T42" fmla="*/ 53 w 539"/>
                <a:gd name="T43" fmla="*/ 356 h 388"/>
                <a:gd name="T44" fmla="*/ 0 w 539"/>
                <a:gd name="T45" fmla="*/ 356 h 388"/>
                <a:gd name="T46" fmla="*/ 0 w 539"/>
                <a:gd name="T47" fmla="*/ 375 h 388"/>
                <a:gd name="T48" fmla="*/ 315 w 539"/>
                <a:gd name="T49" fmla="*/ 388 h 388"/>
                <a:gd name="T50" fmla="*/ 432 w 539"/>
                <a:gd name="T51" fmla="*/ 388 h 388"/>
                <a:gd name="T52" fmla="*/ 432 w 539"/>
                <a:gd name="T53" fmla="*/ 379 h 388"/>
                <a:gd name="T54" fmla="*/ 315 w 539"/>
                <a:gd name="T55" fmla="*/ 379 h 388"/>
                <a:gd name="T56" fmla="*/ 315 w 539"/>
                <a:gd name="T57" fmla="*/ 388 h 388"/>
                <a:gd name="T58" fmla="*/ 522 w 539"/>
                <a:gd name="T59" fmla="*/ 365 h 388"/>
                <a:gd name="T60" fmla="*/ 539 w 539"/>
                <a:gd name="T61" fmla="*/ 365 h 388"/>
                <a:gd name="T62" fmla="*/ 539 w 539"/>
                <a:gd name="T63" fmla="*/ 356 h 388"/>
                <a:gd name="T64" fmla="*/ 522 w 539"/>
                <a:gd name="T65" fmla="*/ 356 h 388"/>
                <a:gd name="T66" fmla="*/ 522 w 539"/>
                <a:gd name="T67" fmla="*/ 365 h 388"/>
                <a:gd name="T68" fmla="*/ 522 w 539"/>
                <a:gd name="T69" fmla="*/ 382 h 388"/>
                <a:gd name="T70" fmla="*/ 539 w 539"/>
                <a:gd name="T71" fmla="*/ 382 h 388"/>
                <a:gd name="T72" fmla="*/ 539 w 539"/>
                <a:gd name="T73" fmla="*/ 375 h 388"/>
                <a:gd name="T74" fmla="*/ 522 w 539"/>
                <a:gd name="T75" fmla="*/ 375 h 388"/>
                <a:gd name="T76" fmla="*/ 522 w 539"/>
                <a:gd name="T77" fmla="*/ 38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388">
                  <a:moveTo>
                    <a:pt x="453" y="277"/>
                  </a:moveTo>
                  <a:lnTo>
                    <a:pt x="472" y="277"/>
                  </a:lnTo>
                  <a:lnTo>
                    <a:pt x="472" y="271"/>
                  </a:lnTo>
                  <a:lnTo>
                    <a:pt x="453" y="271"/>
                  </a:lnTo>
                  <a:lnTo>
                    <a:pt x="453" y="277"/>
                  </a:lnTo>
                  <a:close/>
                  <a:moveTo>
                    <a:pt x="121" y="231"/>
                  </a:moveTo>
                  <a:lnTo>
                    <a:pt x="121" y="27"/>
                  </a:lnTo>
                  <a:lnTo>
                    <a:pt x="418" y="27"/>
                  </a:lnTo>
                  <a:lnTo>
                    <a:pt x="418" y="231"/>
                  </a:lnTo>
                  <a:lnTo>
                    <a:pt x="121" y="231"/>
                  </a:lnTo>
                  <a:close/>
                  <a:moveTo>
                    <a:pt x="107" y="244"/>
                  </a:moveTo>
                  <a:lnTo>
                    <a:pt x="432" y="244"/>
                  </a:lnTo>
                  <a:lnTo>
                    <a:pt x="432" y="14"/>
                  </a:lnTo>
                  <a:lnTo>
                    <a:pt x="445" y="14"/>
                  </a:lnTo>
                  <a:lnTo>
                    <a:pt x="445" y="0"/>
                  </a:lnTo>
                  <a:lnTo>
                    <a:pt x="94" y="0"/>
                  </a:lnTo>
                  <a:lnTo>
                    <a:pt x="94" y="258"/>
                  </a:lnTo>
                  <a:lnTo>
                    <a:pt x="107" y="258"/>
                  </a:lnTo>
                  <a:lnTo>
                    <a:pt x="107" y="244"/>
                  </a:lnTo>
                  <a:close/>
                  <a:moveTo>
                    <a:pt x="0" y="375"/>
                  </a:moveTo>
                  <a:lnTo>
                    <a:pt x="53" y="375"/>
                  </a:lnTo>
                  <a:lnTo>
                    <a:pt x="53" y="356"/>
                  </a:lnTo>
                  <a:lnTo>
                    <a:pt x="0" y="356"/>
                  </a:lnTo>
                  <a:lnTo>
                    <a:pt x="0" y="375"/>
                  </a:lnTo>
                  <a:close/>
                  <a:moveTo>
                    <a:pt x="315" y="388"/>
                  </a:moveTo>
                  <a:lnTo>
                    <a:pt x="432" y="388"/>
                  </a:lnTo>
                  <a:lnTo>
                    <a:pt x="432" y="379"/>
                  </a:lnTo>
                  <a:lnTo>
                    <a:pt x="315" y="379"/>
                  </a:lnTo>
                  <a:lnTo>
                    <a:pt x="315" y="388"/>
                  </a:lnTo>
                  <a:close/>
                  <a:moveTo>
                    <a:pt x="522" y="365"/>
                  </a:moveTo>
                  <a:lnTo>
                    <a:pt x="539" y="365"/>
                  </a:lnTo>
                  <a:lnTo>
                    <a:pt x="539" y="356"/>
                  </a:lnTo>
                  <a:lnTo>
                    <a:pt x="522" y="356"/>
                  </a:lnTo>
                  <a:lnTo>
                    <a:pt x="522" y="365"/>
                  </a:lnTo>
                  <a:close/>
                  <a:moveTo>
                    <a:pt x="522" y="382"/>
                  </a:moveTo>
                  <a:lnTo>
                    <a:pt x="539" y="382"/>
                  </a:lnTo>
                  <a:lnTo>
                    <a:pt x="539" y="375"/>
                  </a:lnTo>
                  <a:lnTo>
                    <a:pt x="522" y="375"/>
                  </a:lnTo>
                  <a:lnTo>
                    <a:pt x="522" y="382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56" name="Line 64"/>
            <p:cNvSpPr>
              <a:spLocks noChangeShapeType="1"/>
            </p:cNvSpPr>
            <p:nvPr/>
          </p:nvSpPr>
          <p:spPr bwMode="auto">
            <a:xfrm>
              <a:off x="2894" y="1244"/>
              <a:ext cx="2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7" name="Line 65"/>
            <p:cNvSpPr>
              <a:spLocks noChangeShapeType="1"/>
            </p:cNvSpPr>
            <p:nvPr/>
          </p:nvSpPr>
          <p:spPr bwMode="auto">
            <a:xfrm flipV="1">
              <a:off x="2948" y="1244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8" name="Line 66"/>
            <p:cNvSpPr>
              <a:spLocks noChangeShapeType="1"/>
            </p:cNvSpPr>
            <p:nvPr/>
          </p:nvSpPr>
          <p:spPr bwMode="auto">
            <a:xfrm flipV="1">
              <a:off x="3002" y="1244"/>
              <a:ext cx="1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59" name="Line 67"/>
            <p:cNvSpPr>
              <a:spLocks noChangeShapeType="1"/>
            </p:cNvSpPr>
            <p:nvPr/>
          </p:nvSpPr>
          <p:spPr bwMode="auto">
            <a:xfrm>
              <a:off x="3002" y="1366"/>
              <a:ext cx="70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0" name="Freeform 68"/>
            <p:cNvSpPr>
              <a:spLocks noEditPoints="1"/>
            </p:cNvSpPr>
            <p:nvPr/>
          </p:nvSpPr>
          <p:spPr bwMode="auto">
            <a:xfrm>
              <a:off x="2786" y="2014"/>
              <a:ext cx="360" cy="288"/>
            </a:xfrm>
            <a:custGeom>
              <a:avLst/>
              <a:gdLst>
                <a:gd name="T0" fmla="*/ 0 w 721"/>
                <a:gd name="T1" fmla="*/ 576 h 576"/>
                <a:gd name="T2" fmla="*/ 0 w 721"/>
                <a:gd name="T3" fmla="*/ 564 h 576"/>
                <a:gd name="T4" fmla="*/ 71 w 721"/>
                <a:gd name="T5" fmla="*/ 528 h 576"/>
                <a:gd name="T6" fmla="*/ 71 w 721"/>
                <a:gd name="T7" fmla="*/ 0 h 576"/>
                <a:gd name="T8" fmla="*/ 263 w 721"/>
                <a:gd name="T9" fmla="*/ 0 h 576"/>
                <a:gd name="T10" fmla="*/ 263 w 721"/>
                <a:gd name="T11" fmla="*/ 528 h 576"/>
                <a:gd name="T12" fmla="*/ 342 w 721"/>
                <a:gd name="T13" fmla="*/ 564 h 576"/>
                <a:gd name="T14" fmla="*/ 342 w 721"/>
                <a:gd name="T15" fmla="*/ 576 h 576"/>
                <a:gd name="T16" fmla="*/ 0 w 721"/>
                <a:gd name="T17" fmla="*/ 576 h 576"/>
                <a:gd name="T18" fmla="*/ 288 w 721"/>
                <a:gd name="T19" fmla="*/ 495 h 576"/>
                <a:gd name="T20" fmla="*/ 356 w 721"/>
                <a:gd name="T21" fmla="*/ 495 h 576"/>
                <a:gd name="T22" fmla="*/ 431 w 721"/>
                <a:gd name="T23" fmla="*/ 514 h 576"/>
                <a:gd name="T24" fmla="*/ 431 w 721"/>
                <a:gd name="T25" fmla="*/ 555 h 576"/>
                <a:gd name="T26" fmla="*/ 356 w 721"/>
                <a:gd name="T27" fmla="*/ 555 h 576"/>
                <a:gd name="T28" fmla="*/ 356 w 721"/>
                <a:gd name="T29" fmla="*/ 576 h 576"/>
                <a:gd name="T30" fmla="*/ 653 w 721"/>
                <a:gd name="T31" fmla="*/ 576 h 576"/>
                <a:gd name="T32" fmla="*/ 653 w 721"/>
                <a:gd name="T33" fmla="*/ 555 h 576"/>
                <a:gd name="T34" fmla="*/ 578 w 721"/>
                <a:gd name="T35" fmla="*/ 555 h 576"/>
                <a:gd name="T36" fmla="*/ 578 w 721"/>
                <a:gd name="T37" fmla="*/ 514 h 576"/>
                <a:gd name="T38" fmla="*/ 653 w 721"/>
                <a:gd name="T39" fmla="*/ 495 h 576"/>
                <a:gd name="T40" fmla="*/ 721 w 721"/>
                <a:gd name="T41" fmla="*/ 495 h 576"/>
                <a:gd name="T42" fmla="*/ 721 w 721"/>
                <a:gd name="T43" fmla="*/ 144 h 576"/>
                <a:gd name="T44" fmla="*/ 288 w 721"/>
                <a:gd name="T45" fmla="*/ 144 h 576"/>
                <a:gd name="T46" fmla="*/ 288 w 721"/>
                <a:gd name="T47" fmla="*/ 49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1" h="576">
                  <a:moveTo>
                    <a:pt x="0" y="576"/>
                  </a:moveTo>
                  <a:lnTo>
                    <a:pt x="0" y="564"/>
                  </a:lnTo>
                  <a:lnTo>
                    <a:pt x="71" y="528"/>
                  </a:lnTo>
                  <a:lnTo>
                    <a:pt x="71" y="0"/>
                  </a:lnTo>
                  <a:lnTo>
                    <a:pt x="263" y="0"/>
                  </a:lnTo>
                  <a:lnTo>
                    <a:pt x="263" y="528"/>
                  </a:lnTo>
                  <a:lnTo>
                    <a:pt x="342" y="564"/>
                  </a:lnTo>
                  <a:lnTo>
                    <a:pt x="342" y="576"/>
                  </a:lnTo>
                  <a:lnTo>
                    <a:pt x="0" y="576"/>
                  </a:lnTo>
                  <a:close/>
                  <a:moveTo>
                    <a:pt x="288" y="495"/>
                  </a:moveTo>
                  <a:lnTo>
                    <a:pt x="356" y="495"/>
                  </a:lnTo>
                  <a:lnTo>
                    <a:pt x="431" y="514"/>
                  </a:lnTo>
                  <a:lnTo>
                    <a:pt x="431" y="555"/>
                  </a:lnTo>
                  <a:lnTo>
                    <a:pt x="356" y="555"/>
                  </a:lnTo>
                  <a:lnTo>
                    <a:pt x="356" y="576"/>
                  </a:lnTo>
                  <a:lnTo>
                    <a:pt x="653" y="576"/>
                  </a:lnTo>
                  <a:lnTo>
                    <a:pt x="653" y="555"/>
                  </a:lnTo>
                  <a:lnTo>
                    <a:pt x="578" y="555"/>
                  </a:lnTo>
                  <a:lnTo>
                    <a:pt x="578" y="514"/>
                  </a:lnTo>
                  <a:lnTo>
                    <a:pt x="653" y="495"/>
                  </a:lnTo>
                  <a:lnTo>
                    <a:pt x="721" y="495"/>
                  </a:lnTo>
                  <a:lnTo>
                    <a:pt x="721" y="144"/>
                  </a:lnTo>
                  <a:lnTo>
                    <a:pt x="288" y="144"/>
                  </a:lnTo>
                  <a:lnTo>
                    <a:pt x="288" y="49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61" name="Line 69"/>
            <p:cNvSpPr>
              <a:spLocks noChangeShapeType="1"/>
            </p:cNvSpPr>
            <p:nvPr/>
          </p:nvSpPr>
          <p:spPr bwMode="auto">
            <a:xfrm>
              <a:off x="2822" y="22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2" name="Line 70"/>
            <p:cNvSpPr>
              <a:spLocks noChangeShapeType="1"/>
            </p:cNvSpPr>
            <p:nvPr/>
          </p:nvSpPr>
          <p:spPr bwMode="auto">
            <a:xfrm>
              <a:off x="2918" y="2278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3" name="Line 71"/>
            <p:cNvSpPr>
              <a:spLocks noChangeShapeType="1"/>
            </p:cNvSpPr>
            <p:nvPr/>
          </p:nvSpPr>
          <p:spPr bwMode="auto">
            <a:xfrm>
              <a:off x="2852" y="2105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4" name="Line 72"/>
            <p:cNvSpPr>
              <a:spLocks noChangeShapeType="1"/>
            </p:cNvSpPr>
            <p:nvPr/>
          </p:nvSpPr>
          <p:spPr bwMode="auto">
            <a:xfrm>
              <a:off x="2846" y="207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5" name="Rectangle 73"/>
            <p:cNvSpPr>
              <a:spLocks noChangeArrowheads="1"/>
            </p:cNvSpPr>
            <p:nvPr/>
          </p:nvSpPr>
          <p:spPr bwMode="auto">
            <a:xfrm>
              <a:off x="2834" y="2027"/>
              <a:ext cx="72" cy="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6" name="Line 74"/>
            <p:cNvSpPr>
              <a:spLocks noChangeShapeType="1"/>
            </p:cNvSpPr>
            <p:nvPr/>
          </p:nvSpPr>
          <p:spPr bwMode="auto">
            <a:xfrm>
              <a:off x="3001" y="2292"/>
              <a:ext cx="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7" name="Line 75"/>
            <p:cNvSpPr>
              <a:spLocks noChangeShapeType="1"/>
            </p:cNvSpPr>
            <p:nvPr/>
          </p:nvSpPr>
          <p:spPr bwMode="auto">
            <a:xfrm>
              <a:off x="3001" y="2272"/>
              <a:ext cx="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8" name="Line 76"/>
            <p:cNvSpPr>
              <a:spLocks noChangeShapeType="1"/>
            </p:cNvSpPr>
            <p:nvPr/>
          </p:nvSpPr>
          <p:spPr bwMode="auto">
            <a:xfrm>
              <a:off x="2964" y="2262"/>
              <a:ext cx="1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69" name="Freeform 77"/>
            <p:cNvSpPr>
              <a:spLocks noEditPoints="1"/>
            </p:cNvSpPr>
            <p:nvPr/>
          </p:nvSpPr>
          <p:spPr bwMode="auto">
            <a:xfrm>
              <a:off x="2831" y="2206"/>
              <a:ext cx="78" cy="78"/>
            </a:xfrm>
            <a:custGeom>
              <a:avLst/>
              <a:gdLst>
                <a:gd name="T0" fmla="*/ 11 w 155"/>
                <a:gd name="T1" fmla="*/ 96 h 155"/>
                <a:gd name="T2" fmla="*/ 0 w 155"/>
                <a:gd name="T3" fmla="*/ 0 h 155"/>
                <a:gd name="T4" fmla="*/ 23 w 155"/>
                <a:gd name="T5" fmla="*/ 96 h 155"/>
                <a:gd name="T6" fmla="*/ 34 w 155"/>
                <a:gd name="T7" fmla="*/ 0 h 155"/>
                <a:gd name="T8" fmla="*/ 23 w 155"/>
                <a:gd name="T9" fmla="*/ 96 h 155"/>
                <a:gd name="T10" fmla="*/ 59 w 155"/>
                <a:gd name="T11" fmla="*/ 96 h 155"/>
                <a:gd name="T12" fmla="*/ 48 w 155"/>
                <a:gd name="T13" fmla="*/ 0 h 155"/>
                <a:gd name="T14" fmla="*/ 71 w 155"/>
                <a:gd name="T15" fmla="*/ 96 h 155"/>
                <a:gd name="T16" fmla="*/ 82 w 155"/>
                <a:gd name="T17" fmla="*/ 0 h 155"/>
                <a:gd name="T18" fmla="*/ 71 w 155"/>
                <a:gd name="T19" fmla="*/ 96 h 155"/>
                <a:gd name="T20" fmla="*/ 107 w 155"/>
                <a:gd name="T21" fmla="*/ 96 h 155"/>
                <a:gd name="T22" fmla="*/ 96 w 155"/>
                <a:gd name="T23" fmla="*/ 0 h 155"/>
                <a:gd name="T24" fmla="*/ 119 w 155"/>
                <a:gd name="T25" fmla="*/ 96 h 155"/>
                <a:gd name="T26" fmla="*/ 130 w 155"/>
                <a:gd name="T27" fmla="*/ 0 h 155"/>
                <a:gd name="T28" fmla="*/ 119 w 155"/>
                <a:gd name="T29" fmla="*/ 96 h 155"/>
                <a:gd name="T30" fmla="*/ 155 w 155"/>
                <a:gd name="T31" fmla="*/ 96 h 155"/>
                <a:gd name="T32" fmla="*/ 144 w 155"/>
                <a:gd name="T33" fmla="*/ 0 h 155"/>
                <a:gd name="T34" fmla="*/ 144 w 155"/>
                <a:gd name="T35" fmla="*/ 155 h 155"/>
                <a:gd name="T36" fmla="*/ 155 w 155"/>
                <a:gd name="T37" fmla="*/ 107 h 155"/>
                <a:gd name="T38" fmla="*/ 144 w 155"/>
                <a:gd name="T39" fmla="*/ 155 h 155"/>
                <a:gd name="T40" fmla="*/ 130 w 155"/>
                <a:gd name="T41" fmla="*/ 155 h 155"/>
                <a:gd name="T42" fmla="*/ 119 w 155"/>
                <a:gd name="T43" fmla="*/ 107 h 155"/>
                <a:gd name="T44" fmla="*/ 96 w 155"/>
                <a:gd name="T45" fmla="*/ 155 h 155"/>
                <a:gd name="T46" fmla="*/ 107 w 155"/>
                <a:gd name="T47" fmla="*/ 107 h 155"/>
                <a:gd name="T48" fmla="*/ 96 w 155"/>
                <a:gd name="T49" fmla="*/ 155 h 155"/>
                <a:gd name="T50" fmla="*/ 82 w 155"/>
                <a:gd name="T51" fmla="*/ 155 h 155"/>
                <a:gd name="T52" fmla="*/ 71 w 155"/>
                <a:gd name="T53" fmla="*/ 107 h 155"/>
                <a:gd name="T54" fmla="*/ 48 w 155"/>
                <a:gd name="T55" fmla="*/ 155 h 155"/>
                <a:gd name="T56" fmla="*/ 59 w 155"/>
                <a:gd name="T57" fmla="*/ 107 h 155"/>
                <a:gd name="T58" fmla="*/ 48 w 155"/>
                <a:gd name="T59" fmla="*/ 155 h 155"/>
                <a:gd name="T60" fmla="*/ 34 w 155"/>
                <a:gd name="T61" fmla="*/ 155 h 155"/>
                <a:gd name="T62" fmla="*/ 23 w 155"/>
                <a:gd name="T63" fmla="*/ 107 h 155"/>
                <a:gd name="T64" fmla="*/ 0 w 155"/>
                <a:gd name="T65" fmla="*/ 155 h 155"/>
                <a:gd name="T66" fmla="*/ 11 w 155"/>
                <a:gd name="T67" fmla="*/ 107 h 155"/>
                <a:gd name="T68" fmla="*/ 0 w 155"/>
                <a:gd name="T6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5">
                  <a:moveTo>
                    <a:pt x="0" y="96"/>
                  </a:moveTo>
                  <a:lnTo>
                    <a:pt x="11" y="9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96"/>
                  </a:lnTo>
                  <a:close/>
                  <a:moveTo>
                    <a:pt x="23" y="96"/>
                  </a:moveTo>
                  <a:lnTo>
                    <a:pt x="34" y="96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23" y="96"/>
                  </a:lnTo>
                  <a:close/>
                  <a:moveTo>
                    <a:pt x="48" y="96"/>
                  </a:moveTo>
                  <a:lnTo>
                    <a:pt x="59" y="96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96"/>
                  </a:lnTo>
                  <a:close/>
                  <a:moveTo>
                    <a:pt x="71" y="96"/>
                  </a:moveTo>
                  <a:lnTo>
                    <a:pt x="82" y="96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71" y="96"/>
                  </a:lnTo>
                  <a:close/>
                  <a:moveTo>
                    <a:pt x="96" y="96"/>
                  </a:moveTo>
                  <a:lnTo>
                    <a:pt x="107" y="96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96" y="96"/>
                  </a:lnTo>
                  <a:close/>
                  <a:moveTo>
                    <a:pt x="119" y="96"/>
                  </a:moveTo>
                  <a:lnTo>
                    <a:pt x="130" y="96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9" y="96"/>
                  </a:lnTo>
                  <a:close/>
                  <a:moveTo>
                    <a:pt x="144" y="96"/>
                  </a:moveTo>
                  <a:lnTo>
                    <a:pt x="155" y="96"/>
                  </a:lnTo>
                  <a:lnTo>
                    <a:pt x="155" y="0"/>
                  </a:lnTo>
                  <a:lnTo>
                    <a:pt x="144" y="0"/>
                  </a:lnTo>
                  <a:lnTo>
                    <a:pt x="144" y="96"/>
                  </a:lnTo>
                  <a:close/>
                  <a:moveTo>
                    <a:pt x="144" y="155"/>
                  </a:moveTo>
                  <a:lnTo>
                    <a:pt x="155" y="155"/>
                  </a:lnTo>
                  <a:lnTo>
                    <a:pt x="155" y="107"/>
                  </a:lnTo>
                  <a:lnTo>
                    <a:pt x="144" y="107"/>
                  </a:lnTo>
                  <a:lnTo>
                    <a:pt x="144" y="155"/>
                  </a:lnTo>
                  <a:close/>
                  <a:moveTo>
                    <a:pt x="119" y="155"/>
                  </a:moveTo>
                  <a:lnTo>
                    <a:pt x="130" y="155"/>
                  </a:lnTo>
                  <a:lnTo>
                    <a:pt x="130" y="107"/>
                  </a:lnTo>
                  <a:lnTo>
                    <a:pt x="119" y="107"/>
                  </a:lnTo>
                  <a:lnTo>
                    <a:pt x="119" y="155"/>
                  </a:lnTo>
                  <a:close/>
                  <a:moveTo>
                    <a:pt x="96" y="155"/>
                  </a:moveTo>
                  <a:lnTo>
                    <a:pt x="107" y="155"/>
                  </a:lnTo>
                  <a:lnTo>
                    <a:pt x="107" y="107"/>
                  </a:lnTo>
                  <a:lnTo>
                    <a:pt x="96" y="107"/>
                  </a:lnTo>
                  <a:lnTo>
                    <a:pt x="96" y="155"/>
                  </a:lnTo>
                  <a:close/>
                  <a:moveTo>
                    <a:pt x="71" y="155"/>
                  </a:moveTo>
                  <a:lnTo>
                    <a:pt x="82" y="155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71" y="155"/>
                  </a:lnTo>
                  <a:close/>
                  <a:moveTo>
                    <a:pt x="48" y="155"/>
                  </a:moveTo>
                  <a:lnTo>
                    <a:pt x="59" y="155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48" y="155"/>
                  </a:lnTo>
                  <a:close/>
                  <a:moveTo>
                    <a:pt x="23" y="155"/>
                  </a:moveTo>
                  <a:lnTo>
                    <a:pt x="34" y="155"/>
                  </a:lnTo>
                  <a:lnTo>
                    <a:pt x="34" y="107"/>
                  </a:lnTo>
                  <a:lnTo>
                    <a:pt x="23" y="107"/>
                  </a:lnTo>
                  <a:lnTo>
                    <a:pt x="23" y="155"/>
                  </a:lnTo>
                  <a:close/>
                  <a:moveTo>
                    <a:pt x="0" y="155"/>
                  </a:moveTo>
                  <a:lnTo>
                    <a:pt x="11" y="155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70" name="Rectangle 78"/>
            <p:cNvSpPr>
              <a:spLocks noChangeArrowheads="1"/>
            </p:cNvSpPr>
            <p:nvPr/>
          </p:nvSpPr>
          <p:spPr bwMode="auto">
            <a:xfrm>
              <a:off x="2840" y="2033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1" name="Freeform 79"/>
            <p:cNvSpPr>
              <a:spLocks/>
            </p:cNvSpPr>
            <p:nvPr/>
          </p:nvSpPr>
          <p:spPr bwMode="auto">
            <a:xfrm>
              <a:off x="2840" y="2033"/>
              <a:ext cx="60" cy="5"/>
            </a:xfrm>
            <a:custGeom>
              <a:avLst/>
              <a:gdLst>
                <a:gd name="T0" fmla="*/ 0 w 121"/>
                <a:gd name="T1" fmla="*/ 0 h 12"/>
                <a:gd name="T2" fmla="*/ 11 w 121"/>
                <a:gd name="T3" fmla="*/ 12 h 12"/>
                <a:gd name="T4" fmla="*/ 107 w 121"/>
                <a:gd name="T5" fmla="*/ 12 h 12"/>
                <a:gd name="T6" fmla="*/ 121 w 12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">
                  <a:moveTo>
                    <a:pt x="0" y="0"/>
                  </a:moveTo>
                  <a:lnTo>
                    <a:pt x="11" y="12"/>
                  </a:lnTo>
                  <a:lnTo>
                    <a:pt x="107" y="12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2" name="Rectangle 80"/>
            <p:cNvSpPr>
              <a:spLocks noChangeArrowheads="1"/>
            </p:cNvSpPr>
            <p:nvPr/>
          </p:nvSpPr>
          <p:spPr bwMode="auto">
            <a:xfrm>
              <a:off x="2840" y="2062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3" name="Rectangle 81"/>
            <p:cNvSpPr>
              <a:spLocks noChangeArrowheads="1"/>
            </p:cNvSpPr>
            <p:nvPr/>
          </p:nvSpPr>
          <p:spPr bwMode="auto">
            <a:xfrm>
              <a:off x="2840" y="2092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4" name="Rectangle 82"/>
            <p:cNvSpPr>
              <a:spLocks noChangeArrowheads="1"/>
            </p:cNvSpPr>
            <p:nvPr/>
          </p:nvSpPr>
          <p:spPr bwMode="auto">
            <a:xfrm>
              <a:off x="2840" y="2123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5" name="Rectangle 83"/>
            <p:cNvSpPr>
              <a:spLocks noChangeArrowheads="1"/>
            </p:cNvSpPr>
            <p:nvPr/>
          </p:nvSpPr>
          <p:spPr bwMode="auto">
            <a:xfrm>
              <a:off x="2840" y="2153"/>
              <a:ext cx="60" cy="2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6" name="Line 84"/>
            <p:cNvSpPr>
              <a:spLocks noChangeShapeType="1"/>
            </p:cNvSpPr>
            <p:nvPr/>
          </p:nvSpPr>
          <p:spPr bwMode="auto">
            <a:xfrm flipV="1">
              <a:off x="2840" y="2038"/>
              <a:ext cx="6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7" name="Line 85"/>
            <p:cNvSpPr>
              <a:spLocks noChangeShapeType="1"/>
            </p:cNvSpPr>
            <p:nvPr/>
          </p:nvSpPr>
          <p:spPr bwMode="auto">
            <a:xfrm>
              <a:off x="2894" y="2038"/>
              <a:ext cx="6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8" name="Line 86"/>
            <p:cNvSpPr>
              <a:spLocks noChangeShapeType="1"/>
            </p:cNvSpPr>
            <p:nvPr/>
          </p:nvSpPr>
          <p:spPr bwMode="auto">
            <a:xfrm>
              <a:off x="2843" y="2143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79" name="Line 87"/>
            <p:cNvSpPr>
              <a:spLocks noChangeShapeType="1"/>
            </p:cNvSpPr>
            <p:nvPr/>
          </p:nvSpPr>
          <p:spPr bwMode="auto">
            <a:xfrm>
              <a:off x="2843" y="2139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0" name="Line 88"/>
            <p:cNvSpPr>
              <a:spLocks noChangeShapeType="1"/>
            </p:cNvSpPr>
            <p:nvPr/>
          </p:nvSpPr>
          <p:spPr bwMode="auto">
            <a:xfrm>
              <a:off x="2843" y="2134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1" name="Line 89"/>
            <p:cNvSpPr>
              <a:spLocks noChangeShapeType="1"/>
            </p:cNvSpPr>
            <p:nvPr/>
          </p:nvSpPr>
          <p:spPr bwMode="auto">
            <a:xfrm>
              <a:off x="2843" y="2130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2" name="Line 90"/>
            <p:cNvSpPr>
              <a:spLocks noChangeShapeType="1"/>
            </p:cNvSpPr>
            <p:nvPr/>
          </p:nvSpPr>
          <p:spPr bwMode="auto">
            <a:xfrm>
              <a:off x="2843" y="2126"/>
              <a:ext cx="3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3" name="Rectangle 91"/>
            <p:cNvSpPr>
              <a:spLocks noChangeArrowheads="1"/>
            </p:cNvSpPr>
            <p:nvPr/>
          </p:nvSpPr>
          <p:spPr bwMode="auto">
            <a:xfrm>
              <a:off x="2870" y="2068"/>
              <a:ext cx="18" cy="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4" name="Rectangle 92"/>
            <p:cNvSpPr>
              <a:spLocks noChangeArrowheads="1"/>
            </p:cNvSpPr>
            <p:nvPr/>
          </p:nvSpPr>
          <p:spPr bwMode="auto">
            <a:xfrm>
              <a:off x="2887" y="2108"/>
              <a:ext cx="9" cy="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5" name="Rectangle 93"/>
            <p:cNvSpPr>
              <a:spLocks noChangeArrowheads="1"/>
            </p:cNvSpPr>
            <p:nvPr/>
          </p:nvSpPr>
          <p:spPr bwMode="auto">
            <a:xfrm>
              <a:off x="2887" y="2126"/>
              <a:ext cx="9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6" name="Rectangle 94"/>
            <p:cNvSpPr>
              <a:spLocks noChangeArrowheads="1"/>
            </p:cNvSpPr>
            <p:nvPr/>
          </p:nvSpPr>
          <p:spPr bwMode="auto">
            <a:xfrm>
              <a:off x="2887" y="2131"/>
              <a:ext cx="9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7" name="Freeform 95"/>
            <p:cNvSpPr>
              <a:spLocks noEditPoints="1"/>
            </p:cNvSpPr>
            <p:nvPr/>
          </p:nvSpPr>
          <p:spPr bwMode="auto">
            <a:xfrm>
              <a:off x="2861" y="2102"/>
              <a:ext cx="279" cy="153"/>
            </a:xfrm>
            <a:custGeom>
              <a:avLst/>
              <a:gdLst>
                <a:gd name="T0" fmla="*/ 0 w 557"/>
                <a:gd name="T1" fmla="*/ 12 h 308"/>
                <a:gd name="T2" fmla="*/ 37 w 557"/>
                <a:gd name="T3" fmla="*/ 12 h 308"/>
                <a:gd name="T4" fmla="*/ 37 w 557"/>
                <a:gd name="T5" fmla="*/ 0 h 308"/>
                <a:gd name="T6" fmla="*/ 0 w 557"/>
                <a:gd name="T7" fmla="*/ 0 h 308"/>
                <a:gd name="T8" fmla="*/ 0 w 557"/>
                <a:gd name="T9" fmla="*/ 12 h 308"/>
                <a:gd name="T10" fmla="*/ 536 w 557"/>
                <a:gd name="T11" fmla="*/ 308 h 308"/>
                <a:gd name="T12" fmla="*/ 557 w 557"/>
                <a:gd name="T13" fmla="*/ 308 h 308"/>
                <a:gd name="T14" fmla="*/ 557 w 557"/>
                <a:gd name="T15" fmla="*/ 300 h 308"/>
                <a:gd name="T16" fmla="*/ 536 w 557"/>
                <a:gd name="T17" fmla="*/ 300 h 308"/>
                <a:gd name="T18" fmla="*/ 536 w 557"/>
                <a:gd name="T19" fmla="*/ 308 h 308"/>
                <a:gd name="T20" fmla="*/ 206 w 557"/>
                <a:gd name="T21" fmla="*/ 240 h 308"/>
                <a:gd name="T22" fmla="*/ 206 w 557"/>
                <a:gd name="T23" fmla="*/ 37 h 308"/>
                <a:gd name="T24" fmla="*/ 503 w 557"/>
                <a:gd name="T25" fmla="*/ 37 h 308"/>
                <a:gd name="T26" fmla="*/ 503 w 557"/>
                <a:gd name="T27" fmla="*/ 240 h 308"/>
                <a:gd name="T28" fmla="*/ 206 w 557"/>
                <a:gd name="T29" fmla="*/ 240 h 308"/>
                <a:gd name="T30" fmla="*/ 192 w 557"/>
                <a:gd name="T31" fmla="*/ 254 h 308"/>
                <a:gd name="T32" fmla="*/ 517 w 557"/>
                <a:gd name="T33" fmla="*/ 254 h 308"/>
                <a:gd name="T34" fmla="*/ 517 w 557"/>
                <a:gd name="T35" fmla="*/ 24 h 308"/>
                <a:gd name="T36" fmla="*/ 530 w 557"/>
                <a:gd name="T37" fmla="*/ 24 h 308"/>
                <a:gd name="T38" fmla="*/ 530 w 557"/>
                <a:gd name="T39" fmla="*/ 10 h 308"/>
                <a:gd name="T40" fmla="*/ 179 w 557"/>
                <a:gd name="T41" fmla="*/ 10 h 308"/>
                <a:gd name="T42" fmla="*/ 179 w 557"/>
                <a:gd name="T43" fmla="*/ 22 h 308"/>
                <a:gd name="T44" fmla="*/ 179 w 557"/>
                <a:gd name="T45" fmla="*/ 267 h 308"/>
                <a:gd name="T46" fmla="*/ 192 w 557"/>
                <a:gd name="T47" fmla="*/ 267 h 308"/>
                <a:gd name="T48" fmla="*/ 192 w 557"/>
                <a:gd name="T49" fmla="*/ 25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7" h="308">
                  <a:moveTo>
                    <a:pt x="0" y="12"/>
                  </a:moveTo>
                  <a:lnTo>
                    <a:pt x="37" y="12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12"/>
                  </a:lnTo>
                  <a:close/>
                  <a:moveTo>
                    <a:pt x="536" y="308"/>
                  </a:moveTo>
                  <a:lnTo>
                    <a:pt x="557" y="308"/>
                  </a:lnTo>
                  <a:lnTo>
                    <a:pt x="557" y="300"/>
                  </a:lnTo>
                  <a:lnTo>
                    <a:pt x="536" y="300"/>
                  </a:lnTo>
                  <a:lnTo>
                    <a:pt x="536" y="308"/>
                  </a:lnTo>
                  <a:close/>
                  <a:moveTo>
                    <a:pt x="206" y="240"/>
                  </a:moveTo>
                  <a:lnTo>
                    <a:pt x="206" y="37"/>
                  </a:lnTo>
                  <a:lnTo>
                    <a:pt x="503" y="37"/>
                  </a:lnTo>
                  <a:lnTo>
                    <a:pt x="503" y="240"/>
                  </a:lnTo>
                  <a:lnTo>
                    <a:pt x="206" y="240"/>
                  </a:lnTo>
                  <a:close/>
                  <a:moveTo>
                    <a:pt x="192" y="254"/>
                  </a:moveTo>
                  <a:lnTo>
                    <a:pt x="517" y="254"/>
                  </a:lnTo>
                  <a:lnTo>
                    <a:pt x="517" y="24"/>
                  </a:lnTo>
                  <a:lnTo>
                    <a:pt x="530" y="24"/>
                  </a:lnTo>
                  <a:lnTo>
                    <a:pt x="530" y="10"/>
                  </a:lnTo>
                  <a:lnTo>
                    <a:pt x="179" y="10"/>
                  </a:lnTo>
                  <a:lnTo>
                    <a:pt x="179" y="22"/>
                  </a:lnTo>
                  <a:lnTo>
                    <a:pt x="179" y="267"/>
                  </a:lnTo>
                  <a:lnTo>
                    <a:pt x="192" y="267"/>
                  </a:lnTo>
                  <a:lnTo>
                    <a:pt x="192" y="254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288" name="Freeform 96"/>
            <p:cNvSpPr>
              <a:spLocks/>
            </p:cNvSpPr>
            <p:nvPr/>
          </p:nvSpPr>
          <p:spPr bwMode="auto">
            <a:xfrm>
              <a:off x="2930" y="2251"/>
              <a:ext cx="108" cy="11"/>
            </a:xfrm>
            <a:custGeom>
              <a:avLst/>
              <a:gdLst>
                <a:gd name="T0" fmla="*/ 0 w 216"/>
                <a:gd name="T1" fmla="*/ 0 h 21"/>
                <a:gd name="T2" fmla="*/ 216 w 216"/>
                <a:gd name="T3" fmla="*/ 0 h 21"/>
                <a:gd name="T4" fmla="*/ 216 w 2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21">
                  <a:moveTo>
                    <a:pt x="0" y="0"/>
                  </a:moveTo>
                  <a:lnTo>
                    <a:pt x="216" y="0"/>
                  </a:lnTo>
                  <a:lnTo>
                    <a:pt x="216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0289" name="Line 97"/>
            <p:cNvSpPr>
              <a:spLocks noChangeShapeType="1"/>
            </p:cNvSpPr>
            <p:nvPr/>
          </p:nvSpPr>
          <p:spPr bwMode="auto">
            <a:xfrm flipV="1">
              <a:off x="2984" y="2251"/>
              <a:ext cx="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0290" name="Group 98"/>
          <p:cNvGrpSpPr>
            <a:grpSpLocks/>
          </p:cNvGrpSpPr>
          <p:nvPr/>
        </p:nvGrpSpPr>
        <p:grpSpPr bwMode="auto">
          <a:xfrm>
            <a:off x="1676400" y="4648200"/>
            <a:ext cx="1900238" cy="822325"/>
            <a:chOff x="139" y="2951"/>
            <a:chExt cx="1816" cy="518"/>
          </a:xfrm>
        </p:grpSpPr>
        <p:sp>
          <p:nvSpPr>
            <p:cNvPr id="520291" name="Line 99"/>
            <p:cNvSpPr>
              <a:spLocks noChangeShapeType="1"/>
            </p:cNvSpPr>
            <p:nvPr/>
          </p:nvSpPr>
          <p:spPr bwMode="auto">
            <a:xfrm>
              <a:off x="1624" y="3114"/>
              <a:ext cx="331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292" name="Text Box 100"/>
            <p:cNvSpPr txBox="1">
              <a:spLocks noChangeArrowheads="1"/>
            </p:cNvSpPr>
            <p:nvPr/>
          </p:nvSpPr>
          <p:spPr bwMode="auto">
            <a:xfrm>
              <a:off x="139" y="2951"/>
              <a:ext cx="13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Database Server</a:t>
              </a:r>
            </a:p>
          </p:txBody>
        </p:sp>
      </p:grpSp>
      <p:grpSp>
        <p:nvGrpSpPr>
          <p:cNvPr id="520293" name="Group 101"/>
          <p:cNvGrpSpPr>
            <a:grpSpLocks/>
          </p:cNvGrpSpPr>
          <p:nvPr/>
        </p:nvGrpSpPr>
        <p:grpSpPr bwMode="auto">
          <a:xfrm>
            <a:off x="1752600" y="3200400"/>
            <a:ext cx="2057400" cy="822325"/>
            <a:chOff x="141" y="2012"/>
            <a:chExt cx="1929" cy="518"/>
          </a:xfrm>
        </p:grpSpPr>
        <p:sp>
          <p:nvSpPr>
            <p:cNvPr id="520294" name="Line 102"/>
            <p:cNvSpPr>
              <a:spLocks noChangeShapeType="1"/>
            </p:cNvSpPr>
            <p:nvPr/>
          </p:nvSpPr>
          <p:spPr bwMode="auto">
            <a:xfrm>
              <a:off x="1739" y="2175"/>
              <a:ext cx="331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295" name="Text Box 103"/>
            <p:cNvSpPr txBox="1">
              <a:spLocks noChangeArrowheads="1"/>
            </p:cNvSpPr>
            <p:nvPr/>
          </p:nvSpPr>
          <p:spPr bwMode="auto">
            <a:xfrm>
              <a:off x="141" y="2012"/>
              <a:ext cx="157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Application Server</a:t>
              </a:r>
            </a:p>
          </p:txBody>
        </p:sp>
      </p:grpSp>
      <p:grpSp>
        <p:nvGrpSpPr>
          <p:cNvPr id="520296" name="Group 104"/>
          <p:cNvGrpSpPr>
            <a:grpSpLocks/>
          </p:cNvGrpSpPr>
          <p:nvPr/>
        </p:nvGrpSpPr>
        <p:grpSpPr bwMode="auto">
          <a:xfrm>
            <a:off x="2133600" y="1600200"/>
            <a:ext cx="1219200" cy="457200"/>
            <a:chOff x="215" y="1032"/>
            <a:chExt cx="1558" cy="288"/>
          </a:xfrm>
        </p:grpSpPr>
        <p:sp>
          <p:nvSpPr>
            <p:cNvPr id="520297" name="Line 105"/>
            <p:cNvSpPr>
              <a:spLocks noChangeShapeType="1"/>
            </p:cNvSpPr>
            <p:nvPr/>
          </p:nvSpPr>
          <p:spPr bwMode="auto">
            <a:xfrm>
              <a:off x="831" y="1164"/>
              <a:ext cx="942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0298" name="Text Box 106"/>
            <p:cNvSpPr txBox="1">
              <a:spLocks noChangeArrowheads="1"/>
            </p:cNvSpPr>
            <p:nvPr/>
          </p:nvSpPr>
          <p:spPr bwMode="auto">
            <a:xfrm>
              <a:off x="215" y="1032"/>
              <a:ext cx="11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Client</a:t>
              </a:r>
            </a:p>
          </p:txBody>
        </p:sp>
      </p:grpSp>
      <p:sp>
        <p:nvSpPr>
          <p:cNvPr id="520299" name="AutoShape 107"/>
          <p:cNvSpPr>
            <a:spLocks noChangeArrowheads="1"/>
          </p:cNvSpPr>
          <p:nvPr/>
        </p:nvSpPr>
        <p:spPr bwMode="auto">
          <a:xfrm>
            <a:off x="4860925" y="3641725"/>
            <a:ext cx="222250" cy="854075"/>
          </a:xfrm>
          <a:prstGeom prst="downArrow">
            <a:avLst>
              <a:gd name="adj1" fmla="val 50000"/>
              <a:gd name="adj2" fmla="val 96071"/>
            </a:avLst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r-Latn-CS" sz="240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SQL Query</a:t>
            </a:r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300" name="AutoShape 108"/>
          <p:cNvSpPr>
            <a:spLocks noChangeArrowheads="1"/>
          </p:cNvSpPr>
          <p:nvPr/>
        </p:nvSpPr>
        <p:spPr bwMode="auto">
          <a:xfrm>
            <a:off x="5257800" y="3581400"/>
            <a:ext cx="230188" cy="836613"/>
          </a:xfrm>
          <a:prstGeom prst="upArrow">
            <a:avLst>
              <a:gd name="adj1" fmla="val 50000"/>
              <a:gd name="adj2" fmla="val 90862"/>
            </a:avLst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Query Result</a:t>
            </a:r>
          </a:p>
        </p:txBody>
      </p:sp>
      <p:sp>
        <p:nvSpPr>
          <p:cNvPr id="520301" name="AutoShape 109"/>
          <p:cNvSpPr>
            <a:spLocks noChangeArrowheads="1"/>
          </p:cNvSpPr>
          <p:nvPr/>
        </p:nvSpPr>
        <p:spPr bwMode="auto">
          <a:xfrm>
            <a:off x="4881563" y="2347913"/>
            <a:ext cx="222250" cy="854075"/>
          </a:xfrm>
          <a:prstGeom prst="downArrow">
            <a:avLst>
              <a:gd name="adj1" fmla="val 50000"/>
              <a:gd name="adj2" fmla="val 96071"/>
            </a:avLst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HTML Request</a:t>
            </a:r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4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0302" name="AutoShape 110"/>
          <p:cNvSpPr>
            <a:spLocks noChangeArrowheads="1"/>
          </p:cNvSpPr>
          <p:nvPr/>
        </p:nvSpPr>
        <p:spPr bwMode="auto">
          <a:xfrm>
            <a:off x="5410200" y="2286000"/>
            <a:ext cx="230188" cy="836613"/>
          </a:xfrm>
          <a:prstGeom prst="upArrow">
            <a:avLst>
              <a:gd name="adj1" fmla="val 50000"/>
              <a:gd name="adj2" fmla="val 90862"/>
            </a:avLst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endParaRPr lang="sr-Latn-C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HTML Page</a:t>
            </a:r>
          </a:p>
        </p:txBody>
      </p:sp>
      <p:grpSp>
        <p:nvGrpSpPr>
          <p:cNvPr id="520303" name="Group 111"/>
          <p:cNvGrpSpPr>
            <a:grpSpLocks/>
          </p:cNvGrpSpPr>
          <p:nvPr/>
        </p:nvGrpSpPr>
        <p:grpSpPr bwMode="auto">
          <a:xfrm>
            <a:off x="3798888" y="1511300"/>
            <a:ext cx="4827587" cy="1477963"/>
            <a:chOff x="2193" y="952"/>
            <a:chExt cx="3041" cy="931"/>
          </a:xfrm>
        </p:grpSpPr>
        <p:sp>
          <p:nvSpPr>
            <p:cNvPr id="520304" name="AutoShape 112"/>
            <p:cNvSpPr>
              <a:spLocks noChangeArrowheads="1"/>
            </p:cNvSpPr>
            <p:nvPr/>
          </p:nvSpPr>
          <p:spPr bwMode="auto">
            <a:xfrm>
              <a:off x="3641" y="952"/>
              <a:ext cx="1593" cy="931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Web Browser</a:t>
              </a:r>
            </a:p>
          </p:txBody>
        </p:sp>
        <p:sp>
          <p:nvSpPr>
            <p:cNvPr id="520305" name="Line 113"/>
            <p:cNvSpPr>
              <a:spLocks noChangeShapeType="1"/>
            </p:cNvSpPr>
            <p:nvPr/>
          </p:nvSpPr>
          <p:spPr bwMode="auto">
            <a:xfrm>
              <a:off x="2193" y="1220"/>
              <a:ext cx="1531" cy="135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20306" name="Group 114"/>
          <p:cNvGrpSpPr>
            <a:grpSpLocks/>
          </p:cNvGrpSpPr>
          <p:nvPr/>
        </p:nvGrpSpPr>
        <p:grpSpPr bwMode="auto">
          <a:xfrm>
            <a:off x="3970338" y="3068638"/>
            <a:ext cx="5173662" cy="1905000"/>
            <a:chOff x="2278" y="1917"/>
            <a:chExt cx="3259" cy="1200"/>
          </a:xfrm>
        </p:grpSpPr>
        <p:sp>
          <p:nvSpPr>
            <p:cNvPr id="520307" name="AutoShape 115"/>
            <p:cNvSpPr>
              <a:spLocks noChangeArrowheads="1"/>
            </p:cNvSpPr>
            <p:nvPr/>
          </p:nvSpPr>
          <p:spPr bwMode="auto">
            <a:xfrm>
              <a:off x="3726" y="1917"/>
              <a:ext cx="1811" cy="12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Web Server &amp;</a:t>
              </a:r>
              <a:b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</a:br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Application</a:t>
              </a:r>
            </a:p>
          </p:txBody>
        </p:sp>
        <p:sp>
          <p:nvSpPr>
            <p:cNvPr id="520308" name="Line 116"/>
            <p:cNvSpPr>
              <a:spLocks noChangeShapeType="1"/>
            </p:cNvSpPr>
            <p:nvPr/>
          </p:nvSpPr>
          <p:spPr bwMode="auto">
            <a:xfrm>
              <a:off x="2278" y="2224"/>
              <a:ext cx="1430" cy="18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20309" name="Group 117"/>
          <p:cNvGrpSpPr>
            <a:grpSpLocks/>
          </p:cNvGrpSpPr>
          <p:nvPr/>
        </p:nvGrpSpPr>
        <p:grpSpPr bwMode="auto">
          <a:xfrm>
            <a:off x="3790950" y="4475163"/>
            <a:ext cx="5173663" cy="1905000"/>
            <a:chOff x="2278" y="1917"/>
            <a:chExt cx="3259" cy="1200"/>
          </a:xfrm>
        </p:grpSpPr>
        <p:sp>
          <p:nvSpPr>
            <p:cNvPr id="520310" name="AutoShape 118"/>
            <p:cNvSpPr>
              <a:spLocks noChangeArrowheads="1"/>
            </p:cNvSpPr>
            <p:nvPr/>
          </p:nvSpPr>
          <p:spPr bwMode="auto">
            <a:xfrm>
              <a:off x="3726" y="1917"/>
              <a:ext cx="1811" cy="1200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SQL Server</a:t>
              </a:r>
            </a:p>
          </p:txBody>
        </p:sp>
        <p:sp>
          <p:nvSpPr>
            <p:cNvPr id="520311" name="Line 119"/>
            <p:cNvSpPr>
              <a:spLocks noChangeShapeType="1"/>
            </p:cNvSpPr>
            <p:nvPr/>
          </p:nvSpPr>
          <p:spPr bwMode="auto">
            <a:xfrm>
              <a:off x="2278" y="2224"/>
              <a:ext cx="1430" cy="18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20312" name="Group 120"/>
          <p:cNvGrpSpPr>
            <a:grpSpLocks/>
          </p:cNvGrpSpPr>
          <p:nvPr/>
        </p:nvGrpSpPr>
        <p:grpSpPr bwMode="auto">
          <a:xfrm>
            <a:off x="3048000" y="838200"/>
            <a:ext cx="1528763" cy="954088"/>
            <a:chOff x="2415" y="1043"/>
            <a:chExt cx="1306" cy="579"/>
          </a:xfrm>
        </p:grpSpPr>
        <p:grpSp>
          <p:nvGrpSpPr>
            <p:cNvPr id="520313" name="Group 121"/>
            <p:cNvGrpSpPr>
              <a:grpSpLocks/>
            </p:cNvGrpSpPr>
            <p:nvPr/>
          </p:nvGrpSpPr>
          <p:grpSpPr bwMode="auto">
            <a:xfrm>
              <a:off x="2564" y="1043"/>
              <a:ext cx="700" cy="378"/>
              <a:chOff x="2564" y="1043"/>
              <a:chExt cx="700" cy="378"/>
            </a:xfrm>
          </p:grpSpPr>
          <p:pic>
            <p:nvPicPr>
              <p:cNvPr id="520314" name="Picture 12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" y="1128"/>
                <a:ext cx="369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0315" name="Picture 12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6" y="1043"/>
                <a:ext cx="374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0316" name="Picture 12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4" y="1179"/>
                <a:ext cx="40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20317" name="Text Box 125"/>
            <p:cNvSpPr txBox="1">
              <a:spLocks noChangeArrowheads="1"/>
            </p:cNvSpPr>
            <p:nvPr/>
          </p:nvSpPr>
          <p:spPr bwMode="auto">
            <a:xfrm>
              <a:off x="2415" y="1345"/>
              <a:ext cx="1306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99"/>
                  </a:solidFill>
                  <a:latin typeface="Times New Roman" panose="02020603050405020304" pitchFamily="18" charset="0"/>
                </a:rPr>
                <a:t>Web pages</a:t>
              </a:r>
            </a:p>
          </p:txBody>
        </p:sp>
      </p:grpSp>
      <p:pic>
        <p:nvPicPr>
          <p:cNvPr id="128" name="Picture 127" descr="C:\Users\Sanja\Desktop\1520687535140473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0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0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0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99" grpId="0" animBg="1" autoUpdateAnimBg="0"/>
      <p:bldP spid="520300" grpId="0" animBg="1" autoUpdateAnimBg="0"/>
      <p:bldP spid="520301" grpId="0" animBg="1" autoUpdateAnimBg="0"/>
      <p:bldP spid="52030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FTP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 </a:t>
            </a:r>
            <a:r>
              <a:rPr lang="en-US" b="1" dirty="0" err="1"/>
              <a:t>vezi</a:t>
            </a:r>
            <a:r>
              <a:rPr lang="en-US" b="1" dirty="0"/>
              <a:t> FTP: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upotrebljavaju</a:t>
            </a:r>
            <a:r>
              <a:rPr lang="en-US" dirty="0"/>
              <a:t>  FTP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fajlove</a:t>
            </a:r>
            <a:r>
              <a:rPr lang="en-US" dirty="0"/>
              <a:t> </a:t>
            </a:r>
            <a:r>
              <a:rPr lang="en-US" dirty="0" err="1" smtClean="0"/>
              <a:t>izme</a:t>
            </a:r>
            <a:r>
              <a:rPr lang="sr-Latn-RS" dirty="0"/>
              <a:t>đ</a:t>
            </a:r>
            <a:r>
              <a:rPr lang="en-US" dirty="0" smtClean="0"/>
              <a:t>u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VAN-ova. </a:t>
            </a:r>
            <a:r>
              <a:rPr lang="en-US" dirty="0" err="1"/>
              <a:t>Razmena</a:t>
            </a:r>
            <a:r>
              <a:rPr lang="en-US" dirty="0"/>
              <a:t> </a:t>
            </a:r>
            <a:r>
              <a:rPr lang="en-US" dirty="0" err="1"/>
              <a:t>fajlova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FTP </a:t>
            </a:r>
            <a:r>
              <a:rPr lang="en-US" dirty="0" err="1"/>
              <a:t>servera</a:t>
            </a:r>
            <a:r>
              <a:rPr lang="en-US" dirty="0"/>
              <a:t>, 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najdominantnijih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CS" dirty="0"/>
              <a:t>č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transfer  </a:t>
            </a:r>
            <a:r>
              <a:rPr lang="en-US" dirty="0" err="1"/>
              <a:t>poruka</a:t>
            </a:r>
            <a:r>
              <a:rPr lang="sr-Latn-CS" dirty="0"/>
              <a:t> ili uploada fajlova na server.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WEB Serveri</a:t>
            </a:r>
            <a:endParaRPr lang="en-US" b="1"/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/>
              <a:t>Apache Web Server</a:t>
            </a:r>
          </a:p>
          <a:p>
            <a:r>
              <a:rPr lang="en-US" sz="2800"/>
              <a:t>Apache</a:t>
            </a:r>
            <a:r>
              <a:rPr lang="sr-Latn-CS" sz="2800"/>
              <a:t>, </a:t>
            </a:r>
            <a:r>
              <a:rPr lang="en-US" sz="2800"/>
              <a:t>31,005,690 </a:t>
            </a:r>
            <a:r>
              <a:rPr lang="sr-Latn-CS" sz="2800"/>
              <a:t>/ </a:t>
            </a:r>
            <a:r>
              <a:rPr lang="en-US" sz="2800"/>
              <a:t>67.43% </a:t>
            </a:r>
            <a:endParaRPr lang="sr-Latn-CS" sz="2800"/>
          </a:p>
          <a:p>
            <a:r>
              <a:rPr lang="en-US" sz="2800"/>
              <a:t>Microsoft</a:t>
            </a:r>
            <a:r>
              <a:rPr lang="sr-Latn-CS" sz="2800"/>
              <a:t> </a:t>
            </a:r>
            <a:r>
              <a:rPr lang="en-US" sz="2800"/>
              <a:t>I</a:t>
            </a:r>
            <a:r>
              <a:rPr lang="sr-Latn-CS" sz="2800"/>
              <a:t>IS, </a:t>
            </a:r>
            <a:r>
              <a:rPr lang="en-US" sz="2800"/>
              <a:t>9,596,216 </a:t>
            </a:r>
            <a:r>
              <a:rPr lang="sr-Latn-CS" sz="2800"/>
              <a:t>/ </a:t>
            </a:r>
            <a:r>
              <a:rPr lang="en-US" sz="2800"/>
              <a:t>20.87% </a:t>
            </a:r>
            <a:endParaRPr lang="sr-Latn-CS" sz="2800"/>
          </a:p>
          <a:p>
            <a:endParaRPr lang="sr-Latn-CS" sz="2800"/>
          </a:p>
          <a:p>
            <a:r>
              <a:rPr lang="sr-Latn-CS" sz="2800">
                <a:hlinkClick r:id="rId3"/>
              </a:rPr>
              <a:t>http://www.apache.org</a:t>
            </a:r>
            <a:endParaRPr lang="sr-Latn-CS" sz="2800"/>
          </a:p>
          <a:p>
            <a:r>
              <a:rPr lang="sr-Latn-CS" sz="2800">
                <a:hlinkClick r:id="rId4"/>
              </a:rPr>
              <a:t>http://www.mysql.com</a:t>
            </a:r>
            <a:endParaRPr lang="sr-Latn-CS" sz="2800"/>
          </a:p>
          <a:p>
            <a:pPr>
              <a:buFont typeface="Wingdings" panose="05000000000000000000" pitchFamily="2" charset="2"/>
              <a:buNone/>
            </a:pPr>
            <a:endParaRPr lang="sr-Latn-CS" sz="2800"/>
          </a:p>
          <a:p>
            <a:pPr>
              <a:buFont typeface="Wingdings" panose="05000000000000000000" pitchFamily="2" charset="2"/>
              <a:buNone/>
            </a:pPr>
            <a:endParaRPr lang="en-US" sz="2800"/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8839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Hosting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Verat, Eunet, PTT….</a:t>
            </a:r>
          </a:p>
        </p:txBody>
      </p:sp>
      <p:pic>
        <p:nvPicPr>
          <p:cNvPr id="523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8382000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Domeni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Nacionalni .co.yu</a:t>
            </a:r>
          </a:p>
          <a:p>
            <a:r>
              <a:rPr lang="en-US">
                <a:hlinkClick r:id="rId3"/>
              </a:rPr>
              <a:t>www.nic.yu</a:t>
            </a:r>
            <a:endParaRPr lang="en-US"/>
          </a:p>
          <a:p>
            <a:r>
              <a:rPr lang="en-US"/>
              <a:t>Me</a:t>
            </a:r>
            <a:r>
              <a:rPr lang="sr-Latn-CS"/>
              <a:t>đunarodni .com, .net, .org, .ws, .info, .cc, .edu ....</a:t>
            </a:r>
          </a:p>
          <a:p>
            <a:r>
              <a:rPr lang="sr-Latn-CS"/>
              <a:t>IP broj 147.91.203.197</a:t>
            </a:r>
          </a:p>
          <a:p>
            <a:r>
              <a:rPr lang="en-US">
                <a:hlinkClick r:id="rId4"/>
              </a:rPr>
              <a:t>http://www.e-riding.com/whereisthatip/</a:t>
            </a:r>
            <a:endParaRPr lang="sr-Latn-CS"/>
          </a:p>
          <a:p>
            <a:r>
              <a:rPr lang="en-US"/>
              <a:t>82.117.208.66</a:t>
            </a:r>
            <a:r>
              <a:rPr lang="sr-Latn-CS"/>
              <a:t> -</a:t>
            </a:r>
            <a:r>
              <a:rPr lang="en-US"/>
              <a:t>&gt; SBB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/>
              <a:t>Uloga Web Servera</a:t>
            </a:r>
            <a:endParaRPr lang="en-US" b="1"/>
          </a:p>
        </p:txBody>
      </p:sp>
      <p:pic>
        <p:nvPicPr>
          <p:cNvPr id="525315" name="Picture 3" descr="app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08" y="1935163"/>
            <a:ext cx="5953583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- tehnologije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1369221" y="2015622"/>
            <a:ext cx="3919538" cy="4114800"/>
          </a:xfrm>
        </p:spPr>
        <p:txBody>
          <a:bodyPr/>
          <a:lstStyle/>
          <a:p>
            <a:r>
              <a:rPr lang="en-US" dirty="0"/>
              <a:t>Flash</a:t>
            </a:r>
          </a:p>
          <a:p>
            <a:r>
              <a:rPr lang="en-US" dirty="0" err="1"/>
              <a:t>Animacije</a:t>
            </a:r>
            <a:endParaRPr lang="en-US" dirty="0"/>
          </a:p>
          <a:p>
            <a:r>
              <a:rPr lang="en-US" dirty="0"/>
              <a:t>Cold Fusion</a:t>
            </a:r>
          </a:p>
          <a:p>
            <a:r>
              <a:rPr lang="en-US" dirty="0"/>
              <a:t>Java Server Pages</a:t>
            </a:r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Slo</a:t>
            </a:r>
            <a:r>
              <a:rPr lang="sr-Latn-CS" b="1"/>
              <a:t>žena rešenja</a:t>
            </a:r>
            <a:endParaRPr lang="en-US" b="1"/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27364" name="Object 4"/>
          <p:cNvGraphicFramePr>
            <a:graphicFrameLocks noChangeAspect="1"/>
          </p:cNvGraphicFramePr>
          <p:nvPr/>
        </p:nvGraphicFramePr>
        <p:xfrm>
          <a:off x="1835150" y="1700213"/>
          <a:ext cx="6324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9" name="Visio" r:id="rId3" imgW="7223455" imgH="4276954" progId="Visio.Drawing.11">
                  <p:embed/>
                </p:oleObj>
              </mc:Choice>
              <mc:Fallback>
                <p:oleObj name="Visio" r:id="rId3" imgW="7223455" imgH="427695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700213"/>
                        <a:ext cx="63246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Alati – Microsoft Front Page</a:t>
            </a:r>
          </a:p>
        </p:txBody>
      </p:sp>
      <p:pic>
        <p:nvPicPr>
          <p:cNvPr id="528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400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Macromedia Dreamweaver</a:t>
            </a:r>
          </a:p>
        </p:txBody>
      </p:sp>
      <p:pic>
        <p:nvPicPr>
          <p:cNvPr id="529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Koraci u izradi web sajta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916832"/>
            <a:ext cx="4264447" cy="4114800"/>
          </a:xfrm>
        </p:spPr>
        <p:txBody>
          <a:bodyPr/>
          <a:lstStyle/>
          <a:p>
            <a:r>
              <a:rPr lang="en-US" sz="2800" dirty="0" err="1"/>
              <a:t>Pravljenje</a:t>
            </a:r>
            <a:r>
              <a:rPr lang="en-US" sz="2800" dirty="0"/>
              <a:t> </a:t>
            </a:r>
            <a:r>
              <a:rPr lang="en-US" sz="2800" dirty="0" err="1"/>
              <a:t>plana</a:t>
            </a:r>
            <a:endParaRPr lang="en-US" sz="2800" dirty="0"/>
          </a:p>
          <a:p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tehnologije</a:t>
            </a:r>
            <a:endParaRPr lang="en-US" sz="2800" dirty="0"/>
          </a:p>
          <a:p>
            <a:r>
              <a:rPr lang="en-US" sz="2800" dirty="0" err="1"/>
              <a:t>Izrada</a:t>
            </a:r>
            <a:r>
              <a:rPr lang="en-US" sz="2800" dirty="0"/>
              <a:t> web </a:t>
            </a:r>
            <a:r>
              <a:rPr lang="en-US" sz="2800" dirty="0" err="1"/>
              <a:t>sajta</a:t>
            </a:r>
            <a:endParaRPr lang="en-US" sz="2800" dirty="0"/>
          </a:p>
          <a:p>
            <a:r>
              <a:rPr lang="en-US" sz="2800" dirty="0" err="1"/>
              <a:t>Prijavljivanje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pretraživače</a:t>
            </a:r>
            <a:r>
              <a:rPr lang="en-US" sz="2800" dirty="0"/>
              <a:t> </a:t>
            </a:r>
          </a:p>
          <a:p>
            <a:r>
              <a:rPr lang="en-US" sz="2800" dirty="0"/>
              <a:t>E-marketing</a:t>
            </a:r>
          </a:p>
        </p:txBody>
      </p:sp>
      <p:pic>
        <p:nvPicPr>
          <p:cNvPr id="502788" name="Picture 4" descr="dalt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564606"/>
            <a:ext cx="200025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Koraci u izradi web sajta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16375" cy="4114800"/>
          </a:xfrm>
        </p:spPr>
        <p:txBody>
          <a:bodyPr/>
          <a:lstStyle/>
          <a:p>
            <a:r>
              <a:rPr lang="en-US" sz="2800" dirty="0" err="1"/>
              <a:t>Pravljenje</a:t>
            </a:r>
            <a:r>
              <a:rPr lang="en-US" sz="2800" dirty="0"/>
              <a:t> </a:t>
            </a:r>
            <a:r>
              <a:rPr lang="en-US" sz="2800" dirty="0" err="1"/>
              <a:t>plana</a:t>
            </a:r>
            <a:endParaRPr lang="en-US" sz="2800" dirty="0"/>
          </a:p>
          <a:p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tehnologije</a:t>
            </a:r>
            <a:endParaRPr lang="en-US" sz="2800" dirty="0"/>
          </a:p>
          <a:p>
            <a:r>
              <a:rPr lang="en-US" sz="2800" dirty="0" err="1"/>
              <a:t>Izrada</a:t>
            </a:r>
            <a:r>
              <a:rPr lang="en-US" sz="2800" dirty="0"/>
              <a:t> web </a:t>
            </a:r>
            <a:r>
              <a:rPr lang="en-US" sz="2800" dirty="0" err="1"/>
              <a:t>sajta</a:t>
            </a:r>
            <a:endParaRPr lang="en-US" sz="2800" dirty="0"/>
          </a:p>
          <a:p>
            <a:r>
              <a:rPr lang="en-US" sz="2800" dirty="0" err="1"/>
              <a:t>Prijavljivanje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pretraživače</a:t>
            </a:r>
            <a:r>
              <a:rPr lang="en-US" sz="2800" dirty="0"/>
              <a:t> </a:t>
            </a:r>
          </a:p>
          <a:p>
            <a:r>
              <a:rPr lang="en-US" sz="2800" dirty="0"/>
              <a:t>E-marketing</a:t>
            </a:r>
          </a:p>
        </p:txBody>
      </p:sp>
      <p:pic>
        <p:nvPicPr>
          <p:cNvPr id="530436" name="Picture 4" descr="dalt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564606"/>
            <a:ext cx="200025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0437" name="Oval 5"/>
          <p:cNvSpPr>
            <a:spLocks noChangeArrowheads="1"/>
          </p:cNvSpPr>
          <p:nvPr/>
        </p:nvSpPr>
        <p:spPr bwMode="auto">
          <a:xfrm>
            <a:off x="684213" y="2997200"/>
            <a:ext cx="3276600" cy="6858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Kategorije sajtova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1392964" y="1907159"/>
            <a:ext cx="6923452" cy="4389120"/>
          </a:xfrm>
        </p:spPr>
        <p:txBody>
          <a:bodyPr/>
          <a:lstStyle/>
          <a:p>
            <a:r>
              <a:rPr lang="en-US" dirty="0" err="1"/>
              <a:t>Pretraživači</a:t>
            </a:r>
            <a:endParaRPr lang="en-US" dirty="0"/>
          </a:p>
          <a:p>
            <a:r>
              <a:rPr lang="en-US" dirty="0" err="1"/>
              <a:t>Portali</a:t>
            </a:r>
            <a:endParaRPr lang="en-US" dirty="0"/>
          </a:p>
          <a:p>
            <a:r>
              <a:rPr lang="en-US" dirty="0" err="1"/>
              <a:t>Marketinški</a:t>
            </a:r>
            <a:r>
              <a:rPr lang="en-US" dirty="0"/>
              <a:t> </a:t>
            </a:r>
            <a:r>
              <a:rPr lang="en-US" dirty="0" err="1"/>
              <a:t>sajtovi</a:t>
            </a:r>
            <a:endParaRPr lang="en-US" dirty="0"/>
          </a:p>
          <a:p>
            <a:r>
              <a:rPr lang="en-US" dirty="0"/>
              <a:t>E-commerce </a:t>
            </a:r>
            <a:r>
              <a:rPr lang="en-US" dirty="0" err="1"/>
              <a:t>sajtovi</a:t>
            </a:r>
            <a:endParaRPr lang="en-US" dirty="0"/>
          </a:p>
          <a:p>
            <a:r>
              <a:rPr lang="en-US" dirty="0"/>
              <a:t>E-government</a:t>
            </a:r>
          </a:p>
          <a:p>
            <a:r>
              <a:rPr lang="en-US" dirty="0"/>
              <a:t>E-education</a:t>
            </a:r>
          </a:p>
          <a:p>
            <a:r>
              <a:rPr lang="en-US" dirty="0"/>
              <a:t>E-banking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Glavni gradivni elementi sajta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35480"/>
            <a:ext cx="7283152" cy="4389120"/>
          </a:xfrm>
        </p:spPr>
        <p:txBody>
          <a:bodyPr/>
          <a:lstStyle/>
          <a:p>
            <a:r>
              <a:rPr lang="en-US" dirty="0" err="1"/>
              <a:t>Centralni</a:t>
            </a:r>
            <a:r>
              <a:rPr lang="en-US" dirty="0"/>
              <a:t>, </a:t>
            </a:r>
            <a:r>
              <a:rPr lang="en-US" dirty="0" err="1"/>
              <a:t>gornji</a:t>
            </a:r>
            <a:r>
              <a:rPr lang="en-US" dirty="0"/>
              <a:t>,  </a:t>
            </a:r>
            <a:r>
              <a:rPr lang="en-US" dirty="0" err="1"/>
              <a:t>baner</a:t>
            </a:r>
            <a:endParaRPr lang="en-US" dirty="0"/>
          </a:p>
          <a:p>
            <a:r>
              <a:rPr lang="en-US" dirty="0" err="1"/>
              <a:t>Navigacioni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  <a:p>
            <a:r>
              <a:rPr lang="en-US" dirty="0" err="1"/>
              <a:t>Pomoćni</a:t>
            </a:r>
            <a:r>
              <a:rPr lang="en-US" dirty="0"/>
              <a:t> </a:t>
            </a:r>
            <a:r>
              <a:rPr lang="en-US" dirty="0" err="1"/>
              <a:t>baneri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meniji</a:t>
            </a:r>
            <a:endParaRPr lang="en-US" dirty="0"/>
          </a:p>
          <a:p>
            <a:r>
              <a:rPr lang="en-US" dirty="0" err="1"/>
              <a:t>Centralni</a:t>
            </a:r>
            <a:r>
              <a:rPr lang="en-US" dirty="0"/>
              <a:t>, </a:t>
            </a:r>
            <a:r>
              <a:rPr lang="en-US" dirty="0" err="1"/>
              <a:t>donji</a:t>
            </a:r>
            <a:r>
              <a:rPr lang="en-US" dirty="0"/>
              <a:t>, </a:t>
            </a:r>
            <a:r>
              <a:rPr lang="en-US" dirty="0" err="1"/>
              <a:t>baner</a:t>
            </a:r>
            <a:endParaRPr lang="en-US" dirty="0"/>
          </a:p>
        </p:txBody>
      </p:sp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Glavni gradivni elementi sajta</a:t>
            </a:r>
          </a:p>
        </p:txBody>
      </p:sp>
      <p:pic>
        <p:nvPicPr>
          <p:cNvPr id="533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7138987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Glavni gradivni elementi sajta</a:t>
            </a:r>
          </a:p>
        </p:txBody>
      </p:sp>
      <p:pic>
        <p:nvPicPr>
          <p:cNvPr id="534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557338"/>
            <a:ext cx="6275387" cy="4895850"/>
          </a:xfrm>
        </p:spPr>
      </p:pic>
      <p:sp>
        <p:nvSpPr>
          <p:cNvPr id="534532" name="Oval 4"/>
          <p:cNvSpPr>
            <a:spLocks noChangeArrowheads="1"/>
          </p:cNvSpPr>
          <p:nvPr/>
        </p:nvSpPr>
        <p:spPr bwMode="auto">
          <a:xfrm>
            <a:off x="1435100" y="1828800"/>
            <a:ext cx="6019800" cy="12192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3070225" y="324643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Baneri</a:t>
            </a:r>
          </a:p>
        </p:txBody>
      </p:sp>
      <p:sp>
        <p:nvSpPr>
          <p:cNvPr id="534534" name="Oval 6"/>
          <p:cNvSpPr>
            <a:spLocks noChangeArrowheads="1"/>
          </p:cNvSpPr>
          <p:nvPr/>
        </p:nvSpPr>
        <p:spPr bwMode="auto">
          <a:xfrm>
            <a:off x="6083300" y="4114800"/>
            <a:ext cx="1676400" cy="5334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>
            <a:off x="4711700" y="4800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Baneri</a:t>
            </a:r>
          </a:p>
        </p:txBody>
      </p:sp>
      <p:sp>
        <p:nvSpPr>
          <p:cNvPr id="534536" name="Line 8"/>
          <p:cNvSpPr>
            <a:spLocks noChangeShapeType="1"/>
          </p:cNvSpPr>
          <p:nvPr/>
        </p:nvSpPr>
        <p:spPr bwMode="auto">
          <a:xfrm flipV="1">
            <a:off x="5702300" y="4648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4537" name="Oval 9"/>
          <p:cNvSpPr>
            <a:spLocks noChangeArrowheads="1"/>
          </p:cNvSpPr>
          <p:nvPr/>
        </p:nvSpPr>
        <p:spPr bwMode="auto">
          <a:xfrm>
            <a:off x="1587500" y="3886200"/>
            <a:ext cx="1066800" cy="18288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2730500" y="4114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Meni</a:t>
            </a:r>
          </a:p>
        </p:txBody>
      </p:sp>
      <p:sp>
        <p:nvSpPr>
          <p:cNvPr id="534539" name="Line 11"/>
          <p:cNvSpPr>
            <a:spLocks noChangeShapeType="1"/>
          </p:cNvSpPr>
          <p:nvPr/>
        </p:nvSpPr>
        <p:spPr bwMode="auto">
          <a:xfrm flipH="1">
            <a:off x="2578100" y="4495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Baneri</a:t>
            </a:r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250825" y="1295400"/>
            <a:ext cx="88931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sz="2800"/>
              <a:t>Upotrebljavajte reči “Klikni ovde” i "Enter"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sz="2800"/>
              <a:t>Animirajte banere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sz="2800"/>
              <a:t>Kreirajte banere koji se kratko učitavaju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sz="2800"/>
              <a:t>Koristite zvučne naslove</a:t>
            </a:r>
          </a:p>
          <a:p>
            <a:pPr lvl="4" eaLnBrk="1" hangingPunct="1">
              <a:buFont typeface="Wingdings" panose="05000000000000000000" pitchFamily="2" charset="2"/>
              <a:buChar char="§"/>
            </a:pPr>
            <a:r>
              <a:rPr lang="en-US" sz="2800"/>
              <a:t>Ključna reč je  </a:t>
            </a:r>
            <a:r>
              <a:rPr lang="en-US" sz="2800">
                <a:solidFill>
                  <a:schemeClr val="tx2"/>
                </a:solidFill>
              </a:rPr>
              <a:t>SEX</a:t>
            </a:r>
          </a:p>
        </p:txBody>
      </p:sp>
      <p:pic>
        <p:nvPicPr>
          <p:cNvPr id="535556" name="Picture 4" descr="banner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46482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7" name="Picture 5" descr="banner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5349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558" name="Picture 6" descr="banne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43600"/>
            <a:ext cx="507682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5651500" y="4437063"/>
            <a:ext cx="2286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BESPLATNO</a:t>
            </a:r>
          </a:p>
        </p:txBody>
      </p:sp>
      <p:grpSp>
        <p:nvGrpSpPr>
          <p:cNvPr id="535560" name="Group 8"/>
          <p:cNvGrpSpPr>
            <a:grpSpLocks/>
          </p:cNvGrpSpPr>
          <p:nvPr/>
        </p:nvGrpSpPr>
        <p:grpSpPr bwMode="auto">
          <a:xfrm>
            <a:off x="5003800" y="4437063"/>
            <a:ext cx="431800" cy="431800"/>
            <a:chOff x="4377" y="2750"/>
            <a:chExt cx="272" cy="272"/>
          </a:xfrm>
        </p:grpSpPr>
        <p:sp>
          <p:nvSpPr>
            <p:cNvPr id="535561" name="Line 9"/>
            <p:cNvSpPr>
              <a:spLocks noChangeShapeType="1"/>
            </p:cNvSpPr>
            <p:nvPr/>
          </p:nvSpPr>
          <p:spPr bwMode="auto">
            <a:xfrm>
              <a:off x="4377" y="2750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35562" name="Line 10"/>
            <p:cNvSpPr>
              <a:spLocks noChangeShapeType="1"/>
            </p:cNvSpPr>
            <p:nvPr/>
          </p:nvSpPr>
          <p:spPr bwMode="auto">
            <a:xfrm flipH="1">
              <a:off x="4377" y="2750"/>
              <a:ext cx="272" cy="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pic>
        <p:nvPicPr>
          <p:cNvPr id="13" name="Picture 12" descr="C:\Users\Sanja\Desktop\1520687535140473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Baneri</a:t>
            </a:r>
          </a:p>
        </p:txBody>
      </p:sp>
      <p:pic>
        <p:nvPicPr>
          <p:cNvPr id="536580" name="Picture 4" descr="banner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836613"/>
            <a:ext cx="4457700" cy="57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539750" y="1295400"/>
            <a:ext cx="86042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/>
              <a:t>Podvucite ili istaknite najvažniju reč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/>
              <a:t>Postavite adresu vašg sajta ili LOGO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sz="2800"/>
              <a:t>Menjajte često elemente banera</a:t>
            </a:r>
          </a:p>
        </p:txBody>
      </p:sp>
      <p:pic>
        <p:nvPicPr>
          <p:cNvPr id="536581" name="Picture 5" descr="banner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5791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582" name="Picture 6" descr="banner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5365750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583" name="Picture 7" descr="banner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157788"/>
            <a:ext cx="618807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Meniji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en-US"/>
              <a:t>Neka Vaši meniji budu jednostavni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en-US"/>
              <a:t>Neka linkovi budu jasno označeni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en-US"/>
              <a:t>Link ka naslovnoj strani I strani za naručivanje mora biti na svakoj strani 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en-US"/>
              <a:t>Glavni meniji mogu biti ispod banera, sa leve strane i ređe sa desne strane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Kombinacija boja određuje identitet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/>
              <a:t>Harmonija boja odre</a:t>
            </a:r>
            <a:r>
              <a:rPr lang="sr-Latn-CS"/>
              <a:t>đ</a:t>
            </a:r>
            <a:r>
              <a:rPr lang="en-US"/>
              <a:t>uje identitet sajta.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/>
              <a:t>Boje na sajtu i one na logou kompanije moraju da se dopunjuju.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Primeri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sz="2400"/>
              <a:t>Ukoliko radite sajt za proizvođača opreme za kupatila razmišljajte o plavoj boji.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sz="2400"/>
              <a:t>Ukolko radi sajt za rasadnik prazmišljajte o zelenoj i o boji zemlje.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sz="2400"/>
              <a:t>Informativni sajtovi treba da imaju neutralne boje.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Koraci u izradi web sajta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844824"/>
            <a:ext cx="4016375" cy="4114800"/>
          </a:xfrm>
        </p:spPr>
        <p:txBody>
          <a:bodyPr/>
          <a:lstStyle/>
          <a:p>
            <a:r>
              <a:rPr lang="en-US" sz="2800" dirty="0" err="1"/>
              <a:t>Pravljenje</a:t>
            </a:r>
            <a:r>
              <a:rPr lang="en-US" sz="2800" dirty="0"/>
              <a:t> </a:t>
            </a:r>
            <a:r>
              <a:rPr lang="en-US" sz="2800" dirty="0" err="1"/>
              <a:t>plana</a:t>
            </a:r>
            <a:endParaRPr lang="en-US" sz="2800" dirty="0"/>
          </a:p>
          <a:p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tehnologije</a:t>
            </a:r>
            <a:endParaRPr lang="en-US" sz="2800" dirty="0"/>
          </a:p>
          <a:p>
            <a:r>
              <a:rPr lang="en-US" sz="2800" dirty="0" err="1"/>
              <a:t>Izrada</a:t>
            </a:r>
            <a:r>
              <a:rPr lang="en-US" sz="2800" dirty="0"/>
              <a:t> web </a:t>
            </a:r>
            <a:r>
              <a:rPr lang="en-US" sz="2800" dirty="0" err="1"/>
              <a:t>sajta</a:t>
            </a:r>
            <a:endParaRPr lang="en-US" sz="2800" dirty="0"/>
          </a:p>
          <a:p>
            <a:r>
              <a:rPr lang="en-US" sz="2800" dirty="0" err="1"/>
              <a:t>Prijavljivanje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pretraživače</a:t>
            </a:r>
            <a:r>
              <a:rPr lang="en-US" sz="2800" dirty="0"/>
              <a:t> </a:t>
            </a:r>
          </a:p>
          <a:p>
            <a:r>
              <a:rPr lang="en-US" sz="2800" dirty="0"/>
              <a:t>E-marketing</a:t>
            </a:r>
          </a:p>
        </p:txBody>
      </p:sp>
      <p:pic>
        <p:nvPicPr>
          <p:cNvPr id="503812" name="Picture 4" descr="dalt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564606"/>
            <a:ext cx="200025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3813" name="Oval 5"/>
          <p:cNvSpPr>
            <a:spLocks noChangeArrowheads="1"/>
          </p:cNvSpPr>
          <p:nvPr/>
        </p:nvSpPr>
        <p:spPr bwMode="auto">
          <a:xfrm>
            <a:off x="1598613" y="1636862"/>
            <a:ext cx="2971800" cy="8382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Savet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/>
              <a:t>Nikada ne koristite veliki broj boja.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/>
              <a:t>Crna, siva i jedna jarka boja po izboru je uvek dobitna varijanta.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Boje </a:t>
            </a:r>
            <a:r>
              <a:rPr lang="en-US" b="1">
                <a:solidFill>
                  <a:schemeClr val="folHlink"/>
                </a:solidFill>
              </a:rPr>
              <a:t>1</a:t>
            </a:r>
            <a:r>
              <a:rPr lang="en-US" b="1"/>
              <a:t>/2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sz="2400"/>
              <a:t>Crvena, boja krvi, asocira na energiju, strast ili erotiku. Sve boje nose pozitivnu i negativnu stranu. Negativna strana crvene je agresija i utisak besa i nasilja.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sz="2400"/>
              <a:t>Narandžasta, boja prijateljstva, toplite i boja vatre. Sugerira neformalan odnos. Negativna strana nedostatak kvaliteta ili manjak kriterijuma.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sz="2400"/>
              <a:t>Žuta, boja sunca. Optimistička oja, moderna. Energija žute osvaja.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Boje </a:t>
            </a:r>
            <a:r>
              <a:rPr lang="en-US" b="1">
                <a:solidFill>
                  <a:schemeClr val="folHlink"/>
                </a:solidFill>
              </a:rPr>
              <a:t>2</a:t>
            </a:r>
            <a:r>
              <a:rPr lang="en-US" b="1"/>
              <a:t>/2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 startAt="4"/>
            </a:pPr>
            <a:r>
              <a:rPr lang="en-US" sz="2400"/>
              <a:t>Zelena, u pozitivnom slislu, upućuje na prirodu, život, stabilnost, neutralnost.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 startAt="4"/>
            </a:pPr>
            <a:r>
              <a:rPr lang="en-US" sz="2400"/>
              <a:t>Plava sugeriše hladnoću, distancu, spiritualnost ili rezervisanu eleganciju. Neke nijanse plave skoro se svuda uklapaju. U negativnom kontekstu, predstavlja tugu, pasivnost ili depresiju.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 startAt="4"/>
            </a:pPr>
            <a:r>
              <a:rPr lang="en-US" sz="2400"/>
              <a:t>Ljubičasta je boja fantazije, impulsivnosti I sanjarenja. U negativnom kontekstu, noćne more.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Koraci u izradi web sajta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16375" cy="4114800"/>
          </a:xfrm>
        </p:spPr>
        <p:txBody>
          <a:bodyPr/>
          <a:lstStyle/>
          <a:p>
            <a:r>
              <a:rPr lang="en-US" sz="2800"/>
              <a:t>Pravljenje plana</a:t>
            </a:r>
          </a:p>
          <a:p>
            <a:r>
              <a:rPr lang="en-US" sz="2800"/>
              <a:t>Izbor tehnologije</a:t>
            </a:r>
          </a:p>
          <a:p>
            <a:r>
              <a:rPr lang="en-US" sz="2800"/>
              <a:t>Izrada web sajta</a:t>
            </a:r>
          </a:p>
          <a:p>
            <a:r>
              <a:rPr lang="en-US" sz="2800"/>
              <a:t>Prijavljivanje na pretraživače </a:t>
            </a:r>
          </a:p>
          <a:p>
            <a:r>
              <a:rPr lang="en-US" sz="2800"/>
              <a:t>E-marketing</a:t>
            </a:r>
          </a:p>
        </p:txBody>
      </p:sp>
      <p:pic>
        <p:nvPicPr>
          <p:cNvPr id="543748" name="Picture 4" descr="dalt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564606"/>
            <a:ext cx="200025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49" name="Oval 5"/>
          <p:cNvSpPr>
            <a:spLocks noChangeArrowheads="1"/>
          </p:cNvSpPr>
          <p:nvPr/>
        </p:nvSpPr>
        <p:spPr bwMode="auto">
          <a:xfrm>
            <a:off x="323850" y="3429000"/>
            <a:ext cx="3276600" cy="10668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Pretraživači – Kako posetioci pronalaze Vaš sajt</a:t>
            </a:r>
          </a:p>
        </p:txBody>
      </p:sp>
      <p:graphicFrame>
        <p:nvGraphicFramePr>
          <p:cNvPr id="544771" name="Group 3"/>
          <p:cNvGraphicFramePr>
            <a:graphicFrameLocks noGrp="1"/>
          </p:cNvGraphicFramePr>
          <p:nvPr>
            <p:ph type="tbl" idx="1"/>
          </p:nvPr>
        </p:nvGraphicFramePr>
        <p:xfrm>
          <a:off x="1042988" y="1916113"/>
          <a:ext cx="7796212" cy="4589280"/>
        </p:xfrm>
        <a:graphic>
          <a:graphicData uri="http://schemas.openxmlformats.org/drawingml/2006/table">
            <a:tbl>
              <a:tblPr/>
              <a:tblGrid>
                <a:gridCol w="4543425"/>
                <a:gridCol w="1603375"/>
                <a:gridCol w="1649412"/>
              </a:tblGrid>
              <a:tr h="4064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Kako posetioci nalaze Vaš sajt?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1999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2000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Pretraživači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67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81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Link sa drugog sajta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Marketing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Televizijska reklama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Pretpostavljena adresa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On-line Advertajzing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Radio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Direct Mail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</a:tbl>
          </a:graphicData>
        </a:graphic>
      </p:graphicFrame>
      <p:sp>
        <p:nvSpPr>
          <p:cNvPr id="544815" name="Oval 47"/>
          <p:cNvSpPr>
            <a:spLocks noChangeArrowheads="1"/>
          </p:cNvSpPr>
          <p:nvPr/>
        </p:nvSpPr>
        <p:spPr bwMode="auto">
          <a:xfrm>
            <a:off x="3492500" y="2708275"/>
            <a:ext cx="2179638" cy="700088"/>
          </a:xfrm>
          <a:prstGeom prst="ellipse">
            <a:avLst/>
          </a:prstGeom>
          <a:noFill/>
          <a:ln w="1270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8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Ostale tehnike</a:t>
            </a:r>
          </a:p>
        </p:txBody>
      </p:sp>
      <p:graphicFrame>
        <p:nvGraphicFramePr>
          <p:cNvPr id="545795" name="Group 3"/>
          <p:cNvGraphicFramePr>
            <a:graphicFrameLocks noGrp="1"/>
          </p:cNvGraphicFramePr>
          <p:nvPr>
            <p:ph type="tbl" idx="1"/>
          </p:nvPr>
        </p:nvGraphicFramePr>
        <p:xfrm>
          <a:off x="1476375" y="1412875"/>
          <a:ext cx="6400800" cy="5031741"/>
        </p:xfrm>
        <a:graphic>
          <a:graphicData uri="http://schemas.openxmlformats.org/drawingml/2006/table">
            <a:tbl>
              <a:tblPr/>
              <a:tblGrid>
                <a:gridCol w="825500"/>
                <a:gridCol w="3028950"/>
                <a:gridCol w="1492250"/>
                <a:gridCol w="1054100"/>
              </a:tblGrid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On-line Techniques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Rating*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Use(%)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Customer/Visitor E-Mail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On-line 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Referral Partnerships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Sponsorships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Affiliate Programs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Search Engine Positioning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Reciprocal Ads/Links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Screaming Video 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Banners/Links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Unsolicited E-Mail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AB"/>
                    </a:solidFill>
                  </a:tcPr>
                </a:tc>
              </a:tr>
            </a:tbl>
          </a:graphicData>
        </a:graphic>
      </p:graphicFrame>
      <p:sp>
        <p:nvSpPr>
          <p:cNvPr id="545857" name="Text Box 65"/>
          <p:cNvSpPr txBox="1">
            <a:spLocks noChangeArrowheads="1"/>
          </p:cNvSpPr>
          <p:nvPr/>
        </p:nvSpPr>
        <p:spPr bwMode="auto">
          <a:xfrm>
            <a:off x="2051050" y="6461125"/>
            <a:ext cx="5327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</a:rPr>
              <a:t>* 1 = Not at all effective and 5 = Very Effective</a:t>
            </a:r>
          </a:p>
        </p:txBody>
      </p:sp>
      <p:sp>
        <p:nvSpPr>
          <p:cNvPr id="545858" name="Oval 66"/>
          <p:cNvSpPr>
            <a:spLocks noChangeArrowheads="1"/>
          </p:cNvSpPr>
          <p:nvPr/>
        </p:nvSpPr>
        <p:spPr bwMode="auto">
          <a:xfrm>
            <a:off x="6804025" y="4149725"/>
            <a:ext cx="1089025" cy="471488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69" name="Picture 68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4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Potrošnja za Interent marketing, po kompanijama</a:t>
            </a:r>
          </a:p>
        </p:txBody>
      </p:sp>
      <p:graphicFrame>
        <p:nvGraphicFramePr>
          <p:cNvPr id="54681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4495804"/>
        </p:xfrm>
        <a:graphic>
          <a:graphicData uri="http://schemas.openxmlformats.org/drawingml/2006/table">
            <a:tbl>
              <a:tblPr/>
              <a:tblGrid>
                <a:gridCol w="6051550"/>
                <a:gridCol w="2178050"/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General Motors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$25.4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eBay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$24.3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Amazon.com Inc.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$16.2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Classmates Online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$15.1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J.P. Morgan Chase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$14.9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Barnes &amp; Noble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$14.3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Verisign Inc.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$13.7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AOL Time Warner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$13.3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Providian Corp.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$12.7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</a:rPr>
                        <a:t>Bank One Corp.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$11.1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546853" name="Text Box 37"/>
          <p:cNvSpPr txBox="1">
            <a:spLocks noChangeArrowheads="1"/>
          </p:cNvSpPr>
          <p:nvPr/>
        </p:nvSpPr>
        <p:spPr bwMode="auto">
          <a:xfrm>
            <a:off x="5795963" y="6521450"/>
            <a:ext cx="1922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anose="02020603050405020304" pitchFamily="18" charset="0"/>
              </a:rPr>
              <a:t>Millions of dollars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86800" cy="1371600"/>
          </a:xfrm>
        </p:spPr>
        <p:txBody>
          <a:bodyPr/>
          <a:lstStyle/>
          <a:p>
            <a:r>
              <a:rPr lang="en-US" sz="4000" b="1"/>
              <a:t>Potrošnja za Interent marketing, po privrednim garnama</a:t>
            </a:r>
          </a:p>
        </p:txBody>
      </p:sp>
      <p:grpSp>
        <p:nvGrpSpPr>
          <p:cNvPr id="547843" name="Group 3"/>
          <p:cNvGrpSpPr>
            <a:grpSpLocks/>
          </p:cNvGrpSpPr>
          <p:nvPr/>
        </p:nvGrpSpPr>
        <p:grpSpPr bwMode="auto">
          <a:xfrm>
            <a:off x="1403350" y="1844675"/>
            <a:ext cx="6527800" cy="4554538"/>
            <a:chOff x="2373" y="1301"/>
            <a:chExt cx="3387" cy="2576"/>
          </a:xfrm>
        </p:grpSpPr>
        <p:pic>
          <p:nvPicPr>
            <p:cNvPr id="547844" name="Picture 4" descr="imag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" y="1301"/>
              <a:ext cx="3204" cy="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7845" name="Text Box 5"/>
            <p:cNvSpPr txBox="1">
              <a:spLocks noChangeArrowheads="1"/>
            </p:cNvSpPr>
            <p:nvPr/>
          </p:nvSpPr>
          <p:spPr bwMode="auto">
            <a:xfrm>
              <a:off x="4721" y="3033"/>
              <a:ext cx="5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anose="02020603050405020304" pitchFamily="18" charset="0"/>
                </a:rPr>
                <a:t>Retail</a:t>
              </a:r>
            </a:p>
          </p:txBody>
        </p:sp>
        <p:sp>
          <p:nvSpPr>
            <p:cNvPr id="547846" name="Text Box 6"/>
            <p:cNvSpPr txBox="1">
              <a:spLocks noChangeArrowheads="1"/>
            </p:cNvSpPr>
            <p:nvPr/>
          </p:nvSpPr>
          <p:spPr bwMode="auto">
            <a:xfrm>
              <a:off x="3538" y="2864"/>
              <a:ext cx="132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anose="02020603050405020304" pitchFamily="18" charset="0"/>
                </a:rPr>
                <a:t>Media &amp; Advertising</a:t>
              </a:r>
            </a:p>
          </p:txBody>
        </p:sp>
        <p:sp>
          <p:nvSpPr>
            <p:cNvPr id="547847" name="Text Box 7"/>
            <p:cNvSpPr txBox="1">
              <a:spLocks noChangeArrowheads="1"/>
            </p:cNvSpPr>
            <p:nvPr/>
          </p:nvSpPr>
          <p:spPr bwMode="auto">
            <a:xfrm>
              <a:off x="3511" y="2711"/>
              <a:ext cx="132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Financial</a:t>
              </a:r>
            </a:p>
          </p:txBody>
        </p:sp>
        <p:sp>
          <p:nvSpPr>
            <p:cNvPr id="547848" name="Text Box 8"/>
            <p:cNvSpPr txBox="1">
              <a:spLocks noChangeArrowheads="1"/>
            </p:cNvSpPr>
            <p:nvPr/>
          </p:nvSpPr>
          <p:spPr bwMode="auto">
            <a:xfrm>
              <a:off x="2788" y="2552"/>
              <a:ext cx="14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Computers &amp; SW</a:t>
              </a:r>
            </a:p>
          </p:txBody>
        </p:sp>
        <p:sp>
          <p:nvSpPr>
            <p:cNvPr id="547849" name="Text Box 9"/>
            <p:cNvSpPr txBox="1">
              <a:spLocks noChangeArrowheads="1"/>
            </p:cNvSpPr>
            <p:nvPr/>
          </p:nvSpPr>
          <p:spPr bwMode="auto">
            <a:xfrm>
              <a:off x="2596" y="2399"/>
              <a:ext cx="132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anose="02020603050405020304" pitchFamily="18" charset="0"/>
                </a:rPr>
                <a:t>Local Serv. &amp; Amus.</a:t>
              </a:r>
            </a:p>
          </p:txBody>
        </p:sp>
        <p:sp>
          <p:nvSpPr>
            <p:cNvPr id="547850" name="AutoShape 10"/>
            <p:cNvSpPr>
              <a:spLocks/>
            </p:cNvSpPr>
            <p:nvPr/>
          </p:nvSpPr>
          <p:spPr bwMode="auto">
            <a:xfrm>
              <a:off x="4453" y="2283"/>
              <a:ext cx="1307" cy="307"/>
            </a:xfrm>
            <a:prstGeom prst="borderCallout1">
              <a:avLst>
                <a:gd name="adj1" fmla="val 23454"/>
                <a:gd name="adj2" fmla="val -3671"/>
                <a:gd name="adj3" fmla="val 23454"/>
                <a:gd name="adj4" fmla="val -103519"/>
              </a:avLst>
            </a:prstGeom>
            <a:solidFill>
              <a:schemeClr val="tx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Public Transportation, Hotels &amp; Resorts</a:t>
              </a:r>
            </a:p>
          </p:txBody>
        </p:sp>
        <p:sp>
          <p:nvSpPr>
            <p:cNvPr id="547851" name="AutoShape 11"/>
            <p:cNvSpPr>
              <a:spLocks/>
            </p:cNvSpPr>
            <p:nvPr/>
          </p:nvSpPr>
          <p:spPr bwMode="auto">
            <a:xfrm>
              <a:off x="4453" y="2046"/>
              <a:ext cx="847" cy="198"/>
            </a:xfrm>
            <a:prstGeom prst="borderCallout1">
              <a:avLst>
                <a:gd name="adj1" fmla="val 36366"/>
                <a:gd name="adj2" fmla="val -5667"/>
                <a:gd name="adj3" fmla="val 70204"/>
                <a:gd name="adj4" fmla="val -174736"/>
              </a:avLst>
            </a:prstGeom>
            <a:solidFill>
              <a:schemeClr val="tx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Auto Industry</a:t>
              </a:r>
            </a:p>
          </p:txBody>
        </p:sp>
        <p:sp>
          <p:nvSpPr>
            <p:cNvPr id="547852" name="AutoShape 12"/>
            <p:cNvSpPr>
              <a:spLocks/>
            </p:cNvSpPr>
            <p:nvPr/>
          </p:nvSpPr>
          <p:spPr bwMode="auto">
            <a:xfrm>
              <a:off x="4452" y="1792"/>
              <a:ext cx="662" cy="215"/>
            </a:xfrm>
            <a:prstGeom prst="borderCallout1">
              <a:avLst>
                <a:gd name="adj1" fmla="val 33486"/>
                <a:gd name="adj2" fmla="val -7250"/>
                <a:gd name="adj3" fmla="val 112093"/>
                <a:gd name="adj4" fmla="val -245167"/>
              </a:avLst>
            </a:prstGeom>
            <a:solidFill>
              <a:schemeClr val="tx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Telecomm.</a:t>
              </a:r>
            </a:p>
          </p:txBody>
        </p:sp>
        <p:sp>
          <p:nvSpPr>
            <p:cNvPr id="547853" name="AutoShape 13"/>
            <p:cNvSpPr>
              <a:spLocks/>
            </p:cNvSpPr>
            <p:nvPr/>
          </p:nvSpPr>
          <p:spPr bwMode="auto">
            <a:xfrm>
              <a:off x="4012" y="1555"/>
              <a:ext cx="1236" cy="206"/>
            </a:xfrm>
            <a:prstGeom prst="borderCallout1">
              <a:avLst>
                <a:gd name="adj1" fmla="val 34954"/>
                <a:gd name="adj2" fmla="val -3884"/>
                <a:gd name="adj3" fmla="val 157769"/>
                <a:gd name="adj4" fmla="val -97736"/>
              </a:avLst>
            </a:prstGeom>
            <a:solidFill>
              <a:schemeClr val="tx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Gov. &amp; Organizations</a:t>
              </a:r>
            </a:p>
          </p:txBody>
        </p:sp>
        <p:sp>
          <p:nvSpPr>
            <p:cNvPr id="547854" name="AutoShape 14"/>
            <p:cNvSpPr>
              <a:spLocks/>
            </p:cNvSpPr>
            <p:nvPr/>
          </p:nvSpPr>
          <p:spPr bwMode="auto">
            <a:xfrm>
              <a:off x="3250" y="1343"/>
              <a:ext cx="1364" cy="197"/>
            </a:xfrm>
            <a:prstGeom prst="borderCallout1">
              <a:avLst>
                <a:gd name="adj1" fmla="val 36546"/>
                <a:gd name="adj2" fmla="val -3519"/>
                <a:gd name="adj3" fmla="val 182741"/>
                <a:gd name="adj4" fmla="val -33356"/>
              </a:avLst>
            </a:prstGeom>
            <a:solidFill>
              <a:schemeClr val="tx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Insurance &amp; Real Estate</a:t>
              </a:r>
            </a:p>
          </p:txBody>
        </p:sp>
      </p:grpSp>
      <p:pic>
        <p:nvPicPr>
          <p:cNvPr id="17" name="Picture 16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Pretraživači</a:t>
            </a:r>
          </a:p>
        </p:txBody>
      </p:sp>
      <p:graphicFrame>
        <p:nvGraphicFramePr>
          <p:cNvPr id="548867" name="Group 3"/>
          <p:cNvGraphicFramePr>
            <a:graphicFrameLocks noGrp="1"/>
          </p:cNvGraphicFramePr>
          <p:nvPr>
            <p:ph type="tbl" idx="1"/>
          </p:nvPr>
        </p:nvGraphicFramePr>
        <p:xfrm>
          <a:off x="1476375" y="1628775"/>
          <a:ext cx="6400800" cy="4742180"/>
        </p:xfrm>
        <a:graphic>
          <a:graphicData uri="http://schemas.openxmlformats.org/drawingml/2006/table">
            <a:tbl>
              <a:tblPr/>
              <a:tblGrid>
                <a:gridCol w="3000375"/>
                <a:gridCol w="3400425"/>
              </a:tblGrid>
              <a:tr h="901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Mitovi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Činjenice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Jednostavno prijavljivanje sajta na stotine pretraživača povećeće posetu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Nije korisno ukoliko ne poznajete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algoritme pretraživanja kod pretraživača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4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Jednostavnim insertovanjem META tagova povećaće se posećenost.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Takođe nekorisno ukoliko se ispravno ne iskoriste,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napišite ključne reči i opis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Picture 18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Saveti za prijavljivanje</a:t>
            </a:r>
          </a:p>
        </p:txBody>
      </p:sp>
      <p:pic>
        <p:nvPicPr>
          <p:cNvPr id="549891" name="Picture 3" descr="mandr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1804988" cy="17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892" name="AutoShape 4"/>
          <p:cNvSpPr>
            <a:spLocks noChangeArrowheads="1"/>
          </p:cNvSpPr>
          <p:nvPr/>
        </p:nvSpPr>
        <p:spPr bwMode="auto">
          <a:xfrm>
            <a:off x="985838" y="1814513"/>
            <a:ext cx="6494462" cy="3294062"/>
          </a:xfrm>
          <a:prstGeom prst="wedgeRoundRectCallout">
            <a:avLst>
              <a:gd name="adj1" fmla="val 42176"/>
              <a:gd name="adj2" fmla="val 60458"/>
              <a:gd name="adj3" fmla="val 16667"/>
            </a:avLst>
          </a:prstGeom>
          <a:solidFill>
            <a:srgbClr val="8000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0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1443038" y="2178050"/>
            <a:ext cx="5715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Izbegavajte ili minimizujte okvire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Izbegavajte mnogo fleš strana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Koristite ključne reči i ALT tagove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Uvek koristite META tagove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Izrada web sajta – o čemu treba razmišljati </a:t>
            </a:r>
            <a:r>
              <a:rPr lang="en-US" b="1">
                <a:solidFill>
                  <a:schemeClr val="folHlink"/>
                </a:solidFill>
              </a:rPr>
              <a:t>1</a:t>
            </a:r>
            <a:r>
              <a:rPr lang="en-US" b="1"/>
              <a:t>/2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8615" y="1981200"/>
            <a:ext cx="771988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Zamislite</a:t>
            </a:r>
            <a:r>
              <a:rPr lang="en-US" dirty="0"/>
              <a:t> </a:t>
            </a:r>
            <a:r>
              <a:rPr lang="en-US" dirty="0" err="1"/>
              <a:t>pravu</a:t>
            </a:r>
            <a:r>
              <a:rPr lang="en-US" dirty="0"/>
              <a:t> </a:t>
            </a:r>
            <a:r>
              <a:rPr lang="en-US" dirty="0" err="1"/>
              <a:t>prodavnicu</a:t>
            </a:r>
            <a:endParaRPr lang="en-US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endParaRPr lang="en-US" sz="2400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 dirty="0"/>
              <a:t>Sa </a:t>
            </a:r>
            <a:r>
              <a:rPr lang="en-US" sz="2400" dirty="0" err="1"/>
              <a:t>ulice</a:t>
            </a:r>
            <a:r>
              <a:rPr lang="en-US" sz="2400" dirty="0"/>
              <a:t> </a:t>
            </a:r>
            <a:r>
              <a:rPr lang="en-US" sz="2400" dirty="0" err="1"/>
              <a:t>vidite</a:t>
            </a:r>
            <a:r>
              <a:rPr lang="en-US" sz="2400" dirty="0"/>
              <a:t> </a:t>
            </a:r>
            <a:r>
              <a:rPr lang="en-US" sz="2400" dirty="0" err="1"/>
              <a:t>natpis</a:t>
            </a:r>
            <a:r>
              <a:rPr lang="en-US" sz="2400" dirty="0"/>
              <a:t> “</a:t>
            </a:r>
            <a:r>
              <a:rPr lang="en-US" sz="2400" dirty="0" err="1"/>
              <a:t>Prodavnica</a:t>
            </a:r>
            <a:r>
              <a:rPr lang="en-US" sz="2400" dirty="0"/>
              <a:t>”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 dirty="0" err="1"/>
              <a:t>Sledite</a:t>
            </a:r>
            <a:r>
              <a:rPr lang="en-US" sz="2400" dirty="0"/>
              <a:t> </a:t>
            </a:r>
            <a:r>
              <a:rPr lang="en-US" sz="2400" dirty="0" err="1"/>
              <a:t>putokaz</a:t>
            </a:r>
            <a:r>
              <a:rPr lang="en-US" sz="2400" dirty="0"/>
              <a:t> </a:t>
            </a:r>
            <a:r>
              <a:rPr lang="en-US" sz="2400" dirty="0" err="1"/>
              <a:t>ali</a:t>
            </a:r>
            <a:r>
              <a:rPr lang="en-US" sz="2400" dirty="0"/>
              <a:t> ne </a:t>
            </a:r>
            <a:r>
              <a:rPr lang="en-US" sz="2400" dirty="0" err="1"/>
              <a:t>nalazite</a:t>
            </a:r>
            <a:r>
              <a:rPr lang="en-US" sz="2400" dirty="0"/>
              <a:t> </a:t>
            </a:r>
            <a:r>
              <a:rPr lang="en-US" sz="2400" dirty="0" err="1"/>
              <a:t>vrata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ulaz</a:t>
            </a:r>
            <a:endParaRPr lang="en-US" sz="2400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posle</a:t>
            </a:r>
            <a:r>
              <a:rPr lang="en-US" sz="2400" dirty="0"/>
              <a:t> </a:t>
            </a:r>
            <a:r>
              <a:rPr lang="en-US" sz="2400" dirty="0" err="1"/>
              <a:t>mnogo</a:t>
            </a:r>
            <a:r>
              <a:rPr lang="en-US" sz="2400" dirty="0"/>
              <a:t> </a:t>
            </a:r>
            <a:r>
              <a:rPr lang="en-US" sz="2400" dirty="0" err="1"/>
              <a:t>muka</a:t>
            </a:r>
            <a:r>
              <a:rPr lang="en-US" sz="2400" dirty="0"/>
              <a:t> </a:t>
            </a:r>
            <a:r>
              <a:rPr lang="en-US" sz="2400" dirty="0" err="1"/>
              <a:t>nalazite</a:t>
            </a:r>
            <a:r>
              <a:rPr lang="en-US" sz="2400" dirty="0"/>
              <a:t> </a:t>
            </a:r>
            <a:r>
              <a:rPr lang="en-US" sz="2400" dirty="0" err="1"/>
              <a:t>skrivena</a:t>
            </a:r>
            <a:r>
              <a:rPr lang="en-US" sz="2400" dirty="0"/>
              <a:t> </a:t>
            </a:r>
            <a:r>
              <a:rPr lang="en-US" sz="2400" dirty="0" err="1"/>
              <a:t>vrata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ulazite</a:t>
            </a:r>
            <a:r>
              <a:rPr lang="en-US" sz="2400" dirty="0"/>
              <a:t> </a:t>
            </a:r>
            <a:r>
              <a:rPr lang="en-US" sz="2400" dirty="0" err="1"/>
              <a:t>unutra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 dirty="0" err="1"/>
              <a:t>Unutra</a:t>
            </a:r>
            <a:r>
              <a:rPr lang="en-US" sz="2400" dirty="0"/>
              <a:t> je </a:t>
            </a:r>
            <a:r>
              <a:rPr lang="en-US" sz="2400" dirty="0" err="1"/>
              <a:t>mračno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ništa</a:t>
            </a:r>
            <a:r>
              <a:rPr lang="en-US" sz="2400" dirty="0"/>
              <a:t> se ne </a:t>
            </a:r>
            <a:r>
              <a:rPr lang="en-US" sz="2400" dirty="0" err="1"/>
              <a:t>vidi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 dirty="0" err="1"/>
              <a:t>Kada</a:t>
            </a:r>
            <a:r>
              <a:rPr lang="en-US" sz="2400" dirty="0"/>
              <a:t> </a:t>
            </a:r>
            <a:r>
              <a:rPr lang="en-US" sz="2400" dirty="0" err="1"/>
              <a:t>Vam</a:t>
            </a:r>
            <a:r>
              <a:rPr lang="en-US" sz="2400" dirty="0"/>
              <a:t> se </a:t>
            </a:r>
            <a:r>
              <a:rPr lang="en-US" sz="2400" dirty="0" err="1"/>
              <a:t>oči</a:t>
            </a:r>
            <a:r>
              <a:rPr lang="en-US" sz="2400" dirty="0"/>
              <a:t> </a:t>
            </a:r>
            <a:r>
              <a:rPr lang="en-US" sz="2400" dirty="0" err="1"/>
              <a:t>priviknu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mrak</a:t>
            </a:r>
            <a:r>
              <a:rPr lang="en-US" sz="2400" dirty="0"/>
              <a:t>, </a:t>
            </a:r>
            <a:r>
              <a:rPr lang="en-US" sz="2400" dirty="0" err="1"/>
              <a:t>vidite</a:t>
            </a:r>
            <a:r>
              <a:rPr lang="en-US" sz="2400" dirty="0"/>
              <a:t> </a:t>
            </a:r>
            <a:r>
              <a:rPr lang="en-US" sz="2400" dirty="0" err="1"/>
              <a:t>dosta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cene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opisa</a:t>
            </a:r>
            <a:r>
              <a:rPr lang="en-US" sz="2400" dirty="0"/>
              <a:t>. </a:t>
            </a:r>
          </a:p>
        </p:txBody>
      </p:sp>
      <p:pic>
        <p:nvPicPr>
          <p:cNvPr id="504836" name="Picture 4" descr="h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90" y="2733675"/>
            <a:ext cx="5524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4837" name="Picture 5" descr="zna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9375" y="1371600"/>
            <a:ext cx="695325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Koraci u izradi web sajta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7713" y="1981200"/>
            <a:ext cx="4016375" cy="4114800"/>
          </a:xfrm>
        </p:spPr>
        <p:txBody>
          <a:bodyPr/>
          <a:lstStyle/>
          <a:p>
            <a:r>
              <a:rPr lang="en-US" sz="2800" dirty="0" err="1"/>
              <a:t>Pravljenje</a:t>
            </a:r>
            <a:r>
              <a:rPr lang="en-US" sz="2800" dirty="0"/>
              <a:t> </a:t>
            </a:r>
            <a:r>
              <a:rPr lang="en-US" sz="2800" dirty="0" err="1"/>
              <a:t>plana</a:t>
            </a:r>
            <a:endParaRPr lang="en-US" sz="2800" dirty="0"/>
          </a:p>
          <a:p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tehnologije</a:t>
            </a:r>
            <a:endParaRPr lang="en-US" sz="2800" dirty="0"/>
          </a:p>
          <a:p>
            <a:r>
              <a:rPr lang="en-US" sz="2800" dirty="0" err="1"/>
              <a:t>Izrada</a:t>
            </a:r>
            <a:r>
              <a:rPr lang="en-US" sz="2800" dirty="0"/>
              <a:t> web </a:t>
            </a:r>
            <a:r>
              <a:rPr lang="en-US" sz="2800" dirty="0" err="1"/>
              <a:t>sajta</a:t>
            </a:r>
            <a:endParaRPr lang="en-US" sz="2800" dirty="0"/>
          </a:p>
          <a:p>
            <a:r>
              <a:rPr lang="en-US" sz="2800" dirty="0" err="1"/>
              <a:t>Prijavljivanje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pretraživače</a:t>
            </a:r>
            <a:r>
              <a:rPr lang="en-US" sz="2800" dirty="0"/>
              <a:t> </a:t>
            </a:r>
          </a:p>
          <a:p>
            <a:r>
              <a:rPr lang="en-US" sz="2800" dirty="0"/>
              <a:t>E-marketing</a:t>
            </a:r>
          </a:p>
        </p:txBody>
      </p:sp>
      <p:pic>
        <p:nvPicPr>
          <p:cNvPr id="550916" name="Picture 4" descr="dalt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564606"/>
            <a:ext cx="2000250" cy="234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0917" name="Oval 5"/>
          <p:cNvSpPr>
            <a:spLocks noChangeArrowheads="1"/>
          </p:cNvSpPr>
          <p:nvPr/>
        </p:nvSpPr>
        <p:spPr bwMode="auto">
          <a:xfrm>
            <a:off x="1430263" y="4437063"/>
            <a:ext cx="2819400" cy="609600"/>
          </a:xfrm>
          <a:prstGeom prst="ellips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8" name="Picture 7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E-marketing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diskusiione</a:t>
            </a:r>
            <a:r>
              <a:rPr lang="en-US" dirty="0"/>
              <a:t> </a:t>
            </a:r>
            <a:r>
              <a:rPr lang="en-US" dirty="0" err="1"/>
              <a:t>grupe</a:t>
            </a:r>
            <a:endParaRPr lang="en-US" dirty="0"/>
          </a:p>
          <a:p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forume</a:t>
            </a:r>
            <a:endParaRPr lang="en-US" dirty="0"/>
          </a:p>
          <a:p>
            <a:r>
              <a:rPr lang="en-US" dirty="0"/>
              <a:t>E-mail marketing</a:t>
            </a:r>
          </a:p>
          <a:p>
            <a:r>
              <a:rPr lang="en-US" dirty="0" err="1"/>
              <a:t>Razmena</a:t>
            </a:r>
            <a:r>
              <a:rPr lang="en-US" dirty="0"/>
              <a:t> </a:t>
            </a:r>
            <a:r>
              <a:rPr lang="en-US" dirty="0" err="1"/>
              <a:t>banera</a:t>
            </a:r>
            <a:endParaRPr lang="en-US" dirty="0"/>
          </a:p>
        </p:txBody>
      </p:sp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Česte greške</a:t>
            </a:r>
          </a:p>
        </p:txBody>
      </p:sp>
      <p:grpSp>
        <p:nvGrpSpPr>
          <p:cNvPr id="552963" name="Group 3"/>
          <p:cNvGrpSpPr>
            <a:grpSpLocks/>
          </p:cNvGrpSpPr>
          <p:nvPr/>
        </p:nvGrpSpPr>
        <p:grpSpPr bwMode="auto">
          <a:xfrm>
            <a:off x="1116013" y="1628775"/>
            <a:ext cx="6918325" cy="4775200"/>
            <a:chOff x="1402" y="816"/>
            <a:chExt cx="4358" cy="3008"/>
          </a:xfrm>
        </p:grpSpPr>
        <p:pic>
          <p:nvPicPr>
            <p:cNvPr id="552964" name="Picture 4" descr="u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1662"/>
              <a:ext cx="758" cy="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2965" name="Line 5"/>
            <p:cNvSpPr>
              <a:spLocks noChangeShapeType="1"/>
            </p:cNvSpPr>
            <p:nvPr/>
          </p:nvSpPr>
          <p:spPr bwMode="auto">
            <a:xfrm>
              <a:off x="1441" y="2010"/>
              <a:ext cx="985" cy="716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66" name="Line 6"/>
            <p:cNvSpPr>
              <a:spLocks noChangeShapeType="1"/>
            </p:cNvSpPr>
            <p:nvPr/>
          </p:nvSpPr>
          <p:spPr bwMode="auto">
            <a:xfrm flipH="1">
              <a:off x="1402" y="2017"/>
              <a:ext cx="985" cy="71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67" name="Text Box 7"/>
            <p:cNvSpPr txBox="1">
              <a:spLocks noChangeArrowheads="1"/>
            </p:cNvSpPr>
            <p:nvPr/>
          </p:nvSpPr>
          <p:spPr bwMode="auto">
            <a:xfrm>
              <a:off x="1440" y="936"/>
              <a:ext cx="2356" cy="311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1) Ne posmatrate stvari u celini</a:t>
              </a:r>
            </a:p>
          </p:txBody>
        </p:sp>
        <p:sp>
          <p:nvSpPr>
            <p:cNvPr id="552968" name="Text Box 8"/>
            <p:cNvSpPr txBox="1">
              <a:spLocks noChangeArrowheads="1"/>
            </p:cNvSpPr>
            <p:nvPr/>
          </p:nvSpPr>
          <p:spPr bwMode="auto">
            <a:xfrm>
              <a:off x="2265" y="1387"/>
              <a:ext cx="2357" cy="311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2) Ne razmatrate uticajne faktore</a:t>
              </a:r>
            </a:p>
          </p:txBody>
        </p:sp>
        <p:sp>
          <p:nvSpPr>
            <p:cNvPr id="552969" name="Text Box 9"/>
            <p:cNvSpPr txBox="1">
              <a:spLocks noChangeArrowheads="1"/>
            </p:cNvSpPr>
            <p:nvPr/>
          </p:nvSpPr>
          <p:spPr bwMode="auto">
            <a:xfrm>
              <a:off x="2692" y="1830"/>
              <a:ext cx="2356" cy="31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3) Orijentisali ste se ka pogrešnom proizvodu</a:t>
              </a:r>
            </a:p>
          </p:txBody>
        </p:sp>
        <p:sp>
          <p:nvSpPr>
            <p:cNvPr id="552970" name="Text Box 10"/>
            <p:cNvSpPr txBox="1">
              <a:spLocks noChangeArrowheads="1"/>
            </p:cNvSpPr>
            <p:nvPr/>
          </p:nvSpPr>
          <p:spPr bwMode="auto">
            <a:xfrm>
              <a:off x="2519" y="2262"/>
              <a:ext cx="2356" cy="31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4) Nemate originalnu Web poziciju</a:t>
              </a:r>
            </a:p>
          </p:txBody>
        </p:sp>
        <p:sp>
          <p:nvSpPr>
            <p:cNvPr id="552971" name="Text Box 11"/>
            <p:cNvSpPr txBox="1">
              <a:spLocks noChangeArrowheads="1"/>
            </p:cNvSpPr>
            <p:nvPr/>
          </p:nvSpPr>
          <p:spPr bwMode="auto">
            <a:xfrm>
              <a:off x="2485" y="2700"/>
              <a:ext cx="2357" cy="31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5) Niste istražili tržište</a:t>
              </a:r>
            </a:p>
          </p:txBody>
        </p:sp>
        <p:sp>
          <p:nvSpPr>
            <p:cNvPr id="552972" name="Text Box 12"/>
            <p:cNvSpPr txBox="1">
              <a:spLocks noChangeArrowheads="1"/>
            </p:cNvSpPr>
            <p:nvPr/>
          </p:nvSpPr>
          <p:spPr bwMode="auto">
            <a:xfrm>
              <a:off x="1786" y="3107"/>
              <a:ext cx="2356" cy="31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6) Ne posmatrate potrebe ljudi</a:t>
              </a:r>
            </a:p>
          </p:txBody>
        </p:sp>
        <p:sp>
          <p:nvSpPr>
            <p:cNvPr id="552973" name="Text Box 13"/>
            <p:cNvSpPr txBox="1">
              <a:spLocks noChangeArrowheads="1"/>
            </p:cNvSpPr>
            <p:nvPr/>
          </p:nvSpPr>
          <p:spPr bwMode="auto">
            <a:xfrm>
              <a:off x="1434" y="3504"/>
              <a:ext cx="2356" cy="31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7) Prerano ste odustali</a:t>
              </a:r>
            </a:p>
          </p:txBody>
        </p:sp>
        <p:pic>
          <p:nvPicPr>
            <p:cNvPr id="552974" name="Picture 14" descr="naocara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13D85"/>
                </a:clrFrom>
                <a:clrTo>
                  <a:srgbClr val="013D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" y="816"/>
              <a:ext cx="592" cy="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975" name="Picture 15" descr="crystal ball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" y="2660"/>
              <a:ext cx="556" cy="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976" name="Picture 16" descr="drma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1865"/>
              <a:ext cx="670" cy="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977" name="Picture 17" descr="an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3041"/>
              <a:ext cx="505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978" name="Picture 18" descr="eng[2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" y="3525"/>
              <a:ext cx="849" cy="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979" name="Picture 19" descr="heart22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" y="1862"/>
              <a:ext cx="294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2980" name="Picture 20" descr="pake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367"/>
              <a:ext cx="368" cy="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2981" name="Line 21"/>
            <p:cNvSpPr>
              <a:spLocks noChangeShapeType="1"/>
            </p:cNvSpPr>
            <p:nvPr/>
          </p:nvSpPr>
          <p:spPr bwMode="auto">
            <a:xfrm flipV="1">
              <a:off x="1767" y="1250"/>
              <a:ext cx="233" cy="4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82" name="Line 22"/>
            <p:cNvSpPr>
              <a:spLocks noChangeShapeType="1"/>
            </p:cNvSpPr>
            <p:nvPr/>
          </p:nvSpPr>
          <p:spPr bwMode="auto">
            <a:xfrm flipH="1">
              <a:off x="2280" y="1706"/>
              <a:ext cx="272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83" name="Line 23"/>
            <p:cNvSpPr>
              <a:spLocks noChangeShapeType="1"/>
            </p:cNvSpPr>
            <p:nvPr/>
          </p:nvSpPr>
          <p:spPr bwMode="auto">
            <a:xfrm flipH="1">
              <a:off x="2193" y="2027"/>
              <a:ext cx="499" cy="3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84" name="Line 24"/>
            <p:cNvSpPr>
              <a:spLocks noChangeShapeType="1"/>
            </p:cNvSpPr>
            <p:nvPr/>
          </p:nvSpPr>
          <p:spPr bwMode="auto">
            <a:xfrm flipH="1" flipV="1">
              <a:off x="2220" y="2404"/>
              <a:ext cx="292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85" name="Line 25"/>
            <p:cNvSpPr>
              <a:spLocks noChangeShapeType="1"/>
            </p:cNvSpPr>
            <p:nvPr/>
          </p:nvSpPr>
          <p:spPr bwMode="auto">
            <a:xfrm flipH="1" flipV="1">
              <a:off x="1980" y="2724"/>
              <a:ext cx="50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86" name="Line 26"/>
            <p:cNvSpPr>
              <a:spLocks noChangeShapeType="1"/>
            </p:cNvSpPr>
            <p:nvPr/>
          </p:nvSpPr>
          <p:spPr bwMode="auto">
            <a:xfrm flipH="1" flipV="1">
              <a:off x="1747" y="2712"/>
              <a:ext cx="226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52987" name="Line 27"/>
            <p:cNvSpPr>
              <a:spLocks noChangeShapeType="1"/>
            </p:cNvSpPr>
            <p:nvPr/>
          </p:nvSpPr>
          <p:spPr bwMode="auto">
            <a:xfrm flipV="1">
              <a:off x="1528" y="2737"/>
              <a:ext cx="126" cy="7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Izrada web sajta – o čemu treba razmišljati </a:t>
            </a:r>
            <a:r>
              <a:rPr lang="en-US" b="1">
                <a:solidFill>
                  <a:schemeClr val="folHlink"/>
                </a:solidFill>
              </a:rPr>
              <a:t>2</a:t>
            </a:r>
            <a:r>
              <a:rPr lang="en-US" b="1"/>
              <a:t>/2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3591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Zamislite pravu prodavnicu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endParaRPr lang="en-US" sz="240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/>
              <a:t>Kada napokon izaberete neki proizvod ne možete da nađete kasu i prodavačicu da bi platitli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/>
              <a:t>Posle mnogo muka nalazite znak koji Vam kaže da trebate da platite poštanskom uputnicom i da će Vam proizvod biti isporučen za tri nedelje.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-"/>
            </a:pPr>
            <a:r>
              <a:rPr lang="en-US" sz="2400"/>
              <a:t>Ko Vas pita što Vama proizvod treba danas?</a:t>
            </a:r>
          </a:p>
        </p:txBody>
      </p:sp>
      <p:pic>
        <p:nvPicPr>
          <p:cNvPr id="505860" name="Picture 4" descr="electronic_creditcardmach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57788"/>
            <a:ext cx="1543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1223963" y="5373688"/>
            <a:ext cx="79200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Šta mislite koliko će dugo ta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prodavnica da radi?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Kakvu smo pouku izvukli iz prethodne priče? </a:t>
            </a:r>
            <a:r>
              <a:rPr lang="en-US" b="1">
                <a:solidFill>
                  <a:schemeClr val="folHlink"/>
                </a:solidFill>
              </a:rPr>
              <a:t>1</a:t>
            </a:r>
            <a:r>
              <a:rPr lang="en-US" b="1"/>
              <a:t>/2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35480"/>
            <a:ext cx="7315200" cy="4389120"/>
          </a:xfrm>
        </p:spPr>
        <p:txBody>
          <a:bodyPr/>
          <a:lstStyle/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uvodna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jednostavna</a:t>
            </a:r>
            <a:endParaRPr lang="en-US" dirty="0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linkovi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označeni</a:t>
            </a:r>
            <a:endParaRPr lang="en-US" dirty="0"/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dirty="0"/>
              <a:t>Link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naslovnoj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I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naručivanje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</a:p>
          <a:p>
            <a:pPr marL="990600" lvl="1" indent="-533400">
              <a:buFont typeface="Wingdings" panose="05000000000000000000" pitchFamily="2" charset="2"/>
              <a:buAutoNum type="arabicParenR"/>
            </a:pPr>
            <a:r>
              <a:rPr lang="en-US" dirty="0"/>
              <a:t>Ne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glupe</a:t>
            </a:r>
            <a:r>
              <a:rPr lang="en-US" dirty="0"/>
              <a:t> </a:t>
            </a:r>
            <a:r>
              <a:rPr lang="en-US" dirty="0" err="1"/>
              <a:t>animacije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neukusnih</a:t>
            </a:r>
            <a:r>
              <a:rPr lang="en-US" dirty="0"/>
              <a:t> </a:t>
            </a:r>
            <a:r>
              <a:rPr lang="en-US" dirty="0" err="1"/>
              <a:t>vizuelnih</a:t>
            </a:r>
            <a:r>
              <a:rPr lang="en-US" dirty="0"/>
              <a:t> </a:t>
            </a:r>
            <a:r>
              <a:rPr lang="en-US" dirty="0" err="1"/>
              <a:t>efekata</a:t>
            </a:r>
            <a:endParaRPr lang="en-US" dirty="0"/>
          </a:p>
        </p:txBody>
      </p:sp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Kakvu smo pouku izvukli iz prethodne priče? </a:t>
            </a:r>
            <a:r>
              <a:rPr lang="en-US" b="1">
                <a:solidFill>
                  <a:schemeClr val="folHlink"/>
                </a:solidFill>
              </a:rPr>
              <a:t>2</a:t>
            </a:r>
            <a:r>
              <a:rPr lang="en-US" b="1"/>
              <a:t>/2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5656" y="1981200"/>
            <a:ext cx="7112719" cy="4114800"/>
          </a:xfrm>
        </p:spPr>
        <p:txBody>
          <a:bodyPr/>
          <a:lstStyle/>
          <a:p>
            <a:pPr marL="990600" lvl="1" indent="-533400">
              <a:buFont typeface="Wingdings" panose="05000000000000000000" pitchFamily="2" charset="2"/>
              <a:buAutoNum type="arabicParenR" startAt="5"/>
            </a:pPr>
            <a:r>
              <a:rPr lang="en-US" dirty="0" err="1"/>
              <a:t>Manite</a:t>
            </a:r>
            <a:r>
              <a:rPr lang="en-US" dirty="0"/>
              <a:t> se </a:t>
            </a:r>
            <a:r>
              <a:rPr lang="en-US" dirty="0" err="1"/>
              <a:t>šarenih</a:t>
            </a:r>
            <a:r>
              <a:rPr lang="en-US" dirty="0"/>
              <a:t> </a:t>
            </a:r>
            <a:r>
              <a:rPr lang="en-US" dirty="0" err="1"/>
              <a:t>podloga</a:t>
            </a:r>
            <a:r>
              <a:rPr lang="en-US" dirty="0"/>
              <a:t> </a:t>
            </a:r>
          </a:p>
          <a:p>
            <a:pPr marL="990600" lvl="1" indent="-533400">
              <a:buFont typeface="Wingdings" panose="05000000000000000000" pitchFamily="2" charset="2"/>
              <a:buAutoNum type="arabicParenR" startAt="5"/>
            </a:pPr>
            <a:r>
              <a:rPr lang="en-US" dirty="0" err="1"/>
              <a:t>Organizujte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logičkom</a:t>
            </a:r>
            <a:r>
              <a:rPr lang="en-US" dirty="0"/>
              <a:t> </a:t>
            </a:r>
            <a:r>
              <a:rPr lang="en-US" dirty="0" err="1"/>
              <a:t>redosledu</a:t>
            </a:r>
            <a:r>
              <a:rPr lang="en-US" dirty="0"/>
              <a:t> </a:t>
            </a:r>
          </a:p>
          <a:p>
            <a:pPr marL="990600" lvl="1" indent="-533400">
              <a:buFont typeface="Wingdings" panose="05000000000000000000" pitchFamily="2" charset="2"/>
              <a:buAutoNum type="arabicParenR" startAt="5"/>
            </a:pPr>
            <a:r>
              <a:rPr lang="en-US" dirty="0" err="1"/>
              <a:t>Maksimlano</a:t>
            </a:r>
            <a:r>
              <a:rPr lang="en-US" dirty="0"/>
              <a:t> </a:t>
            </a:r>
            <a:r>
              <a:rPr lang="en-US" dirty="0" err="1"/>
              <a:t>pojednostavite</a:t>
            </a:r>
            <a:r>
              <a:rPr lang="en-US" dirty="0"/>
              <a:t> </a:t>
            </a:r>
            <a:r>
              <a:rPr lang="en-US" dirty="0" err="1"/>
              <a:t>naručivanje</a:t>
            </a:r>
            <a:endParaRPr lang="en-US" dirty="0"/>
          </a:p>
          <a:p>
            <a:pPr marL="990600" lvl="1" indent="-533400">
              <a:buFont typeface="Wingdings" panose="05000000000000000000" pitchFamily="2" charset="2"/>
              <a:buAutoNum type="arabicParenR" startAt="5"/>
            </a:pPr>
            <a:r>
              <a:rPr lang="en-US" dirty="0"/>
              <a:t>Ne </a:t>
            </a:r>
            <a:r>
              <a:rPr lang="en-US" dirty="0" err="1"/>
              <a:t>dozvolite</a:t>
            </a:r>
            <a:r>
              <a:rPr lang="en-US" dirty="0"/>
              <a:t> da </a:t>
            </a:r>
            <a:r>
              <a:rPr lang="en-US" dirty="0" err="1"/>
              <a:t>posetioci</a:t>
            </a:r>
            <a:r>
              <a:rPr lang="en-US" dirty="0"/>
              <a:t> </a:t>
            </a:r>
            <a:r>
              <a:rPr lang="en-US" dirty="0" err="1"/>
              <a:t>olako</a:t>
            </a:r>
            <a:r>
              <a:rPr lang="en-US" dirty="0"/>
              <a:t> </a:t>
            </a:r>
            <a:r>
              <a:rPr lang="en-US" dirty="0" err="1"/>
              <a:t>napiste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sajt</a:t>
            </a:r>
            <a:r>
              <a:rPr lang="en-US" dirty="0"/>
              <a:t>. </a:t>
            </a:r>
          </a:p>
        </p:txBody>
      </p:sp>
      <p:pic>
        <p:nvPicPr>
          <p:cNvPr id="507908" name="Picture 4" descr="ProfAbsentMin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967162"/>
            <a:ext cx="180022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Uputstvo za uspeh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Kombinuj 3 C</a:t>
            </a:r>
          </a:p>
          <a:p>
            <a:pPr lvl="1"/>
            <a:r>
              <a:rPr lang="en-US" b="1">
                <a:latin typeface="Dutch" pitchFamily="2" charset="0"/>
              </a:rPr>
              <a:t>C</a:t>
            </a:r>
            <a:r>
              <a:rPr lang="en-US">
                <a:latin typeface="Dutch" pitchFamily="2" charset="0"/>
              </a:rPr>
              <a:t>ontent - sadr`aj</a:t>
            </a:r>
          </a:p>
          <a:p>
            <a:pPr lvl="1"/>
            <a:r>
              <a:rPr lang="en-US" b="1">
                <a:latin typeface="Dutch" pitchFamily="2" charset="0"/>
              </a:rPr>
              <a:t>C</a:t>
            </a:r>
            <a:r>
              <a:rPr lang="en-US">
                <a:latin typeface="Dutch" pitchFamily="2" charset="0"/>
              </a:rPr>
              <a:t>ommunity - stvori stalnu zajednicu posetilaca, radi na lojalnosti kupaca...</a:t>
            </a:r>
          </a:p>
          <a:p>
            <a:pPr lvl="1"/>
            <a:r>
              <a:rPr lang="en-US" b="1">
                <a:latin typeface="Dutch" pitchFamily="2" charset="0"/>
              </a:rPr>
              <a:t>C</a:t>
            </a:r>
            <a:r>
              <a:rPr lang="en-US">
                <a:latin typeface="Dutch" pitchFamily="2" charset="0"/>
              </a:rPr>
              <a:t>ommerce - komercijalizuj, prodaj, kupuj..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 PPT-Multimedijalne tehnologije - Web programiranje 1</Template>
  <TotalTime>1543</TotalTime>
  <Words>1415</Words>
  <Application>Microsoft Office PowerPoint</Application>
  <PresentationFormat>On-screen Show (4:3)</PresentationFormat>
  <Paragraphs>369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Times New Roman</vt:lpstr>
      <vt:lpstr>Tahoma</vt:lpstr>
      <vt:lpstr>Arial</vt:lpstr>
      <vt:lpstr>Wingdings</vt:lpstr>
      <vt:lpstr>Courier New</vt:lpstr>
      <vt:lpstr>Dutch</vt:lpstr>
      <vt:lpstr>Helvetica</vt:lpstr>
      <vt:lpstr>Flow</vt:lpstr>
      <vt:lpstr>Microsoft Visio Drawing</vt:lpstr>
      <vt:lpstr>PowerPoint Presentation</vt:lpstr>
      <vt:lpstr>WEB DIZAJN</vt:lpstr>
      <vt:lpstr>Koraci u izradi web sajta</vt:lpstr>
      <vt:lpstr>Koraci u izradi web sajta</vt:lpstr>
      <vt:lpstr>Izrada web sajta – o čemu treba razmišljati 1/2</vt:lpstr>
      <vt:lpstr>Izrada web sajta – o čemu treba razmišljati 2/2</vt:lpstr>
      <vt:lpstr>Kakvu smo pouku izvukli iz prethodne priče? 1/2</vt:lpstr>
      <vt:lpstr>Kakvu smo pouku izvukli iz prethodne priče? 2/2</vt:lpstr>
      <vt:lpstr>Uputstvo za uspeh</vt:lpstr>
      <vt:lpstr>Kako storiti 3C</vt:lpstr>
      <vt:lpstr>Koraci u izradi web sajta</vt:lpstr>
      <vt:lpstr>Web - tehnologije</vt:lpstr>
      <vt:lpstr>HTML jezik Interneta</vt:lpstr>
      <vt:lpstr>Primer HTML</vt:lpstr>
      <vt:lpstr>JavaScript</vt:lpstr>
      <vt:lpstr>PHP</vt:lpstr>
      <vt:lpstr>Kako PHP izgleda</vt:lpstr>
      <vt:lpstr>MySQL http://www.mysql.com</vt:lpstr>
      <vt:lpstr>Povezivanje sa DB</vt:lpstr>
      <vt:lpstr>PowerPoint Presentation</vt:lpstr>
      <vt:lpstr>FTP</vt:lpstr>
      <vt:lpstr>WEB Serveri</vt:lpstr>
      <vt:lpstr>Hosting</vt:lpstr>
      <vt:lpstr>Domeni</vt:lpstr>
      <vt:lpstr>Uloga Web Servera</vt:lpstr>
      <vt:lpstr>Web - tehnologije</vt:lpstr>
      <vt:lpstr>Složena rešenja</vt:lpstr>
      <vt:lpstr>Alati – Microsoft Front Page</vt:lpstr>
      <vt:lpstr>Macromedia Dreamweaver</vt:lpstr>
      <vt:lpstr>Koraci u izradi web sajta</vt:lpstr>
      <vt:lpstr>Kategorije sajtova</vt:lpstr>
      <vt:lpstr>Glavni gradivni elementi sajta</vt:lpstr>
      <vt:lpstr>Glavni gradivni elementi sajta</vt:lpstr>
      <vt:lpstr>Glavni gradivni elementi sajta</vt:lpstr>
      <vt:lpstr>Baneri</vt:lpstr>
      <vt:lpstr>Baneri</vt:lpstr>
      <vt:lpstr>Meniji</vt:lpstr>
      <vt:lpstr>Kombinacija boja određuje identitet</vt:lpstr>
      <vt:lpstr>Primeri</vt:lpstr>
      <vt:lpstr>Savet</vt:lpstr>
      <vt:lpstr>Boje 1/2</vt:lpstr>
      <vt:lpstr>Boje 2/2</vt:lpstr>
      <vt:lpstr>Koraci u izradi web sajta</vt:lpstr>
      <vt:lpstr>Pretraživači – Kako posetioci pronalaze Vaš sajt</vt:lpstr>
      <vt:lpstr>Ostale tehnike</vt:lpstr>
      <vt:lpstr>Potrošnja za Interent marketing, po kompanijama</vt:lpstr>
      <vt:lpstr>Potrošnja za Interent marketing, po privrednim garnama</vt:lpstr>
      <vt:lpstr>Pretraživači</vt:lpstr>
      <vt:lpstr>Saveti za prijavljivanje</vt:lpstr>
      <vt:lpstr>Koraci u izradi web sajta</vt:lpstr>
      <vt:lpstr>E-marketing</vt:lpstr>
      <vt:lpstr>Česte greške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Suciu</dc:creator>
  <cp:lastModifiedBy>Sasha</cp:lastModifiedBy>
  <cp:revision>308</cp:revision>
  <dcterms:created xsi:type="dcterms:W3CDTF">1601-01-01T00:00:00Z</dcterms:created>
  <dcterms:modified xsi:type="dcterms:W3CDTF">2018-03-26T20:06:14Z</dcterms:modified>
</cp:coreProperties>
</file>