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300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68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6" r:id="rId41"/>
    <p:sldId id="297" r:id="rId42"/>
    <p:sldId id="294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737D5-0BC5-4822-B016-E392FD25987B}" type="datetimeFigureOut">
              <a:rPr lang="en-GB" smtClean="0"/>
              <a:pPr>
                <a:defRPr/>
              </a:pPr>
              <a:t>3/26/2018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6F1C0-9846-4D40-992A-24A58C783C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3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386ED7-7031-43DA-BA6E-DBACA5E986DE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41D0D-B2AD-49BC-955A-BEA2720CD9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7554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DBB57-9AE8-451F-87FD-F860706AFD2A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D1E59-744C-4C2C-8791-865233466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2379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CF9C-F593-4D3F-AAA5-348DEDF6C9B6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3C42-9DB9-404B-A685-4C74C6DC1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2982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A6CCE-EDD2-4435-9620-D58C8AB695F9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AE065-9852-4466-9F1A-A00F6957D3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099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26BAF1-4996-43FE-92FE-FCE13640803D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6C087-F627-4EE7-B646-1DCB99D7F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06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D1E85-8F56-46E8-A260-3B4D648E1F8F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5FCF-6B9B-4046-B9A5-2F75E33E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8167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11EC91-9060-4436-A934-5701808C22BB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3F87E-329D-4360-A25B-7C83BD0C85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3189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EF337-38C9-4098-985C-3FBB098AFF35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2F118-6857-4E46-A5A9-D8B091959E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731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25B19-8762-4FA1-99CB-187E0207E657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35320-4123-4A89-A5DC-2E82A28D3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665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2936C-865A-4DF9-8884-6B7453634477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11D1-4380-450A-BE03-B20BDDD002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6107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13349-3D96-4A97-898F-EAEC4442CFF6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22F3A98-3E9F-4A8A-A7D2-6C7928C7F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1847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7F4CF9C-F593-4D3F-AAA5-348DEDF6C9B6}" type="datetimeFigureOut">
              <a:rPr lang="en-US" smtClean="0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1E3C42-9DB9-404B-A685-4C74C6DC1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115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223932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 Etikete u HTML-u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160520"/>
          </a:xfrm>
        </p:spPr>
        <p:txBody>
          <a:bodyPr anchor="ctr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&lt;HTML&gt;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vi-VN" dirty="0" smtClean="0">
                <a:cs typeface="Arial" pitchFamily="34" charset="0"/>
              </a:rPr>
              <a:t> početn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 tag </a:t>
            </a:r>
            <a:r>
              <a:rPr lang="vi-VN" dirty="0" smtClean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vi-VN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&lt;/HTML&gt;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Latn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	</a:t>
            </a:r>
            <a:r>
              <a:rPr lang="vi-VN" dirty="0" smtClean="0">
                <a:cs typeface="Arial" pitchFamily="34" charset="0"/>
              </a:rPr>
              <a:t> krajnji tag</a:t>
            </a:r>
            <a:endParaRPr lang="vi-VN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dirty="0" smtClean="0">
                <a:cs typeface="Arial" pitchFamily="34" charset="0"/>
              </a:rPr>
              <a:t>Ovo su HTML tagovi.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Obeležavanje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pomoću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tag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opisuju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logičke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dirty="0" smtClean="0">
                <a:cs typeface="Arial" pitchFamily="34" charset="0"/>
              </a:rPr>
              <a:t>Da bi ste napravili krajnji tag, samo dodajte / u početni tag.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vi-VN" dirty="0" smtClean="0">
                <a:cs typeface="Arial" pitchFamily="34" charset="0"/>
              </a:rPr>
              <a:t>Veliki broj tagova ima i krajnji tag (ali ne svi!).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Tagovi su </a:t>
            </a:r>
            <a:r>
              <a:rPr lang="vi-VN" dirty="0" smtClean="0">
                <a:cs typeface="Arial" pitchFamily="34" charset="0"/>
              </a:rPr>
              <a:t>način izdavanja instrukcija browser-u.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vi-VN" dirty="0" smtClean="0">
                <a:cs typeface="Arial" pitchFamily="34" charset="0"/>
              </a:rPr>
              <a:t>rowser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gore napisani tekst </a:t>
            </a:r>
            <a:r>
              <a:rPr lang="vi-VN" dirty="0" smtClean="0">
                <a:cs typeface="Arial" pitchFamily="34" charset="0"/>
              </a:rPr>
              <a:t>"shvata" kao 'Ovo je početak HTML dokumenta' (&lt;HTML&gt;) i 'Ovo je kraj HTML dokumenta' (&lt;/HTML&gt;).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Etikete u HTML-u</a:t>
            </a: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lnSpcReduction="10000"/>
          </a:bodyPr>
          <a:lstStyle/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Etikete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(tagovi) </a:t>
            </a:r>
            <a:r>
              <a:rPr lang="vi-VN" dirty="0" smtClean="0">
                <a:cs typeface="Arial" panose="020B0604020202020204" pitchFamily="34" charset="0"/>
              </a:rPr>
              <a:t>se navode između uglastih zagrada &lt; i &gt;.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Etikete se u HTML-u mogu razvrstati na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proste etikete</a:t>
            </a:r>
            <a:r>
              <a:rPr lang="vi-VN" dirty="0" smtClean="0">
                <a:cs typeface="Arial" panose="020B0604020202020204" pitchFamily="34" charset="0"/>
              </a:rPr>
              <a:t>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za opisivanje jednostavnih elemenata logičke strukture. Oblika su: 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&lt;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X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eaLnBrk="1" hangingPunct="1"/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složene etikete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su zagrade oblika 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&lt;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X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&gt; </a:t>
            </a:r>
            <a:r>
              <a:rPr lang="sr-Latn-CS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&lt;/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X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&gt;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kojima je opisan izgled dela teksta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y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. </a:t>
            </a:r>
          </a:p>
          <a:p>
            <a:pPr lvl="1" eaLnBrk="1" hangingPunct="1"/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atributi složenih obeležja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oblika: </a:t>
            </a:r>
            <a:endParaRPr lang="sr-Latn-C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&lt;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X A1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=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a A2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=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b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 ...&gt; 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y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 &lt;</a:t>
            </a:r>
            <a:r>
              <a:rPr lang="vi-VN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/X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&gt;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koji pružaju dodatne informacije, obično o grafičkom izgledu, dela teksta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y</a:t>
            </a: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Osnovna struktura html dokumenta</a:t>
            </a: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svakom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HTML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tagova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koji označava z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agrade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zaglavlja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meta-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HTML-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Osnovna struktura html dokumenta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Sledeća stvar koja bi trebala da se doda u </a:t>
            </a:r>
            <a:r>
              <a:rPr lang="nn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 je naslov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HTML dokumenta</a:t>
            </a:r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n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1" hangingPunct="1"/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&lt;HTML&gt;</a:t>
            </a:r>
            <a:b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  <a:b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&lt;TITLE&gt;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Moja prva strana </a:t>
            </a:r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&lt;/TITLE&gt;</a:t>
            </a:r>
            <a:b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  <a:b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 Osnovna struktura html dokumenta</a:t>
            </a:r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160520"/>
          </a:xfrm>
        </p:spPr>
        <p:txBody>
          <a:bodyPr anchor="ctr">
            <a:normAutofit fontScale="92500" lnSpcReduction="10000"/>
          </a:bodyPr>
          <a:lstStyle/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Glavni deo HTML dokumenta nalaziće se između </a:t>
            </a:r>
            <a:r>
              <a:rPr lang="vi-VN" b="1" dirty="0" smtClean="0">
                <a:cs typeface="Arial" panose="020B0604020202020204" pitchFamily="34" charset="0"/>
              </a:rPr>
              <a:t>BODY</a:t>
            </a:r>
            <a:r>
              <a:rPr lang="vi-VN" dirty="0" smtClean="0">
                <a:cs typeface="Arial" panose="020B0604020202020204" pitchFamily="34" charset="0"/>
              </a:rPr>
              <a:t> tagova.</a:t>
            </a:r>
          </a:p>
          <a:p>
            <a:pPr eaLnBrk="1" hangingPunct="1"/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&lt;HTML&gt;</a:t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&lt;HEAD&gt;</a:t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&lt;TITLE&gt;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Moja prva strana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&lt;/TITLE&gt;</a:t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&lt;/HEAD&gt;</a:t>
            </a:r>
            <a:endParaRPr lang="sr-Latn-C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&lt;BODY&gt;</a:t>
            </a:r>
            <a:endParaRPr lang="sr-Latn-C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Latn-C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Sadrzaj moje strane.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&lt;/BODY&gt;</a:t>
            </a:r>
            <a:b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NASLOVI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Naslovi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headers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kodiraju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relativnoj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dubini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ciframa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od 1 do 6.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&lt;HTML&gt;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&lt;HEAD&gt;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&lt;TITLE&gt;Naslovi&lt;/TITLE&gt;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&lt;/HEAD&gt;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&lt;BODY&gt;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&lt;H1&gt; Naslov H1 &lt;/H1&gt;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&lt;H2&gt; Naslov H2 &lt;/H2&gt;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&lt;H3&gt; Naslov H3 &lt;/H3&gt;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&lt;H4&gt; Naslov H4 &lt;/H4&gt;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&lt;H5&gt; Naslov H5 &lt;/H5&gt;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&lt;H6&gt; Naslov H6 &lt;/H6&gt;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&lt;/BODY&gt;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&lt;/HTML&gt;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NASLOVI</a:t>
            </a:r>
            <a:endParaRPr lang="en-US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Obeležavanje logičke strukture teksta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35480"/>
            <a:ext cx="7467600" cy="4389120"/>
          </a:xfrm>
        </p:spPr>
        <p:txBody>
          <a:bodyPr anchor="ctr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Odeljak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division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opisuje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zagradama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&lt;DIV&gt; ... &lt;/DIV&gt;.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atribut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pozicioniranje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ALIGN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vrednostima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CENTER, RIGHT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LEFT.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paragraph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zagradama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&lt;P&gt; ... &lt;/P&gt;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Ukoliko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ravnom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sledi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pasusom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&lt;/P&gt;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izostaviti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 ova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atribut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pozicioniranje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ALIGN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vrednostima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&lt;DIV&gt;.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Novi red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break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&lt;BR&gt;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&lt;/BR&gt;.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Podvlaka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engl.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rule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obeležava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&lt;HR&gt;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opcionim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atributom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NOSHADE 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7086600" cy="6477000"/>
          </a:xfrm>
        </p:spPr>
        <p:txBody>
          <a:bodyPr anchor="ctr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/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&lt;HEAD&gt;&lt;TITLE&gt;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Osnovne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etikete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&lt;/TITLE&gt;&lt;/HEAD&gt;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&lt;BODY&gt;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&lt;H2&gt;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&lt;P ALIGN=CENTER&gt;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Kandid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optimizmu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&lt;/P&gt; </a:t>
            </a:r>
            <a:endParaRPr lang="sr-Latn-CS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&lt;/H2&gt;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&lt;HR&gt;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&lt;P ALIGN=LEFT&gt;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Panglos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predavao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&lt;/P&gt;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&lt;HR&gt;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&lt;P ALIGN=RIGHT&gt;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Panglos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predavao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&lt;/P&gt; </a:t>
            </a:r>
            <a:endParaRPr lang="sr-Latn-CS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&lt;HR&gt;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&lt;P ALIGN=CENTER&gt;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Panglos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predavao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&lt;BR&gt;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metafiziko-teologo-kosmolo-nigologiju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&lt;BR&gt; 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divno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dokazivao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&lt;BR&gt;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&lt;P ALIGN=CENTER&gt;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Panglos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predavao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&lt;DIV ALIGN=LEFT&gt;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metafiziko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&lt;/DIV&gt;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&lt;DIV ALIGN=CENTER&gt;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teologo-kosmolo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&lt;/DIV&gt;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&lt;DIV ALIGN=RIGHT&gt;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nigologiju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&lt;/DIV&gt;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On...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&lt;/P&gt; </a:t>
            </a:r>
            <a:endParaRPr lang="sr-Latn-CS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Obeležavanje logičke strukture teksta</a:t>
            </a:r>
            <a:endParaRPr lang="en-US"/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UVOD U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58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vi-VN" smtClean="0">
                <a:latin typeface="Arial" pitchFamily="34" charset="0"/>
                <a:cs typeface="Arial" pitchFamily="34" charset="0"/>
              </a:rPr>
              <a:t>Atributi taga BODY</a:t>
            </a: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371600" y="1872488"/>
            <a:ext cx="7620000" cy="4389120"/>
          </a:xfrm>
        </p:spPr>
        <p:txBody>
          <a:bodyPr anchor="ctr"/>
          <a:lstStyle/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Atributi taga BODY definišu izgled osnovnih karakteristika prikaza dokumenta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dirty="0" smtClean="0">
                <a:cs typeface="Arial" panose="020B0604020202020204" pitchFamily="34" charset="0"/>
              </a:rPr>
              <a:t>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dirty="0" smtClean="0">
                <a:cs typeface="Arial" panose="020B0604020202020204" pitchFamily="34" charset="0"/>
              </a:rPr>
              <a:t>ozadina dokumenta se definiše atributima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background</a:t>
            </a:r>
            <a:r>
              <a:rPr lang="vi-VN" dirty="0" smtClean="0">
                <a:cs typeface="Arial" panose="020B0604020202020204" pitchFamily="34" charset="0"/>
              </a:rPr>
              <a:t> ili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bgcolor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dirty="0" smtClean="0">
                <a:cs typeface="Arial" panose="020B0604020202020204" pitchFamily="34" charset="0"/>
              </a:rPr>
              <a:t>Pozadina može biti: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sr-Latn-C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lika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(npr. &lt;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BACKGROUND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="URL slike"&gt;) </a:t>
            </a:r>
          </a:p>
          <a:p>
            <a:pPr lvl="1" eaLnBrk="1" hangingPunct="1"/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boja</a:t>
            </a:r>
            <a:endParaRPr lang="vi-VN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Promena boje pozadine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&lt;HTML&gt;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&lt;HEAD&gt;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&lt;TITLE&gt;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Moja prva strana </a:t>
            </a:r>
            <a:r>
              <a:rPr lang="vi-VN" b="1" dirty="0" smtClean="0">
                <a:cs typeface="Arial" panose="020B0604020202020204" pitchFamily="34" charset="0"/>
              </a:rPr>
              <a:t>&lt;/TITLE&gt;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&lt;/HEAD&gt;</a:t>
            </a:r>
            <a:endParaRPr lang="sr-Latn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vi-VN" b="1" dirty="0" smtClean="0">
                <a:cs typeface="Arial" panose="020B0604020202020204" pitchFamily="34" charset="0"/>
              </a:rPr>
              <a:t/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&lt;BODY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BGCOLOR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="#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FFFFFF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"</a:t>
            </a:r>
            <a:r>
              <a:rPr lang="vi-VN" b="1" dirty="0" smtClean="0">
                <a:cs typeface="Arial" panose="020B0604020202020204" pitchFamily="34" charset="0"/>
              </a:rPr>
              <a:t>&gt;</a:t>
            </a:r>
            <a:endParaRPr lang="sr-Latn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Sadrzaj moje strane.</a:t>
            </a:r>
            <a:r>
              <a:rPr lang="vi-VN" b="1" dirty="0" smtClean="0">
                <a:cs typeface="Arial" panose="020B0604020202020204" pitchFamily="34" charset="0"/>
              </a:rPr>
              <a:t/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&lt;/BODY&gt;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vi-VN" b="1" dirty="0" smtClean="0">
                <a:cs typeface="Arial" panose="020B0604020202020204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Promena boje pozadine</a:t>
            </a:r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&lt;BODY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BGCOLOR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="#RRGGBB"</a:t>
            </a:r>
            <a:r>
              <a:rPr lang="vi-VN" b="1" dirty="0" smtClean="0">
                <a:cs typeface="Arial" panose="020B0604020202020204" pitchFamily="34" charset="0"/>
              </a:rPr>
              <a:t>&gt; </a:t>
            </a:r>
            <a:r>
              <a:rPr lang="vi-VN" dirty="0" smtClean="0">
                <a:cs typeface="Arial" panose="020B0604020202020204" pitchFamily="34" charset="0"/>
              </a:rPr>
              <a:t> RRGGBB predstavlja heksadekadni triplet kôda boje: cifre RR (R=0..9A..F) određuju količinu crvene boje, cifre GG (G=0..9A..F) određuju količinu zelene boje, cifre BB (B=0..9A..F) određuju količinu plave boje</a:t>
            </a:r>
            <a:endParaRPr lang="en-US" dirty="0" smtClean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Slika kao pozadina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&lt;HTML&gt;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&lt;HEAD&gt;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&lt;TITLE&gt;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Moja prva strana </a:t>
            </a:r>
            <a:r>
              <a:rPr lang="vi-VN" b="1" dirty="0" smtClean="0">
                <a:cs typeface="Arial" panose="020B0604020202020204" pitchFamily="34" charset="0"/>
              </a:rPr>
              <a:t>&lt;/TITLE&gt;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&lt;/HEAD&gt;</a:t>
            </a:r>
            <a:endParaRPr lang="sr-Latn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vi-VN" b="1" dirty="0" smtClean="0">
                <a:cs typeface="Arial" panose="020B0604020202020204" pitchFamily="34" charset="0"/>
              </a:rPr>
              <a:t/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&lt;BODY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ACKGROUND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=“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slika.gif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vi-VN" b="1" dirty="0" smtClean="0">
                <a:cs typeface="Arial" panose="020B0604020202020204" pitchFamily="34" charset="0"/>
              </a:rPr>
              <a:t>&gt;</a:t>
            </a:r>
            <a:endParaRPr lang="sr-Latn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Sadrzaj moje strane.</a:t>
            </a:r>
            <a:r>
              <a:rPr lang="vi-VN" b="1" dirty="0" smtClean="0">
                <a:cs typeface="Arial" panose="020B0604020202020204" pitchFamily="34" charset="0"/>
              </a:rPr>
              <a:t/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b="1" dirty="0" smtClean="0">
                <a:cs typeface="Arial" panose="020B0604020202020204" pitchFamily="34" charset="0"/>
              </a:rPr>
              <a:t>&lt;/BODY&gt;</a:t>
            </a:r>
            <a:br>
              <a:rPr lang="vi-VN" b="1" dirty="0" smtClean="0">
                <a:cs typeface="Arial" panose="020B0604020202020204" pitchFamily="34" charset="0"/>
              </a:rPr>
            </a:br>
            <a:r>
              <a:rPr lang="vi-VN" b="1" dirty="0" smtClean="0">
                <a:cs typeface="Arial" panose="020B0604020202020204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Fizički stil karaktera</a:t>
            </a: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Karakteri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atribute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pisma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popularnije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prikazani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fontovima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Crni slog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(engl.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boldface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) se navodi među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&lt;B&gt; i &lt;/B&gt;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. Na primer: 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crni slog</a:t>
            </a: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Kurziv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(engl.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italics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) se navodi među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&lt;I&gt; i &lt;/I&gt;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kurziv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eaLnBrk="1" hangingPunct="1"/>
            <a:r>
              <a:rPr lang="vi-VN" b="1" dirty="0" smtClean="0">
                <a:solidFill>
                  <a:schemeClr val="tx1"/>
                </a:solidFill>
                <a:cs typeface="Arial" panose="020B0604020202020204" pitchFamily="34" charset="0"/>
              </a:rPr>
              <a:t>Podvučena slova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(engl. </a:t>
            </a:r>
            <a:r>
              <a:rPr lang="vi-VN" i="1" dirty="0" smtClean="0">
                <a:solidFill>
                  <a:schemeClr val="tx1"/>
                </a:solidFill>
                <a:cs typeface="Arial" panose="020B0604020202020204" pitchFamily="34" charset="0"/>
              </a:rPr>
              <a:t>underline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) se dobijaju ograđivanjem teksta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&lt;U&gt; i &lt;/U&gt; 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vi-VN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podcrtano</a:t>
            </a:r>
            <a:r>
              <a:rPr lang="vi-VN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Teleprinterska slova </a:t>
            </a:r>
            <a:r>
              <a:rPr lang="vi-VN" dirty="0" smtClean="0">
                <a:cs typeface="Arial" panose="020B0604020202020204" pitchFamily="34" charset="0"/>
              </a:rPr>
              <a:t>(engl. </a:t>
            </a:r>
            <a:r>
              <a:rPr lang="vi-VN" i="1" dirty="0" smtClean="0">
                <a:cs typeface="Arial" panose="020B0604020202020204" pitchFamily="34" charset="0"/>
              </a:rPr>
              <a:t>teletype</a:t>
            </a:r>
            <a:r>
              <a:rPr lang="vi-VN" dirty="0" smtClean="0">
                <a:cs typeface="Arial" panose="020B0604020202020204" pitchFamily="34" charset="0"/>
              </a:rPr>
              <a:t>) se dobijaju ograđivanjem teksta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&lt;TT&gt; i &lt;/TT&gt;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Precrtana slova </a:t>
            </a:r>
            <a:r>
              <a:rPr lang="vi-VN" dirty="0" smtClean="0">
                <a:cs typeface="Arial" panose="020B0604020202020204" pitchFamily="34" charset="0"/>
              </a:rPr>
              <a:t>(engl. </a:t>
            </a:r>
            <a:r>
              <a:rPr lang="vi-VN" i="1" dirty="0" smtClean="0">
                <a:cs typeface="Arial" panose="020B0604020202020204" pitchFamily="34" charset="0"/>
              </a:rPr>
              <a:t>strike</a:t>
            </a:r>
            <a:r>
              <a:rPr lang="vi-VN" dirty="0" smtClean="0">
                <a:cs typeface="Arial" panose="020B0604020202020204" pitchFamily="34" charset="0"/>
              </a:rPr>
              <a:t>) se dobijaju ograđivanjem teksta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&lt;STRIKE&gt; i &lt;/STRIKE&gt;</a:t>
            </a:r>
            <a:r>
              <a:rPr lang="vi-VN" dirty="0" smtClean="0">
                <a:cs typeface="Arial" panose="020B0604020202020204" pitchFamily="34" charset="0"/>
              </a:rPr>
              <a:t>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dirty="0" smtClean="0"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“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b="1" dirty="0" smtClean="0">
                <a:cs typeface="Arial" panose="020B0604020202020204" pitchFamily="34" charset="0"/>
              </a:rPr>
              <a:t>linkujuća" slova </a:t>
            </a:r>
            <a:r>
              <a:rPr lang="vi-VN" dirty="0" smtClean="0">
                <a:cs typeface="Arial" panose="020B0604020202020204" pitchFamily="34" charset="0"/>
              </a:rPr>
              <a:t>se dobijaju ograđivanjem teksta zagradama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&lt;BLINK&gt; i &lt;/BLINK&gt;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Fizički stil karaktera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vi-VN" b="1" dirty="0" smtClean="0">
                <a:cs typeface="Arial" pitchFamily="34" charset="0"/>
              </a:rPr>
              <a:t>&lt;HTML&gt;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&lt;HEAD&gt;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&lt;TITLE&gt;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/>
              <a:t>Razni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(</a:t>
            </a:r>
            <a:r>
              <a:rPr lang="en-US" dirty="0" err="1" smtClean="0"/>
              <a:t>fizicki</a:t>
            </a:r>
            <a:r>
              <a:rPr lang="en-US" dirty="0" smtClean="0"/>
              <a:t> </a:t>
            </a:r>
            <a:r>
              <a:rPr lang="sr-Latn-CS" dirty="0" smtClean="0"/>
              <a:t>	</a:t>
            </a:r>
            <a:r>
              <a:rPr lang="en-US" dirty="0" err="1" smtClean="0"/>
              <a:t>stilovi</a:t>
            </a:r>
            <a:r>
              <a:rPr lang="en-US" dirty="0" smtClean="0"/>
              <a:t>)</a:t>
            </a:r>
            <a:r>
              <a:rPr lang="vi-VN" b="1" dirty="0" smtClean="0">
                <a:cs typeface="Arial" pitchFamily="34" charset="0"/>
              </a:rPr>
              <a:t>&lt;/TITLE&gt;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&lt;/HEAD&gt;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vi-VN" b="1" dirty="0" smtClean="0">
                <a:cs typeface="Arial" pitchFamily="34" charset="0"/>
              </a:rPr>
              <a:t/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&lt;BODY&gt;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boldovano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&gt; &lt;</a:t>
            </a:r>
            <a:r>
              <a:rPr lang="sr-Latn-CS" b="1" dirty="0" smtClean="0">
                <a:solidFill>
                  <a:srgbClr val="FF0000"/>
                </a:solidFill>
              </a:rPr>
              <a:t>BR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endParaRPr lang="sr-Latn-CS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iskoseno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&gt; &lt;</a:t>
            </a:r>
            <a:r>
              <a:rPr lang="sr-Latn-CS" b="1" dirty="0" smtClean="0">
                <a:solidFill>
                  <a:srgbClr val="FF0000"/>
                </a:solidFill>
              </a:rPr>
              <a:t>BR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endParaRPr lang="sr-Latn-CS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podvuceno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U</a:t>
            </a:r>
            <a:r>
              <a:rPr lang="en-US" b="1" dirty="0" smtClean="0">
                <a:solidFill>
                  <a:srgbClr val="FF0000"/>
                </a:solidFill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</a:rPr>
              <a:t>BR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sr-Latn-CS" b="1" dirty="0" smtClean="0">
                <a:solidFill>
                  <a:srgbClr val="FF0000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TT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dirty="0" smtClean="0"/>
              <a:t> </a:t>
            </a:r>
            <a:r>
              <a:rPr lang="en-US" dirty="0" err="1" smtClean="0"/>
              <a:t>pisaca</a:t>
            </a:r>
            <a:r>
              <a:rPr lang="en-US" dirty="0" smtClean="0"/>
              <a:t> </a:t>
            </a:r>
            <a:r>
              <a:rPr lang="en-US" dirty="0" err="1" smtClean="0"/>
              <a:t>masina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TT</a:t>
            </a:r>
            <a:r>
              <a:rPr lang="en-US" b="1" dirty="0" smtClean="0">
                <a:solidFill>
                  <a:srgbClr val="FF0000"/>
                </a:solidFill>
              </a:rPr>
              <a:t>&gt; &lt;</a:t>
            </a:r>
            <a:r>
              <a:rPr lang="sr-Latn-CS" b="1" dirty="0" smtClean="0">
                <a:solidFill>
                  <a:srgbClr val="FF0000"/>
                </a:solidFill>
              </a:rPr>
              <a:t>BR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sr-Latn-C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STRIKE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precrtano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STRIKE</a:t>
            </a:r>
            <a:r>
              <a:rPr lang="en-US" b="1" dirty="0" smtClean="0">
                <a:solidFill>
                  <a:srgbClr val="FF0000"/>
                </a:solidFill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</a:rPr>
              <a:t>BR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sr-Latn-C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</a:rPr>
              <a:t>BLINK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treptuce</a:t>
            </a:r>
            <a:r>
              <a:rPr lang="sr-Latn-C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</a:rPr>
              <a:t>BLINK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endParaRPr lang="sr-Latn-CS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vi-VN" b="1" dirty="0" smtClean="0">
                <a:cs typeface="Arial" pitchFamily="34" charset="0"/>
              </a:rPr>
              <a:t>&lt;/BODY&gt;</a:t>
            </a:r>
            <a:br>
              <a:rPr lang="vi-VN" b="1" dirty="0" smtClean="0">
                <a:cs typeface="Arial" pitchFamily="34" charset="0"/>
              </a:rPr>
            </a:br>
            <a:r>
              <a:rPr lang="vi-VN" b="1" dirty="0" smtClean="0">
                <a:cs typeface="Arial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Fizički stil karaktera</a:t>
            </a:r>
            <a:endParaRPr lang="en-US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Logički stilovi karaktera</a:t>
            </a: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lnSpcReduction="10000"/>
          </a:bodyPr>
          <a:lstStyle/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Isticanje dela teksta</a:t>
            </a:r>
            <a:r>
              <a:rPr lang="vi-VN" dirty="0" smtClean="0">
                <a:cs typeface="Arial" panose="020B0604020202020204" pitchFamily="34" charset="0"/>
              </a:rPr>
              <a:t>, na primer, tekst na drugom jeziku, se može obeležiti etiketom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&lt;EM&gt; ... &lt;/EM&gt; </a:t>
            </a:r>
            <a:r>
              <a:rPr lang="vi-VN" dirty="0" smtClean="0">
                <a:cs typeface="Arial" panose="020B0604020202020204" pitchFamily="34" charset="0"/>
              </a:rPr>
              <a:t>(engl. </a:t>
            </a:r>
            <a:r>
              <a:rPr lang="vi-VN" i="1" dirty="0" smtClean="0">
                <a:cs typeface="Arial" panose="020B0604020202020204" pitchFamily="34" charset="0"/>
              </a:rPr>
              <a:t>emphasis</a:t>
            </a:r>
            <a:r>
              <a:rPr lang="vi-VN" dirty="0" smtClean="0">
                <a:cs typeface="Arial" panose="020B0604020202020204" pitchFamily="34" charset="0"/>
              </a:rPr>
              <a:t>). Na primer: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dirty="0" smtClean="0">
                <a:cs typeface="Arial" panose="020B0604020202020204" pitchFamily="34" charset="0"/>
              </a:rPr>
              <a:t>&lt;EM&gt; To be or not to be, ... &lt;/EM&gt; daje: </a:t>
            </a:r>
            <a:r>
              <a:rPr lang="vi-VN" i="1" dirty="0" smtClean="0">
                <a:cs typeface="Arial" panose="020B0604020202020204" pitchFamily="34" charset="0"/>
              </a:rPr>
              <a:t>To be or not to be, ... </a:t>
            </a:r>
            <a:endParaRPr lang="vi-VN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vi-VN" b="1" dirty="0" smtClean="0">
                <a:cs typeface="Arial" panose="020B0604020202020204" pitchFamily="34" charset="0"/>
              </a:rPr>
              <a:t>Naročito istiknuti deo teksta </a:t>
            </a:r>
            <a:r>
              <a:rPr lang="vi-VN" dirty="0" smtClean="0">
                <a:cs typeface="Arial" panose="020B0604020202020204" pitchFamily="34" charset="0"/>
              </a:rPr>
              <a:t>se obeležava njegovim navođenjem između zagrada: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&lt;STRONG&gt; ... &lt;/STRONG&gt; </a:t>
            </a:r>
            <a:r>
              <a:rPr lang="vi-VN" dirty="0" smtClean="0">
                <a:cs typeface="Arial" panose="020B0604020202020204" pitchFamily="34" charset="0"/>
              </a:rPr>
              <a:t>(engl. </a:t>
            </a:r>
            <a:r>
              <a:rPr lang="vi-VN" i="1" dirty="0" smtClean="0">
                <a:cs typeface="Arial" panose="020B0604020202020204" pitchFamily="34" charset="0"/>
              </a:rPr>
              <a:t>strong emphasis</a:t>
            </a:r>
            <a:r>
              <a:rPr lang="vi-VN" dirty="0" smtClean="0">
                <a:cs typeface="Arial" panose="020B0604020202020204" pitchFamily="34" charset="0"/>
              </a:rPr>
              <a:t>). Ova etiketa se interpretira crnim slogom (</a:t>
            </a:r>
            <a:r>
              <a:rPr lang="vi-VN" i="1" dirty="0" smtClean="0">
                <a:cs typeface="Arial" panose="020B0604020202020204" pitchFamily="34" charset="0"/>
              </a:rPr>
              <a:t>bold</a:t>
            </a:r>
            <a:r>
              <a:rPr lang="vi-VN" dirty="0" smtClean="0">
                <a:cs typeface="Arial" panose="020B0604020202020204" pitchFamily="34" charset="0"/>
              </a:rPr>
              <a:t>). Na primer: Razlikovati </a:t>
            </a:r>
            <a:r>
              <a:rPr lang="vi-VN" b="1" dirty="0" smtClean="0">
                <a:cs typeface="Arial" panose="020B0604020202020204" pitchFamily="34" charset="0"/>
              </a:rPr>
              <a:t>VAŽNO</a:t>
            </a:r>
            <a:r>
              <a:rPr lang="vi-VN" dirty="0" smtClean="0">
                <a:cs typeface="Arial" panose="020B0604020202020204" pitchFamily="34" charset="0"/>
              </a:rPr>
              <a:t> od nevažnog.</a:t>
            </a:r>
            <a:endParaRPr lang="en-US" dirty="0" smtClean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Logički stilovi karaktera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Citat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unutar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pasusa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navodi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zagradama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&lt;CITE&gt; ... &lt;/CITE&gt;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Ova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obično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interpretira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kurzivom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 primer: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&lt;CITE&gt;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' 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... &lt;/CITE&gt;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' ne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biti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...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Citirani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pasus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navodi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zagradama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&lt;BLOCKQUOTE&gt; ... &lt;/BLOCKQUOTE&gt;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interpretiraju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uvlačenjem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pasusa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odnosu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levu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marginu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Delovi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programskog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npr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HTML-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direktive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tastature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redom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obeležiti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donjim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obično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interpretiraju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teleprinterskim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slogom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&lt;CODE&gt;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segment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&lt;/CODE&gt;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&lt;KBD&gt;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dirka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tastature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&lt;/KBD&gt;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&lt;SAMP&gt;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uzorak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izlaza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&lt;/SAMP&gt;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 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je "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informacija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namenjena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ljudskom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sporazumevanju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dvodimenzionalnom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sastoji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grafičkih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karakteri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geometrijski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fotografski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njihove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." (ISO-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Logički stilovi karaktera</a:t>
            </a: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vi-VN" sz="2400" b="1" dirty="0" smtClean="0">
                <a:cs typeface="Arial" panose="020B0604020202020204" pitchFamily="34" charset="0"/>
              </a:rPr>
              <a:t>Definicije </a:t>
            </a:r>
            <a:r>
              <a:rPr lang="vi-VN" sz="2400" dirty="0" smtClean="0">
                <a:cs typeface="Arial" panose="020B0604020202020204" pitchFamily="34" charset="0"/>
              </a:rPr>
              <a:t>se mogu navesti između zagrada: </a:t>
            </a:r>
            <a:r>
              <a:rPr lang="vi-VN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&lt;DEF&gt; ... &lt;/DEF&gt;</a:t>
            </a:r>
            <a:r>
              <a:rPr lang="vi-VN" sz="2400" dirty="0" smtClean="0">
                <a:cs typeface="Arial" panose="020B0604020202020204" pitchFamily="34" charset="0"/>
              </a:rPr>
              <a:t>.</a:t>
            </a:r>
            <a:r>
              <a:rPr lang="vi-VN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vi-VN" sz="2400" dirty="0" smtClean="0">
                <a:cs typeface="Arial" panose="020B0604020202020204" pitchFamily="34" charset="0"/>
              </a:rPr>
              <a:t>Promenljive se mogu obeležiti zagradama: </a:t>
            </a:r>
            <a:r>
              <a:rPr lang="vi-VN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&lt;VAR&gt; ... &lt;/VAR&gt;</a:t>
            </a:r>
            <a:r>
              <a:rPr lang="sr-Latn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T</a:t>
            </a:r>
            <a:r>
              <a:rPr lang="vi-VN" sz="2400" dirty="0" smtClean="0">
                <a:cs typeface="Arial" panose="020B0604020202020204" pitchFamily="34" charset="0"/>
              </a:rPr>
              <a:t>ekst između ovih etiketa se obično iterpretira kurzivnim slogom</a:t>
            </a:r>
            <a:r>
              <a:rPr lang="sr-Latn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predstavlja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adresu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pomoću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etikete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&lt;ADDRESS&gt;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Na primer: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C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&lt;ADDRESS&gt;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Matematički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fakultet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&lt;BR&gt;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16&lt;BR&gt;Beograd &lt;/ADRESS&gt;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daje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Matematički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fakultet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Studentski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trg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16 </a:t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Beograd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Logički stilovi karaktera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&lt;HTML&gt;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&lt;HEAD&gt;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&lt;TITLE&gt;</a:t>
            </a:r>
            <a:r>
              <a:rPr lang="sr-Latn-C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Logicki stilovi karaktera </a:t>
            </a:r>
            <a:r>
              <a:rPr lang="vi-VN" b="1" dirty="0" smtClean="0">
                <a:cs typeface="Arial" pitchFamily="34" charset="0"/>
              </a:rPr>
              <a:t>&lt;/TITLE&gt;</a:t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&lt;/HEAD&gt;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vi-VN" b="1" dirty="0" smtClean="0">
                <a:cs typeface="Arial" pitchFamily="34" charset="0"/>
              </a:rPr>
              <a:t/>
            </a:r>
            <a:br>
              <a:rPr lang="vi-VN" b="1" dirty="0" smtClean="0">
                <a:cs typeface="Arial" pitchFamily="34" charset="0"/>
              </a:rPr>
            </a:b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b="1" dirty="0" smtClean="0">
                <a:cs typeface="Arial" pitchFamily="34" charset="0"/>
              </a:rPr>
              <a:t>&lt;BODY&gt;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naglaseno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naglaseno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STRONG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citat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CODE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programskog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CODE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definicija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Adresa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vi-VN" b="1" dirty="0" smtClean="0">
                <a:cs typeface="Arial" pitchFamily="34" charset="0"/>
              </a:rPr>
              <a:t> &lt;/BODY&gt; </a:t>
            </a:r>
            <a:br>
              <a:rPr lang="vi-VN" b="1" dirty="0" smtClean="0">
                <a:cs typeface="Arial" pitchFamily="34" charset="0"/>
              </a:rPr>
            </a:br>
            <a:r>
              <a:rPr lang="vi-VN" b="1" dirty="0" smtClean="0">
                <a:cs typeface="Arial" pitchFamily="34" charset="0"/>
              </a:rPr>
              <a:t>&lt;/HTML&gt;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Logički stilovi karaktera</a:t>
            </a:r>
            <a:endParaRPr lang="en-US"/>
          </a:p>
        </p:txBody>
      </p:sp>
      <p:pic>
        <p:nvPicPr>
          <p:cNvPr id="368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UGNEždeni tagovi</a:t>
            </a:r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447800" y="1935480"/>
            <a:ext cx="7239000" cy="4389120"/>
          </a:xfrm>
        </p:spPr>
        <p:txBody>
          <a:bodyPr anchor="ctr"/>
          <a:lstStyle/>
          <a:p>
            <a:pPr eaLnBrk="1" hangingPunct="1"/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agovi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često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koristiti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raznim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kombinacijama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Na primer,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/>
              <a:t>&lt;</a:t>
            </a:r>
            <a:r>
              <a:rPr lang="sr-Latn-CS" dirty="0" smtClean="0"/>
              <a:t>I</a:t>
            </a:r>
            <a:r>
              <a:rPr lang="en-US" dirty="0" smtClean="0"/>
              <a:t>&gt;&lt;</a:t>
            </a:r>
            <a:r>
              <a:rPr lang="sr-Latn-CS" dirty="0" smtClean="0"/>
              <a:t>B</a:t>
            </a:r>
            <a:r>
              <a:rPr lang="en-US" dirty="0" smtClean="0"/>
              <a:t>&gt;</a:t>
            </a:r>
            <a:r>
              <a:rPr lang="en-US" dirty="0" err="1" smtClean="0"/>
              <a:t>kombinovano</a:t>
            </a:r>
            <a:r>
              <a:rPr lang="en-US" dirty="0" smtClean="0"/>
              <a:t>&lt;/</a:t>
            </a:r>
            <a:r>
              <a:rPr lang="sr-Latn-CS" dirty="0" smtClean="0"/>
              <a:t>B</a:t>
            </a:r>
            <a:r>
              <a:rPr lang="en-US" dirty="0" smtClean="0"/>
              <a:t>&gt;&lt;/</a:t>
            </a:r>
            <a:r>
              <a:rPr lang="sr-Latn-CS" dirty="0" smtClean="0"/>
              <a:t>I</a:t>
            </a:r>
            <a:r>
              <a:rPr lang="en-US" dirty="0" smtClean="0"/>
              <a:t>&gt;</a:t>
            </a:r>
            <a:endParaRPr lang="sr-Latn-C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/>
              <a:t>	proizvodi efekat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i="1" dirty="0" smtClean="0"/>
              <a:t>	</a:t>
            </a:r>
            <a:r>
              <a:rPr lang="en-US" b="1" i="1" dirty="0" err="1" smtClean="0"/>
              <a:t>kombinovano</a:t>
            </a:r>
            <a:endParaRPr lang="sr-Latn-CS" b="1" i="1" dirty="0" smtClean="0"/>
          </a:p>
          <a:p>
            <a:pPr eaLnBrk="1" hangingPunct="1"/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Treba obratiti pažnju da se tagovi pravilno ugnezde, to jest da se ne preklapaju.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UGNEždeni tagovi</a:t>
            </a:r>
            <a:endParaRPr lang="en-US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&lt;</a:t>
            </a:r>
            <a:r>
              <a:rPr lang="sr-Latn-C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&lt;/</a:t>
            </a:r>
            <a:r>
              <a:rPr lang="sr-Latn-C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cs typeface="Arial" panose="020B0604020202020204" pitchFamily="34" charset="0"/>
              </a:rPr>
              <a:t> </a:t>
            </a:r>
            <a:r>
              <a:rPr lang="vi-VN" dirty="0" smtClean="0">
                <a:cs typeface="Arial" panose="020B0604020202020204" pitchFamily="34" charset="0"/>
              </a:rPr>
              <a:t>  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dirty="0" smtClean="0">
                <a:cs typeface="Arial" panose="020B0604020202020204" pitchFamily="34" charset="0"/>
              </a:rPr>
              <a:t> 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vi-VN" b="1" dirty="0" smtClean="0">
                <a:cs typeface="Arial" panose="020B0604020202020204" pitchFamily="34" charset="0"/>
              </a:rPr>
              <a:t>reklopljeni tagovi</a:t>
            </a:r>
            <a:r>
              <a:rPr lang="vi-VN" dirty="0" smtClean="0">
                <a:cs typeface="Arial" panose="020B0604020202020204" pitchFamily="34" charset="0"/>
              </a:rPr>
              <a:t>. Loše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 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&lt;</a:t>
            </a:r>
            <a:r>
              <a:rPr lang="sr-Latn-C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&gt;&lt;/</a:t>
            </a:r>
            <a:r>
              <a:rPr lang="sr-Latn-C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vi-VN" b="1" dirty="0" smtClean="0">
                <a:solidFill>
                  <a:srgbClr val="7030A0"/>
                </a:solidFill>
                <a:cs typeface="Arial" panose="020B0604020202020204" pitchFamily="34" charset="0"/>
              </a:rPr>
              <a:t>&gt;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&lt;/</a:t>
            </a: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  <a:endParaRPr lang="sr-Latn-C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b="1" dirty="0" smtClean="0">
                <a:cs typeface="Arial" panose="020B0604020202020204" pitchFamily="34" charset="0"/>
              </a:rPr>
              <a:t>gnežđeni tagovi</a:t>
            </a:r>
            <a:r>
              <a:rPr lang="vi-VN" dirty="0" smtClean="0">
                <a:cs typeface="Arial" panose="020B0604020202020204" pitchFamily="34" charset="0"/>
              </a:rPr>
              <a:t>.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 smtClean="0">
                <a:cs typeface="Arial" panose="020B0604020202020204" pitchFamily="34" charset="0"/>
              </a:rPr>
              <a:t>Dobro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Liste</a:t>
            </a:r>
            <a:endParaRPr lang="en-US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vi-VN" dirty="0" smtClean="0"/>
              <a:t>Razlikuju se tri vrste lista: </a:t>
            </a:r>
            <a:r>
              <a:rPr lang="vi-VN" i="1" dirty="0" smtClean="0"/>
              <a:t>opisne</a:t>
            </a:r>
            <a:r>
              <a:rPr lang="vi-VN" dirty="0" smtClean="0"/>
              <a:t>, </a:t>
            </a:r>
            <a:r>
              <a:rPr lang="vi-VN" i="1" dirty="0" smtClean="0"/>
              <a:t>numerisane</a:t>
            </a:r>
            <a:r>
              <a:rPr lang="vi-VN" dirty="0" smtClean="0"/>
              <a:t> i </a:t>
            </a:r>
            <a:r>
              <a:rPr lang="vi-VN" i="1" dirty="0" smtClean="0"/>
              <a:t>neuređene</a:t>
            </a:r>
            <a:r>
              <a:rPr lang="vi-VN" dirty="0" smtClean="0"/>
              <a:t> liste. </a:t>
            </a:r>
            <a:endParaRPr lang="en-US" dirty="0" smtClean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Opisne liste</a:t>
            </a:r>
            <a:endParaRPr lang="en-US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Opisne liste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opisuju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odgovara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pojmova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definišu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Otuda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Ovakva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opisuje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sledećim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etiketama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C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&lt;DL&gt;  </a:t>
            </a:r>
            <a:endParaRPr lang="sr-Latn-C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&lt;DT&gt;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odrednica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&lt;DD&gt;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odrednice1  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&lt;DT&gt;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odrednica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&lt;DD&gt;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odrednice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2 . . .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&lt;/DL&gt; 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Opisne liste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/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&lt;HTML&gt;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&lt;HEAD&gt;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Opisne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&lt;/HEAD&gt;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&lt;BODY&gt;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&lt;DL&gt;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piko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&lt;DD&gt;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prefiks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nekoj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jedinici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pokazuje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milioniti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milionitog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jedinice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&lt;DT&gt;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&lt;DD&gt;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prefiks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nekoj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jedinici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pokazuje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milijarditi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jedinice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&lt;/DL&gt;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&lt;/BODY&gt; </a:t>
            </a:r>
            <a:endParaRPr lang="sr-Latn-CS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&lt;/HTML&gt;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OPISNE LISTE</a:t>
            </a:r>
            <a:endParaRPr lang="en-US"/>
          </a:p>
        </p:txBody>
      </p:sp>
      <p:pic>
        <p:nvPicPr>
          <p:cNvPr id="430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Numerisane liste</a:t>
            </a:r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lnSpcReduction="10000"/>
          </a:bodyPr>
          <a:lstStyle/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predstavljanje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spiskova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članovi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numerisani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oredered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počinje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obeležjem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&lt;OL&gt;,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završava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obeležjem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&lt;/OL&gt;.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počinje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obeležjem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&lt;LI&gt;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zatvarajući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komplement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&lt;/LI&gt;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&lt;OL&gt;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&lt;LI&gt;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Element 1 liste  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&lt;LI&gt;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Element 2 liste . . . . 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&lt;/OL&gt; 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315200" cy="4389120"/>
          </a:xfrm>
        </p:spPr>
        <p:txBody>
          <a:bodyPr anchor="ctr">
            <a:normAutofit lnSpcReduction="10000"/>
          </a:bodyPr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svakom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razlikuju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osnovne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formalne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logička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logički</a:t>
            </a: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izgled</a:t>
            </a: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engl.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layout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opisuje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sadržaja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Tipični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logičke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pasusi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eaLnBrk="1" hangingPunct="1"/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grafička</a:t>
            </a:r>
            <a:r>
              <a:rPr lang="en-US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grafička</a:t>
            </a: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izgled</a:t>
            </a: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engl.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layout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opisuje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"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štampanom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obliku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Tipični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grafičke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Logička struktura ne zavisi od grafičke strukture dokumenta.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Numerisane liste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b="1" dirty="0" smtClean="0"/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&lt;HTML&gt;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&lt;HEAD&gt;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&lt;TITLE&gt;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Numerisane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&lt;/TITLE&gt; 	&lt;/HEAD&gt;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&lt;BODY&gt;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&lt;OL&gt;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Predmeti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godini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Matematike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Analiza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Linearna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algebra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Osnovi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programiranja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		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Analiticka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geometrija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&lt;/OL&gt;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&lt;/BODY&gt;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&lt;/HTML&gt;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Numerisane liste</a:t>
            </a:r>
            <a:endParaRPr lang="en-US"/>
          </a:p>
        </p:txBody>
      </p:sp>
      <p:pic>
        <p:nvPicPr>
          <p:cNvPr id="460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Nenumerisane liste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Koriste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predstavljanje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nenumerisane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unorderd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članova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odvojenih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praznim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redom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označenih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specijalnim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vodećim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znakom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(bullet: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kružić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disk,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kvadrat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nenumerisanih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etiketa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&lt;LI&gt;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može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atribut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TYPE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vrednostima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DISC, SQUARE,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opisuje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izgled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graf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čkog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znaka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prethodi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Zapis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nenumerisane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sledeći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&lt;UL&gt;   </a:t>
            </a:r>
            <a:endParaRPr lang="sr-Latn-C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Element 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 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Element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 . 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&lt;/UL&gt;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Nenumerisane liste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&lt;HTML&gt;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&lt;HEAD&gt;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 &lt;TITLE&gt;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Nenumerisane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liste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&lt;/TITLE&gt; &lt;/HEAD&gt;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&lt;BODY&gt;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&lt;UL&gt;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Tokom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zime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jabuka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limuna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grejpa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&lt;LI&gt;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banana.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&lt;/UL&gt;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&lt;/BODY&gt;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&lt;/HTML&gt;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mtClean="0"/>
              <a:t>Nenumerisane liste</a:t>
            </a:r>
            <a:endParaRPr lang="en-US"/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35163"/>
            <a:ext cx="6711949" cy="4389437"/>
          </a:xfrm>
          <a:noFill/>
        </p:spPr>
      </p:pic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Hipertekst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r-Latn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Hipertekst 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ili </a:t>
            </a:r>
            <a:r>
              <a:rPr lang="vi-VN" b="1" i="1" dirty="0" smtClean="0">
                <a:solidFill>
                  <a:srgbClr val="FF0000"/>
                </a:solidFill>
                <a:cs typeface="Arial" pitchFamily="34" charset="0"/>
              </a:rPr>
              <a:t>web</a:t>
            </a:r>
            <a:r>
              <a:rPr lang="vi-VN" b="1" dirty="0" smtClean="0">
                <a:solidFill>
                  <a:srgbClr val="FF0000"/>
                </a:solidFill>
                <a:cs typeface="Arial" pitchFamily="34" charset="0"/>
              </a:rPr>
              <a:t>-dokument </a:t>
            </a:r>
            <a:r>
              <a:rPr lang="vi-VN" dirty="0" smtClean="0">
                <a:cs typeface="Arial" pitchFamily="34" charset="0"/>
              </a:rPr>
              <a:t>je, pojednostavljeno, tekst koji sadrže </a:t>
            </a:r>
            <a:r>
              <a:rPr lang="vi-VN" u="sng" dirty="0" smtClean="0">
                <a:cs typeface="Arial" pitchFamily="34" charset="0"/>
              </a:rPr>
              <a:t>veze</a:t>
            </a:r>
            <a:r>
              <a:rPr lang="vi-VN" dirty="0" smtClean="0">
                <a:cs typeface="Arial" pitchFamily="34" charset="0"/>
              </a:rPr>
              <a:t> ili </a:t>
            </a:r>
            <a:r>
              <a:rPr lang="vi-VN" u="sng" dirty="0" smtClean="0">
                <a:cs typeface="Arial" pitchFamily="34" charset="0"/>
              </a:rPr>
              <a:t>uputnice</a:t>
            </a:r>
            <a:r>
              <a:rPr lang="vi-VN" dirty="0" smtClean="0">
                <a:cs typeface="Arial" pitchFamily="34" charset="0"/>
              </a:rPr>
              <a:t> (engl. </a:t>
            </a:r>
            <a:r>
              <a:rPr lang="vi-VN" i="1" dirty="0" smtClean="0">
                <a:cs typeface="Arial" pitchFamily="34" charset="0"/>
              </a:rPr>
              <a:t>link</a:t>
            </a:r>
            <a:r>
              <a:rPr lang="vi-VN" dirty="0" smtClean="0">
                <a:cs typeface="Arial" pitchFamily="34" charset="0"/>
              </a:rPr>
              <a:t>) ka drugim dokumentima ili na samog sebe.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vi-VN" dirty="0" smtClean="0">
                <a:cs typeface="Arial" pitchFamily="34" charset="0"/>
              </a:rPr>
              <a:t>ipertekst je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, preciznije,</a:t>
            </a:r>
            <a:r>
              <a:rPr lang="vi-VN" dirty="0" smtClean="0">
                <a:cs typeface="Arial" pitchFamily="34" charset="0"/>
              </a:rPr>
              <a:t> skup </a:t>
            </a:r>
            <a:r>
              <a:rPr lang="vi-VN" u="sng" dirty="0" smtClean="0">
                <a:cs typeface="Arial" pitchFamily="34" charset="0"/>
              </a:rPr>
              <a:t>stranica</a:t>
            </a:r>
            <a:r>
              <a:rPr lang="vi-VN" dirty="0" smtClean="0">
                <a:cs typeface="Arial" pitchFamily="34" charset="0"/>
              </a:rPr>
              <a:t> (engl. </a:t>
            </a:r>
            <a:r>
              <a:rPr lang="vi-VN" i="1" dirty="0" smtClean="0">
                <a:cs typeface="Arial" pitchFamily="34" charset="0"/>
              </a:rPr>
              <a:t>page</a:t>
            </a:r>
            <a:r>
              <a:rPr lang="vi-VN" dirty="0" smtClean="0">
                <a:cs typeface="Arial" pitchFamily="34" charset="0"/>
              </a:rPr>
              <a:t>), u obliku datoteka, međusobno povezanih uputnicama koje su umetnute u stranice. Ove uputnice se obično vide kao veze (</a:t>
            </a:r>
            <a:r>
              <a:rPr lang="vi-VN" i="1" dirty="0" smtClean="0">
                <a:cs typeface="Arial" pitchFamily="34" charset="0"/>
              </a:rPr>
              <a:t>hiperveze</a:t>
            </a:r>
            <a:r>
              <a:rPr lang="vi-VN" dirty="0" smtClean="0">
                <a:cs typeface="Arial" pitchFamily="34" charset="0"/>
              </a:rPr>
              <a:t>) na koje se može </a:t>
            </a:r>
            <a:r>
              <a:rPr lang="vi-VN" i="1" dirty="0" smtClean="0">
                <a:cs typeface="Arial" pitchFamily="34" charset="0"/>
              </a:rPr>
              <a:t>kliknuti</a:t>
            </a:r>
            <a:r>
              <a:rPr lang="vi-VN" dirty="0" smtClean="0">
                <a:cs typeface="Arial" pitchFamily="34" charset="0"/>
              </a:rPr>
              <a:t> (od engl. </a:t>
            </a:r>
            <a:r>
              <a:rPr lang="vi-VN" i="1" dirty="0" smtClean="0">
                <a:cs typeface="Arial" pitchFamily="34" charset="0"/>
              </a:rPr>
              <a:t>to click</a:t>
            </a:r>
            <a:r>
              <a:rPr lang="vi-VN" dirty="0" smtClean="0">
                <a:cs typeface="Arial" pitchFamily="34" charset="0"/>
              </a:rPr>
              <a:t>). Za razliku od običnog teksta, koji se čita linearno (sleva na desno, odozgo naniže), hipertekst se čita prateći hiper-veze u tekstu, dakle, ne nužno na linearan način.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Jezici za opisivanje </a:t>
            </a:r>
            <a:r>
              <a:rPr lang="sr-Latn-CS" smtClean="0"/>
              <a:t>TEKSTA</a:t>
            </a: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Jezici za opisivanje teksta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omogućavaju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precizno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opiše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posebnog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značaja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SGML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skr.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General Markup Language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1" eaLnBrk="1" hangingPunct="1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LaTeX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matematičke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tekstove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1" eaLnBrk="1" hangingPunct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PostScript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laserskih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štampača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1" eaLnBrk="1" hangingPunct="1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RTF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skr.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 Text Format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... 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Jezici za opisivanje hiperteksta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Jezici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opisivanje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hiperteksta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jezici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omogućavaju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 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precizno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opiše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hipertekstuelna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struktura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jednog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uputnice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tekstove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vi-VN" dirty="0" smtClean="0">
                <a:cs typeface="Arial" pitchFamily="34" charset="0"/>
              </a:rPr>
              <a:t> Najznačajniji jezici ove vrste su: 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b="1" dirty="0" smtClean="0">
                <a:solidFill>
                  <a:schemeClr val="tx1"/>
                </a:solidFill>
                <a:cs typeface="Arial" pitchFamily="34" charset="0"/>
              </a:rPr>
              <a:t>SGML, </a:t>
            </a:r>
            <a:endParaRPr lang="vi-VN" dirty="0" smtClean="0">
              <a:solidFill>
                <a:schemeClr val="tx1"/>
              </a:solidFill>
              <a:cs typeface="Arial" pitchFamily="34" charset="0"/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b="1" dirty="0" smtClean="0">
                <a:solidFill>
                  <a:schemeClr val="tx1"/>
                </a:solidFill>
                <a:cs typeface="Arial" pitchFamily="34" charset="0"/>
              </a:rPr>
              <a:t>HTML (skr. od </a:t>
            </a:r>
            <a:r>
              <a:rPr lang="vi-VN" b="1" i="1" dirty="0" smtClean="0">
                <a:solidFill>
                  <a:schemeClr val="tx1"/>
                </a:solidFill>
                <a:cs typeface="Arial" pitchFamily="34" charset="0"/>
              </a:rPr>
              <a:t>HyperText Markup Language</a:t>
            </a:r>
            <a:r>
              <a:rPr lang="vi-VN" b="1" dirty="0" smtClean="0">
                <a:solidFill>
                  <a:schemeClr val="tx1"/>
                </a:solidFill>
                <a:cs typeface="Arial" pitchFamily="34" charset="0"/>
              </a:rPr>
              <a:t>), </a:t>
            </a:r>
            <a:r>
              <a:rPr lang="vi-VN" dirty="0" smtClean="0">
                <a:solidFill>
                  <a:schemeClr val="tx1"/>
                </a:solidFill>
                <a:cs typeface="Arial" pitchFamily="34" charset="0"/>
              </a:rPr>
              <a:t>pojednostavljena verzija SGML-a,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b="1" dirty="0" smtClean="0">
                <a:solidFill>
                  <a:schemeClr val="tx1"/>
                </a:solidFill>
                <a:cs typeface="Arial" pitchFamily="34" charset="0"/>
              </a:rPr>
              <a:t>XHTML </a:t>
            </a:r>
            <a:r>
              <a:rPr lang="vi-VN" dirty="0" smtClean="0">
                <a:solidFill>
                  <a:schemeClr val="tx1"/>
                </a:solidFill>
                <a:cs typeface="Arial" pitchFamily="34" charset="0"/>
              </a:rPr>
              <a:t>(skr. od </a:t>
            </a:r>
            <a:r>
              <a:rPr lang="vi-VN" i="1" dirty="0" smtClean="0">
                <a:solidFill>
                  <a:schemeClr val="tx1"/>
                </a:solidFill>
                <a:cs typeface="Arial" pitchFamily="34" charset="0"/>
              </a:rPr>
              <a:t>Expandable HTML</a:t>
            </a:r>
            <a:r>
              <a:rPr lang="vi-VN" dirty="0" smtClean="0">
                <a:solidFill>
                  <a:schemeClr val="tx1"/>
                </a:solidFill>
                <a:cs typeface="Arial" pitchFamily="34" charset="0"/>
              </a:rPr>
              <a:t>) i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vi-VN" b="1" dirty="0" smtClean="0">
                <a:solidFill>
                  <a:schemeClr val="tx1"/>
                </a:solidFill>
                <a:cs typeface="Arial" pitchFamily="34" charset="0"/>
              </a:rPr>
              <a:t>XML </a:t>
            </a:r>
            <a:r>
              <a:rPr lang="vi-VN" dirty="0" smtClean="0">
                <a:solidFill>
                  <a:schemeClr val="tx1"/>
                </a:solidFill>
                <a:cs typeface="Arial" pitchFamily="34" charset="0"/>
              </a:rPr>
              <a:t>(skr. od </a:t>
            </a:r>
            <a:r>
              <a:rPr lang="vi-VN" i="1" dirty="0" smtClean="0">
                <a:solidFill>
                  <a:schemeClr val="tx1"/>
                </a:solidFill>
                <a:cs typeface="Arial" pitchFamily="34" charset="0"/>
              </a:rPr>
              <a:t>Extensible Markup Language</a:t>
            </a:r>
            <a:r>
              <a:rPr lang="vi-VN" dirty="0" smtClean="0">
                <a:solidFill>
                  <a:schemeClr val="tx1"/>
                </a:solidFill>
                <a:cs typeface="Arial" pitchFamily="34" charset="0"/>
              </a:rPr>
              <a:t>, "kompromis" između preterane složenosti SGML-a i jednostavnosti HTML-a; njegova standardizacija je u toku). 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HTML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HTML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skraćenica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yper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ark-up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anguage.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vi-VN" dirty="0" smtClean="0">
                <a:cs typeface="Arial" panose="020B0604020202020204" pitchFamily="34" charset="0"/>
              </a:rPr>
              <a:t>Izvorne datoteke sa dokumentom opisanim u HTML-u imaju obično ekstenziju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.html</a:t>
            </a:r>
            <a:r>
              <a:rPr lang="vi-VN" b="1" dirty="0" smtClean="0">
                <a:cs typeface="Arial" panose="020B0604020202020204" pitchFamily="34" charset="0"/>
              </a:rPr>
              <a:t> </a:t>
            </a:r>
            <a:r>
              <a:rPr lang="vi-VN" dirty="0" smtClean="0">
                <a:cs typeface="Arial" panose="020B0604020202020204" pitchFamily="34" charset="0"/>
              </a:rPr>
              <a:t>ili</a:t>
            </a:r>
            <a:r>
              <a:rPr lang="vi-VN" b="1" dirty="0" smtClean="0">
                <a:cs typeface="Arial" panose="020B0604020202020204" pitchFamily="34" charset="0"/>
              </a:rPr>
              <a:t> </a:t>
            </a:r>
            <a:r>
              <a:rPr lang="vi-VN" b="1" dirty="0" smtClean="0">
                <a:solidFill>
                  <a:srgbClr val="FF0000"/>
                </a:solidFill>
                <a:cs typeface="Arial" panose="020B0604020202020204" pitchFamily="34" charset="0"/>
              </a:rPr>
              <a:t>.htm</a:t>
            </a:r>
            <a:r>
              <a:rPr lang="vi-VN" dirty="0" smtClean="0">
                <a:cs typeface="Arial" panose="020B0604020202020204" pitchFamily="34" charset="0"/>
              </a:rPr>
              <a:t>, a nalaze se u određenom direktorijumu servera vezanog na Internet, što ih čini dostupnim (vidljivim) na </a:t>
            </a:r>
            <a:r>
              <a:rPr lang="vi-VN" i="1" dirty="0" smtClean="0">
                <a:cs typeface="Arial" panose="020B0604020202020204" pitchFamily="34" charset="0"/>
              </a:rPr>
              <a:t>web</a:t>
            </a:r>
            <a:r>
              <a:rPr lang="vi-VN" dirty="0" smtClean="0">
                <a:cs typeface="Arial" panose="020B0604020202020204" pitchFamily="34" charset="0"/>
              </a:rPr>
              <a:t>-u. 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HTML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zasniva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eksplicitnom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obeležavanju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logičke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 </a:t>
            </a: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 anchor="ctr"/>
          <a:lstStyle/>
          <a:p>
            <a:pPr eaLnBrk="1" hangingPunct="1"/>
            <a:r>
              <a:rPr lang="sr-Latn-C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 editor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MS Notepad</a:t>
            </a:r>
            <a:endParaRPr lang="sr-Latn-C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Navigator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razgledač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engl.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browser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je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interpretator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prikazivanje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hipertekstu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lnih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omogućava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njihov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vizuelni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ekranu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Na primer,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Explorer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Netscape Navigator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1</Template>
  <TotalTime>658</TotalTime>
  <Words>1448</Words>
  <Application>Microsoft Office PowerPoint</Application>
  <PresentationFormat>On-screen Show (4:3)</PresentationFormat>
  <Paragraphs>222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Trebuchet MS</vt:lpstr>
      <vt:lpstr>Wingdings 2</vt:lpstr>
      <vt:lpstr>Wingdings</vt:lpstr>
      <vt:lpstr>Calibri</vt:lpstr>
      <vt:lpstr>Flow</vt:lpstr>
      <vt:lpstr>PowerPoint Presentation</vt:lpstr>
      <vt:lpstr>UVOD U HTML</vt:lpstr>
      <vt:lpstr>Tekst</vt:lpstr>
      <vt:lpstr>PowerPoint Presentation</vt:lpstr>
      <vt:lpstr>Hipertekst</vt:lpstr>
      <vt:lpstr>Jezici za opisivanje TEKSTA</vt:lpstr>
      <vt:lpstr>Jezici za opisivanje hiperteksta</vt:lpstr>
      <vt:lpstr>HTML</vt:lpstr>
      <vt:lpstr> </vt:lpstr>
      <vt:lpstr> Etikete u HTML-u</vt:lpstr>
      <vt:lpstr>Etikete u HTML-u</vt:lpstr>
      <vt:lpstr>Osnovna struktura html dokumenta</vt:lpstr>
      <vt:lpstr>Osnovna struktura html dokumenta</vt:lpstr>
      <vt:lpstr> Osnovna struktura html dokumenta</vt:lpstr>
      <vt:lpstr>NASLOVI</vt:lpstr>
      <vt:lpstr>NASLOVI</vt:lpstr>
      <vt:lpstr>Obeležavanje logičke strukture teksta</vt:lpstr>
      <vt:lpstr>PowerPoint Presentation</vt:lpstr>
      <vt:lpstr>Obeležavanje logičke strukture teksta</vt:lpstr>
      <vt:lpstr>Atributi taga BODY</vt:lpstr>
      <vt:lpstr>Promena boje pozadine</vt:lpstr>
      <vt:lpstr>Promena boje pozadine</vt:lpstr>
      <vt:lpstr>Slika kao pozadina</vt:lpstr>
      <vt:lpstr>Fizički stil karaktera</vt:lpstr>
      <vt:lpstr>PowerPoint Presentation</vt:lpstr>
      <vt:lpstr>Fizički stil karaktera</vt:lpstr>
      <vt:lpstr>Fizički stil karaktera</vt:lpstr>
      <vt:lpstr>Logički stilovi karaktera</vt:lpstr>
      <vt:lpstr>Logički stilovi karaktera</vt:lpstr>
      <vt:lpstr>Logički stilovi karaktera</vt:lpstr>
      <vt:lpstr>Logički stilovi karaktera</vt:lpstr>
      <vt:lpstr>Logički stilovi karaktera</vt:lpstr>
      <vt:lpstr>UGNEždeni tagovi</vt:lpstr>
      <vt:lpstr>UGNEždeni tagovi</vt:lpstr>
      <vt:lpstr>Liste</vt:lpstr>
      <vt:lpstr>Opisne liste</vt:lpstr>
      <vt:lpstr>Opisne liste</vt:lpstr>
      <vt:lpstr>OPISNE LISTE</vt:lpstr>
      <vt:lpstr>Numerisane liste</vt:lpstr>
      <vt:lpstr>Numerisane liste</vt:lpstr>
      <vt:lpstr>Numerisane liste</vt:lpstr>
      <vt:lpstr>Nenumerisane liste</vt:lpstr>
      <vt:lpstr>Nenumerisane liste</vt:lpstr>
      <vt:lpstr>Nenumerisane liste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1 uvod u html</dc:title>
  <dc:subject>HTML</dc:subject>
  <dc:creator>Staša Vujičić</dc:creator>
  <cp:keywords/>
  <dc:description/>
  <cp:lastModifiedBy>Sasha</cp:lastModifiedBy>
  <cp:revision>69</cp:revision>
  <dcterms:created xsi:type="dcterms:W3CDTF">2006-08-16T00:00:00Z</dcterms:created>
  <dcterms:modified xsi:type="dcterms:W3CDTF">2018-03-26T19:47:49Z</dcterms:modified>
  <cp:category/>
  <cp:contentStatus/>
</cp:coreProperties>
</file>