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301" r:id="rId2"/>
    <p:sldId id="30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1" r:id="rId23"/>
    <p:sldId id="277" r:id="rId24"/>
    <p:sldId id="278" r:id="rId25"/>
    <p:sldId id="279" r:id="rId26"/>
    <p:sldId id="280" r:id="rId27"/>
    <p:sldId id="292" r:id="rId28"/>
    <p:sldId id="281" r:id="rId29"/>
    <p:sldId id="283" r:id="rId30"/>
    <p:sldId id="284" r:id="rId31"/>
    <p:sldId id="285" r:id="rId32"/>
    <p:sldId id="286" r:id="rId33"/>
    <p:sldId id="287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288" r:id="rId42"/>
    <p:sldId id="289" r:id="rId43"/>
    <p:sldId id="290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68198B-F359-4C65-9660-E43EC0C57FD9}" type="datetimeFigureOut">
              <a:rPr lang="en-GB" smtClean="0"/>
              <a:pPr>
                <a:defRPr/>
              </a:pPr>
              <a:t>3/26/2018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C5391-087C-4A5A-9CAF-766654167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67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AE9619-0332-4996-B298-3438A84C502E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DEE8F-6DAE-4D5D-B508-A772C9743A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6838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36CB4-825B-457A-BDA6-DEEA577A33BB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548F7-2C9F-401D-BB1F-7F715960B2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75312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6128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341438"/>
            <a:ext cx="38100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41438"/>
            <a:ext cx="38100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C4BFA-12F5-4DB8-82A5-6805A1010D32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ACE8C-C336-48A4-9338-9D5DE676F8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78654"/>
      </p:ext>
    </p:extLst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8B3CB-E025-4EFD-A73C-AEC4D127BDB2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5A380-360C-4705-89B7-8BD64B57BE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06749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B81A40-8C63-4569-B241-270F82A46782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8871D-50D2-49A1-9509-45568242FB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73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86E19A-7CB6-43F6-928E-997D7544C042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27311-A5B5-4BF1-A135-306DFD6A55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12172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35E41-10CC-4860-A6AC-A62697002690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4C67E-BC67-4C99-89F9-4D4822961A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20974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4BA225-7D7B-4D24-92F6-661CEDBD6E4C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126D9-4F09-4774-BC7F-21C809178A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4659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EF75A0-C195-42CF-8A95-A18AC26BD923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977FA-5CDF-4F48-AA1F-0F69EDC093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09576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BB36BE-7CA6-410B-AE88-D34AFE63DD5B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37AB9-399A-46E8-8043-A89CC52B19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4898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063484-C872-417D-9655-AD379036E1AD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953060A-1CD2-4646-9C36-8B07BBE51A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71590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E8C4BFA-12F5-4DB8-82A5-6805A1010D32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22ACE8C-C336-48A4-9338-9D5DE676F8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648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>
    <p:push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  <p:extLst>
      <p:ext uri="{BB962C8B-B14F-4D97-AF65-F5344CB8AC3E}">
        <p14:creationId xmlns:p14="http://schemas.microsoft.com/office/powerpoint/2010/main" val="173833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smtClean="0"/>
              <a:t>	&lt;H2&gt;Osnovi programiranja &lt;/H2&gt;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smtClean="0"/>
              <a:t>	&lt;OL&gt;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smtClean="0"/>
              <a:t>	&lt;LI&gt; </a:t>
            </a:r>
            <a:r>
              <a:rPr lang="en-US" b="1" smtClean="0">
                <a:solidFill>
                  <a:srgbClr val="FF0000"/>
                </a:solidFill>
              </a:rPr>
              <a:t>&lt;A HREF="#html"&gt; </a:t>
            </a:r>
            <a:r>
              <a:rPr lang="en-US" b="1" smtClean="0"/>
              <a:t>Web i jezik HTML </a:t>
            </a:r>
            <a:r>
              <a:rPr lang="en-US" b="1" smtClean="0">
                <a:solidFill>
                  <a:srgbClr val="FF0000"/>
                </a:solidFill>
              </a:rPr>
              <a:t>&lt;/A&gt;</a:t>
            </a:r>
            <a:r>
              <a:rPr lang="en-US" b="1" smtClean="0"/>
              <a:t> 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smtClean="0"/>
              <a:t>	&lt;LI&gt;  </a:t>
            </a:r>
            <a:r>
              <a:rPr lang="en-US" b="1" smtClean="0">
                <a:solidFill>
                  <a:srgbClr val="FF0000"/>
                </a:solidFill>
              </a:rPr>
              <a:t>&lt;A HREF="#algo"&gt; </a:t>
            </a:r>
            <a:r>
              <a:rPr lang="en-US" b="1" smtClean="0"/>
              <a:t>Osnovni algoritmi</a:t>
            </a:r>
            <a:r>
              <a:rPr lang="en-US" b="1" smtClean="0">
                <a:solidFill>
                  <a:srgbClr val="FF0000"/>
                </a:solidFill>
              </a:rPr>
              <a:t>&lt;/A&gt;</a:t>
            </a:r>
            <a:r>
              <a:rPr lang="en-US" b="1" smtClean="0"/>
              <a:t> 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smtClean="0"/>
              <a:t>	&lt;LI&gt;  </a:t>
            </a:r>
            <a:r>
              <a:rPr lang="en-US" b="1" smtClean="0">
                <a:solidFill>
                  <a:srgbClr val="FF0000"/>
                </a:solidFill>
              </a:rPr>
              <a:t>&lt;A HREF="#c"&gt; </a:t>
            </a:r>
            <a:r>
              <a:rPr lang="en-US" b="1" smtClean="0"/>
              <a:t>Uvod u C</a:t>
            </a:r>
            <a:r>
              <a:rPr lang="en-US" b="1" smtClean="0">
                <a:solidFill>
                  <a:srgbClr val="FF0000"/>
                </a:solidFill>
              </a:rPr>
              <a:t>&lt;/A&gt;</a:t>
            </a:r>
            <a:r>
              <a:rPr lang="en-US" b="1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smtClean="0"/>
              <a:t>   &lt;/OL&gt;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smtClean="0"/>
              <a:t>   	&lt;H3&gt; </a:t>
            </a:r>
            <a:r>
              <a:rPr lang="en-US" b="1" smtClean="0">
                <a:solidFill>
                  <a:srgbClr val="FF0000"/>
                </a:solidFill>
              </a:rPr>
              <a:t>&lt;A name="html"&gt; </a:t>
            </a:r>
            <a:r>
              <a:rPr lang="en-US" b="1" smtClean="0"/>
              <a:t>Web i jezik HTML</a:t>
            </a:r>
            <a:r>
              <a:rPr lang="en-US" b="1" smtClean="0">
                <a:solidFill>
                  <a:srgbClr val="FF0000"/>
                </a:solidFill>
              </a:rPr>
              <a:t>&lt;/A&gt;</a:t>
            </a:r>
            <a:r>
              <a:rPr lang="en-US" b="1" smtClean="0"/>
              <a:t> &lt;/H3&gt;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smtClean="0"/>
              <a:t>	&lt;p&gt;................&lt;BR&gt; ................&lt;/p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smtClean="0"/>
              <a:t>	&lt;H3&gt; </a:t>
            </a:r>
            <a:r>
              <a:rPr lang="en-US" b="1" smtClean="0">
                <a:solidFill>
                  <a:srgbClr val="FF0000"/>
                </a:solidFill>
              </a:rPr>
              <a:t>&lt;A name="algo"&gt; </a:t>
            </a:r>
            <a:r>
              <a:rPr lang="en-US" b="1" smtClean="0"/>
              <a:t>Osnovni algoritmi </a:t>
            </a:r>
            <a:r>
              <a:rPr lang="en-US" b="1" smtClean="0">
                <a:solidFill>
                  <a:srgbClr val="FF0000"/>
                </a:solidFill>
              </a:rPr>
              <a:t>&lt;/A&gt;</a:t>
            </a:r>
            <a:r>
              <a:rPr lang="en-US" b="1" smtClean="0"/>
              <a:t> &lt;/H3&gt; &lt;p&gt;................&lt;BR&gt; ................&lt;/p&gt;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smtClean="0"/>
              <a:t>	&lt;H3&gt; </a:t>
            </a:r>
            <a:r>
              <a:rPr lang="en-US" b="1" smtClean="0">
                <a:solidFill>
                  <a:srgbClr val="FF0000"/>
                </a:solidFill>
              </a:rPr>
              <a:t>&lt;A name="c"&gt; </a:t>
            </a:r>
            <a:r>
              <a:rPr lang="en-US" b="1" smtClean="0"/>
              <a:t>Uvod u C </a:t>
            </a:r>
            <a:r>
              <a:rPr lang="en-US" b="1" smtClean="0">
                <a:solidFill>
                  <a:srgbClr val="FF0000"/>
                </a:solidFill>
              </a:rPr>
              <a:t>&lt;/A&gt;</a:t>
            </a:r>
            <a:r>
              <a:rPr lang="en-US" b="1" smtClean="0"/>
              <a:t> &lt;/H3&gt;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smtClean="0"/>
              <a:t>	&lt;p&gt;................&lt;BR&gt; ................&lt;/p&gt;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" y="1935163"/>
            <a:ext cx="7023099" cy="4389437"/>
          </a:xfr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vi-VN" smtClean="0">
                <a:cs typeface="Arial" pitchFamily="34" charset="0"/>
              </a:rPr>
              <a:t>Ako je pozicija čvora 2 u nekom dokumentu (datoteci) </a:t>
            </a:r>
            <a:r>
              <a:rPr lang="vi-VN" b="1" smtClean="0">
                <a:cs typeface="Arial" pitchFamily="34" charset="0"/>
              </a:rPr>
              <a:t>izvan</a:t>
            </a:r>
            <a:r>
              <a:rPr lang="vi-VN" smtClean="0">
                <a:cs typeface="Arial" pitchFamily="34" charset="0"/>
              </a:rPr>
              <a:t> onog dokumenta koji sadrži čvor 1, ali se obe nalaze na istom serveru, onda se adresiranje vrši navođenjem relevantnog dela puta koji je potreban da bi se iz čvora 1 definisao put do čvora 2.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vi-VN" smtClean="0">
                <a:cs typeface="Arial" pitchFamily="34" charset="0"/>
              </a:rPr>
              <a:t>Neka je, na primer, www.fakultet.bg.ac.yu ime servera na kome se nalaze oba hipertekstuelna čvora. Neka su direktorijumi organizovani kao na donjoj slici i neka X sadrži datoteke a i b, Y datoteku c, a Z datoteku d. </a:t>
            </a: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vi-VN" smtClean="0">
              <a:cs typeface="Arial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600200"/>
            <a:ext cx="4056063" cy="1700213"/>
          </a:xfrm>
          <a:noFill/>
        </p:spPr>
      </p:pic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609600" y="3657600"/>
            <a:ext cx="73152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Tada pod apsolutnom adresom datoteke c podrazumevamo adresu http://www.fakultet.bg.ac.yu/X/Y/c. Apsolutnom adresom je određen jednoznačno URL datoteke c. Ali unutar jednog servera se mogu definisati i relativne adrese datoteka.</a:t>
            </a:r>
            <a:endParaRPr lang="en-US" sz="180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vi-VN" smtClean="0">
                <a:cs typeface="Arial" pitchFamily="34" charset="0"/>
              </a:rPr>
              <a:t>Na primer,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vi-VN" smtClean="0">
                <a:cs typeface="Arial" pitchFamily="34" charset="0"/>
              </a:rPr>
              <a:t>Za tekst u datoteci a,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vi-VN" smtClean="0">
                <a:solidFill>
                  <a:schemeClr val="tx1"/>
                </a:solidFill>
                <a:cs typeface="Arial" pitchFamily="34" charset="0"/>
              </a:rPr>
              <a:t>adresa datoteke b je b;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vi-VN" smtClean="0">
                <a:solidFill>
                  <a:schemeClr val="tx1"/>
                </a:solidFill>
                <a:cs typeface="Arial" pitchFamily="34" charset="0"/>
              </a:rPr>
              <a:t>adresa datoteke c je Y/c;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vi-VN" smtClean="0">
                <a:solidFill>
                  <a:schemeClr val="tx1"/>
                </a:solidFill>
                <a:cs typeface="Arial" pitchFamily="34" charset="0"/>
              </a:rPr>
              <a:t>adresa datoteke d je Y/Z/d;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vi-VN" smtClean="0">
                <a:cs typeface="Arial" pitchFamily="34" charset="0"/>
              </a:rPr>
              <a:t>Za tekst u datoteci c,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vi-VN" smtClean="0">
                <a:solidFill>
                  <a:schemeClr val="tx1"/>
                </a:solidFill>
                <a:cs typeface="Arial" pitchFamily="34" charset="0"/>
              </a:rPr>
              <a:t>adresa datoteke a je ../a (simbol .. označava neposredno nadređeni direktorijum);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vi-VN" smtClean="0">
                <a:solidFill>
                  <a:schemeClr val="tx1"/>
                </a:solidFill>
                <a:cs typeface="Arial" pitchFamily="34" charset="0"/>
              </a:rPr>
              <a:t>adresa datoteke d je Z/d;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vi-VN" smtClean="0">
                <a:cs typeface="Arial" pitchFamily="34" charset="0"/>
              </a:rPr>
              <a:t>Za tekst u datoteci d,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vi-VN" smtClean="0">
                <a:solidFill>
                  <a:schemeClr val="tx1"/>
                </a:solidFill>
                <a:cs typeface="Arial" pitchFamily="34" charset="0"/>
              </a:rPr>
              <a:t>adresa datoteke a je ../../a;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vi-VN" smtClean="0">
                <a:solidFill>
                  <a:schemeClr val="tx1"/>
                </a:solidFill>
                <a:cs typeface="Arial" pitchFamily="34" charset="0"/>
              </a:rPr>
              <a:t>adresa datoteke c je ../c;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vi-VN" smtClean="0">
                <a:cs typeface="Arial" panose="020B0604020202020204" pitchFamily="34" charset="0"/>
              </a:rPr>
              <a:t>Referisanje na čvor 2 iz čvora 1 vrši se tada sledećim etiketama u okviru istog servera: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smtClean="0">
                <a:cs typeface="Arial" panose="020B0604020202020204" pitchFamily="34" charset="0"/>
              </a:rPr>
              <a:t>u polaznom tekstu se navodi etiketa (polazno sidro):</a:t>
            </a:r>
            <a:br>
              <a:rPr lang="vi-VN" smtClean="0">
                <a:cs typeface="Arial" panose="020B0604020202020204" pitchFamily="34" charset="0"/>
              </a:rPr>
            </a:br>
            <a:r>
              <a:rPr lang="vi-VN" b="1" smtClean="0">
                <a:solidFill>
                  <a:srgbClr val="FF0000"/>
                </a:solidFill>
                <a:cs typeface="Arial" panose="020B0604020202020204" pitchFamily="34" charset="0"/>
              </a:rPr>
              <a:t>&lt;A HREF= "URL dolazne datoteke"&gt; </a:t>
            </a:r>
            <a:r>
              <a:rPr lang="vi-VN" b="1" u="sng" smtClean="0">
                <a:solidFill>
                  <a:srgbClr val="FF0000"/>
                </a:solidFill>
                <a:cs typeface="Arial" panose="020B0604020202020204" pitchFamily="34" charset="0"/>
              </a:rPr>
              <a:t>tekst na koji se može "kliknuti"</a:t>
            </a:r>
            <a:r>
              <a:rPr lang="vi-VN" b="1" smtClean="0">
                <a:solidFill>
                  <a:srgbClr val="FF0000"/>
                </a:solidFill>
                <a:cs typeface="Arial" panose="020B0604020202020204" pitchFamily="34" charset="0"/>
              </a:rPr>
              <a:t> &lt;/A&gt; </a:t>
            </a:r>
          </a:p>
          <a:p>
            <a:pPr eaLnBrk="1" hangingPunct="1"/>
            <a:r>
              <a:rPr lang="vi-VN" smtClean="0">
                <a:cs typeface="Arial" panose="020B0604020202020204" pitchFamily="34" charset="0"/>
              </a:rPr>
              <a:t>Efekat je da će se preći sa pozicije polaznog sidra u čvoru 1 na početak datoteke (dokumenta) čija je adresa navedena pod atributom HREF.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Referisanje dokumenta na drugom serveru.U ovom primeru, adresa servera je www.yahoo.com.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/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&lt;HTML&gt;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		&lt;HEAD&gt;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		&lt;TITLE&gt;Spoljne reference&lt;/TITLE&gt;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		&lt;/HEAD&gt;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		&lt;BODY&gt;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		&lt;p&gt;Poziv strane :&lt;/p&gt;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	 	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&lt;a href="http://www.yahoo.com"&gt; 	YAHOO! &lt;/a&gt;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en-US" smtClean="0">
                <a:latin typeface="Arial" pitchFamily="34" charset="0"/>
                <a:cs typeface="Arial" pitchFamily="34" charset="0"/>
              </a:rPr>
              <a:t>&lt;/BODY&gt;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	 &lt;/HTML&gt; </a:t>
            </a:r>
            <a:endParaRPr lang="en-US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pic>
        <p:nvPicPr>
          <p:cNvPr id="2150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" y="1935163"/>
            <a:ext cx="7023099" cy="4389437"/>
          </a:xfr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slike</a:t>
            </a:r>
            <a:endParaRPr lang="en-US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Slike (fotografije, crteži, skice,...)</a:t>
            </a:r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u digitalizovanom obliku, sačuvane u nekoj datoteci, često su sastavni deo teksta. </a:t>
            </a:r>
            <a:endParaRPr lang="sr-Latn-C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Od značaja je da navigator može protumačiti format u kome je slika sačuvana. Najčešće se koriste formati </a:t>
            </a:r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JPEG i GIF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slike</a:t>
            </a:r>
            <a:endParaRPr lang="en-US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Slike se u tekstu navode koristeći etiketu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IMG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(skr. od 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 koja ima </a:t>
            </a:r>
            <a:r>
              <a:rPr lang="en-US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obavezni atribut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(skr. od 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). Oblik u kome se navodi ova etiketa je: </a:t>
            </a:r>
            <a:endParaRPr lang="sr-Latn-C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&lt;IMG SRC="URL datoteke u kojoj je slika"&gt;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HTML OSNOVE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2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Atributi etikete IMG</a:t>
            </a:r>
            <a:endParaRPr lang="en-US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Etiketa IMG može imati različite atribute koji omogućavaju da se precizno opišu položaj, dimenzije i odnos slike prema drugim delovima teksta.</a:t>
            </a:r>
          </a:p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Atribut za poravnavanje slike u odnosu na margine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može imati vrednosti 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za vertikalno poravnavanje: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BOTTOM 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za horizontalno poravnjavanje: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Atributi etikete IMG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Atributi za dimenzionisanje slike su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širina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 i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visina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sr-Latn-C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Atributi koji opisuju položaj slike su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HSPACE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VSPACE</a:t>
            </a:r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C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Atribut koji opisuje širinu okvira slike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</a:t>
            </a:r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Atributi etikete IMG</a:t>
            </a:r>
            <a:endParaRPr lang="en-US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Tag</a:t>
            </a:r>
            <a:r>
              <a:rPr lang="sr-Latn-CS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predstavlja zamenu za sliku, kada posetilac sajta ne vidi slike (iz bilo kog razloga). Neko može da koristi čist tekstualni browser; neko je možda isključio prikazivanje slika da bi brže surfovao itd. U takvim slučajevima, atribut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ALT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može biti veoma važan.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&lt;IMG SRC=“</a:t>
            </a:r>
            <a:r>
              <a:rPr lang="sr-Latn-C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slika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.jpg" WIDTH=124 HEIGHT=150 ALT=“</a:t>
            </a:r>
            <a:r>
              <a:rPr lang="sr-Latn-C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Moja slika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!"&gt;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Slike-veze</a:t>
            </a:r>
            <a:endParaRPr lang="en-US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Slika u dokumentu može predstavljati i polazno sidro u hiper-vezi. Kažemo da je takva slika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slika-veza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. Dolazna adresa se tada navodi kao kod hiper-veze, a umesto teksta na koji se može "kliknuti" navodi se etiketa IMG.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&lt;A HREF= URL dolazne datoteke &gt; etiketa IMG slike na koju se može "kliknuti" &lt;/A&gt;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Mapa slike</a:t>
            </a:r>
            <a:endParaRPr lang="en-US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vi-VN" smtClean="0"/>
              <a:t>Jedna slika može biti podeljena na zone na takav način da svaka zona predstavlja polazno sidro nekog dokumenta. </a:t>
            </a:r>
            <a:endParaRPr lang="sr-Latn-CS" smtClean="0"/>
          </a:p>
          <a:p>
            <a:pPr eaLnBrk="1" hangingPunct="1"/>
            <a:r>
              <a:rPr lang="vi-VN" smtClean="0"/>
              <a:t>Ova mogućnost se temelji na pridruživanju slici jedne mape preko koje se određuju koordinate pojedinih zona. </a:t>
            </a: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Mapa slike</a:t>
            </a:r>
            <a:endParaRPr lang="en-US"/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5" y="3244056"/>
            <a:ext cx="2343150" cy="1771650"/>
          </a:xfrm>
          <a:noFill/>
        </p:spPr>
      </p:pic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533400" y="1752600"/>
            <a:ext cx="7315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vi-VN" sz="2800">
                <a:latin typeface="Arial" panose="020B0604020202020204" pitchFamily="34" charset="0"/>
                <a:cs typeface="Arial" panose="020B0604020202020204" pitchFamily="34" charset="0"/>
              </a:rPr>
              <a:t>Koordinatni početak mape je gornji levi ugao slike, a koordinate se izražavaju u broju piksela od koordinatnog početka. Na primer, donji desni ugao crvenog kvadrata na slici ima koordinate (120,100).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Mapa slike</a:t>
            </a:r>
            <a:endParaRPr lang="en-US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vi-VN" smtClean="0">
                <a:cs typeface="Arial" panose="020B0604020202020204" pitchFamily="34" charset="0"/>
              </a:rPr>
              <a:t>Zone se određuju pomoću atributa USEMAP etikete IMG:</a:t>
            </a:r>
            <a:endParaRPr lang="en-US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&lt;IMG SRC="URL slike“ USEMAP="#ime mape"&gt;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Mapa slike</a:t>
            </a:r>
            <a:endParaRPr lang="en-US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Mapa se opisuje pomoću složene etikete 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MAP</a:t>
            </a:r>
            <a:r>
              <a:rPr lang="en-US" smtClean="0">
                <a:latin typeface="Arial" pitchFamily="34" charset="0"/>
                <a:cs typeface="Arial" pitchFamily="34" charset="0"/>
              </a:rPr>
              <a:t>. Unutar etikete MAP, za opis pojedinačnih zona koristi se prosto obeležje 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AREA</a:t>
            </a:r>
            <a:r>
              <a:rPr lang="en-US" smtClean="0">
                <a:latin typeface="Arial" pitchFamily="34" charset="0"/>
                <a:cs typeface="Arial" pitchFamily="34" charset="0"/>
              </a:rPr>
              <a:t>, čiji su atributi 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SHAPE</a:t>
            </a:r>
            <a:r>
              <a:rPr lang="en-US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HREF</a:t>
            </a:r>
            <a:r>
              <a:rPr lang="en-US" smtClean="0">
                <a:latin typeface="Arial" pitchFamily="34" charset="0"/>
                <a:cs typeface="Arial" pitchFamily="34" charset="0"/>
              </a:rPr>
              <a:t> i 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COORDS</a:t>
            </a:r>
            <a:r>
              <a:rPr lang="en-US" smtClean="0">
                <a:latin typeface="Arial" pitchFamily="34" charset="0"/>
                <a:cs typeface="Arial" pitchFamily="34" charset="0"/>
              </a:rPr>
              <a:t>:</a:t>
            </a:r>
            <a:endParaRPr lang="sr-Latn-CS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&lt;MAP NAME="ime mape"&gt; </a:t>
            </a:r>
            <a:b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    &lt;AREA SHAPE="oblik zone1" HREF="URL koji se poziva" COORDS="</a:t>
            </a:r>
            <a:r>
              <a:rPr lang="en-US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x1,y1,x2,y2,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..."&gt; </a:t>
            </a:r>
            <a:b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    &lt;AREA SHAPE="oblik zone2" HREF="URL koji se poziva" COORDS="</a:t>
            </a:r>
            <a:r>
              <a:rPr lang="en-US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x1,y1,x2,y2,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..."&gt; </a:t>
            </a:r>
            <a:b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    ..............................................................</a:t>
            </a:r>
            <a:b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&lt;/MAP&gt; </a:t>
            </a:r>
            <a:endParaRPr lang="en-US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Mapa slike</a:t>
            </a: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Atribut oblika zone SHAPE može imati vrednosti: 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</a:t>
            </a:r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zonu pravougaonog oblika. Tada se navode koordinate gornjeg levog i donjeg desnog ugla pravougaonika u pikselima. 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CIRCLE</a:t>
            </a:r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zonu kružnog oblika. Tada se navode kordinate centra i poluprečnik u pikselima. 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</a:t>
            </a:r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zonu poligonalnog oblika. Tada se navode koordinate temena poligonalne linije u pikselima.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Tabele</a:t>
            </a:r>
            <a:endParaRPr lang="en-US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Tabela je u HTML-u dvodimenziona matrica čiji se elementi nazivaju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ćelije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(engl. 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). Ćelija može sadržavati raznovrsne informacije: brojeve, tekst, boje, liste, hiper-veze, slike, itd. Tabela se sastavlja tako što se opisuju redom njene vrste (redovi, engl. 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row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 i sadržaj svake ćelije u redu.</a:t>
            </a:r>
            <a:endParaRPr lang="en-US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Hiper-veza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engl.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hyperlink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uspostavlja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hipertekstuelnu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zapisanog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HTML-u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omogućava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poveže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fragment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tekućeg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Tekstovi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povezuju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hipertekstuelnim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vezama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nalaziti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različitim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računarima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Tabele</a:t>
            </a:r>
            <a:endParaRPr lang="en-US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Tabela se opisuje uz pomoć složene etikete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koja može sadržavati više atributa: 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 </a:t>
            </a:r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(ili </a:t>
            </a:r>
            <a:r>
              <a:rPr lang="en-US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okvir, ram</a:t>
            </a:r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koji opisuje širinu spol</a:t>
            </a:r>
            <a:r>
              <a:rPr lang="sr-Latn-C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ašnjeg okvira tabele; 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CELLSPACING</a:t>
            </a:r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koji opisuje širinu linije koja razdvaja dve ćelije; 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CELLPADDING</a:t>
            </a:r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koji opisuje prostor oko sadržaja ćelije; 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koji opisuje ukupnu širinu tabele.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Tabele</a:t>
            </a:r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Nadnaslov tabele se može zadati etiketom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koja se ispisuje iznad tabele i može imati atribut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vertikalno poravnavanje: TOP, MIDDLE, BOTTOM 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horizontalno poravnavanje: LEFT, CENTER, RIGHT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Tabele</a:t>
            </a:r>
            <a:endParaRPr lang="en-US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vi-VN" smtClean="0"/>
              <a:t>Svaka vrsta u tabeli se opisuje između zagrada </a:t>
            </a:r>
            <a:r>
              <a:rPr lang="vi-VN" b="1" smtClean="0">
                <a:solidFill>
                  <a:srgbClr val="FF0000"/>
                </a:solidFill>
              </a:rPr>
              <a:t>&lt;TR&gt; </a:t>
            </a:r>
            <a:r>
              <a:rPr lang="vi-VN" smtClean="0"/>
              <a:t>i </a:t>
            </a:r>
            <a:r>
              <a:rPr lang="vi-VN" b="1" smtClean="0">
                <a:solidFill>
                  <a:srgbClr val="FF0000"/>
                </a:solidFill>
              </a:rPr>
              <a:t>&lt;/TR&gt; </a:t>
            </a:r>
            <a:r>
              <a:rPr lang="vi-VN" smtClean="0"/>
              <a:t>(engl. </a:t>
            </a:r>
            <a:r>
              <a:rPr lang="vi-VN" i="1" smtClean="0"/>
              <a:t>table row</a:t>
            </a:r>
            <a:r>
              <a:rPr lang="vi-VN" smtClean="0"/>
              <a:t>). </a:t>
            </a:r>
            <a:r>
              <a:rPr lang="sr-Latn-CS" smtClean="0"/>
              <a:t>E</a:t>
            </a:r>
            <a:r>
              <a:rPr lang="vi-VN" smtClean="0"/>
              <a:t>tiketa TR može imati atribute:</a:t>
            </a:r>
          </a:p>
          <a:p>
            <a:pPr lvl="1" eaLnBrk="1" hangingPunct="1"/>
            <a:r>
              <a:rPr lang="vi-VN" smtClean="0">
                <a:solidFill>
                  <a:schemeClr val="tx1"/>
                </a:solidFill>
              </a:rPr>
              <a:t>za horizontalno poravnjavanje, atribut </a:t>
            </a:r>
            <a:r>
              <a:rPr lang="vi-VN" b="1" smtClean="0">
                <a:solidFill>
                  <a:srgbClr val="FF0000"/>
                </a:solidFill>
              </a:rPr>
              <a:t>ALIGN</a:t>
            </a:r>
            <a:r>
              <a:rPr lang="vi-VN" smtClean="0"/>
              <a:t> </a:t>
            </a:r>
            <a:r>
              <a:rPr lang="vi-VN" smtClean="0">
                <a:solidFill>
                  <a:schemeClr val="tx1"/>
                </a:solidFill>
              </a:rPr>
              <a:t>sa vrednostima: LEFT, CENTER, RIGHT </a:t>
            </a:r>
          </a:p>
          <a:p>
            <a:pPr lvl="1" eaLnBrk="1" hangingPunct="1"/>
            <a:r>
              <a:rPr lang="vi-VN" smtClean="0">
                <a:solidFill>
                  <a:schemeClr val="tx1"/>
                </a:solidFill>
              </a:rPr>
              <a:t>za vertikalno poravnavanje, atribut</a:t>
            </a:r>
            <a:r>
              <a:rPr lang="vi-VN" smtClean="0"/>
              <a:t> </a:t>
            </a:r>
            <a:r>
              <a:rPr lang="vi-VN" b="1" smtClean="0">
                <a:solidFill>
                  <a:srgbClr val="FF0000"/>
                </a:solidFill>
              </a:rPr>
              <a:t>VALIGN</a:t>
            </a:r>
            <a:r>
              <a:rPr lang="vi-VN" smtClean="0"/>
              <a:t> </a:t>
            </a:r>
            <a:r>
              <a:rPr lang="vi-VN" smtClean="0">
                <a:solidFill>
                  <a:schemeClr val="tx1"/>
                </a:solidFill>
              </a:rPr>
              <a:t>sa vrednostima: TOP, MIDDLE, BOTTOM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Tabele</a:t>
            </a:r>
            <a:endParaRPr lang="en-US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vi-VN" smtClean="0"/>
              <a:t>Pojedinačna ćelija se opisuje između zagrada </a:t>
            </a:r>
            <a:r>
              <a:rPr lang="vi-VN" b="1" smtClean="0">
                <a:solidFill>
                  <a:srgbClr val="FF0000"/>
                </a:solidFill>
              </a:rPr>
              <a:t>&lt;TD&gt; </a:t>
            </a:r>
            <a:r>
              <a:rPr lang="vi-VN" smtClean="0"/>
              <a:t>i </a:t>
            </a:r>
            <a:r>
              <a:rPr lang="vi-VN" b="1" smtClean="0">
                <a:solidFill>
                  <a:srgbClr val="FF0000"/>
                </a:solidFill>
              </a:rPr>
              <a:t>&lt;/TD&gt;</a:t>
            </a:r>
            <a:r>
              <a:rPr lang="vi-VN" smtClean="0"/>
              <a:t>. Etiketa TD, pored atributa ALIGN i VALIGN, može imati i atribute: </a:t>
            </a:r>
          </a:p>
          <a:p>
            <a:pPr lvl="1" eaLnBrk="1" hangingPunct="1"/>
            <a:r>
              <a:rPr lang="vi-VN" smtClean="0">
                <a:solidFill>
                  <a:schemeClr val="tx1"/>
                </a:solidFill>
              </a:rPr>
              <a:t>za horizontalno spajanje ćelija: </a:t>
            </a:r>
            <a:r>
              <a:rPr lang="vi-VN" b="1" smtClean="0">
                <a:solidFill>
                  <a:srgbClr val="FF0000"/>
                </a:solidFill>
              </a:rPr>
              <a:t>ROWSPAN</a:t>
            </a:r>
            <a:r>
              <a:rPr lang="vi-VN" smtClean="0">
                <a:solidFill>
                  <a:schemeClr val="tx1"/>
                </a:solidFill>
              </a:rPr>
              <a:t> (spaja ćelije iste vrste) i </a:t>
            </a:r>
          </a:p>
          <a:p>
            <a:pPr lvl="1" eaLnBrk="1" hangingPunct="1"/>
            <a:r>
              <a:rPr lang="vi-VN" smtClean="0">
                <a:solidFill>
                  <a:schemeClr val="tx1"/>
                </a:solidFill>
              </a:rPr>
              <a:t>za vertikalno spajanje ćelija:</a:t>
            </a:r>
            <a:r>
              <a:rPr lang="vi-VN" b="1" smtClean="0">
                <a:solidFill>
                  <a:srgbClr val="FF0000"/>
                </a:solidFill>
              </a:rPr>
              <a:t> COLSPAN </a:t>
            </a:r>
            <a:r>
              <a:rPr lang="vi-VN" smtClean="0">
                <a:solidFill>
                  <a:schemeClr val="tx1"/>
                </a:solidFill>
              </a:rPr>
              <a:t>(spaja ćelije iste kolone) . </a:t>
            </a:r>
            <a:endParaRPr lang="sr-Latn-CS" smtClean="0">
              <a:solidFill>
                <a:schemeClr val="tx1"/>
              </a:solidFill>
            </a:endParaRPr>
          </a:p>
          <a:p>
            <a:pPr eaLnBrk="1" hangingPunct="1"/>
            <a:r>
              <a:rPr lang="vi-VN" smtClean="0"/>
              <a:t>Etiketa </a:t>
            </a:r>
            <a:r>
              <a:rPr lang="vi-VN" b="1" smtClean="0">
                <a:solidFill>
                  <a:srgbClr val="FF0000"/>
                </a:solidFill>
              </a:rPr>
              <a:t>&lt;TH&gt;</a:t>
            </a:r>
            <a:r>
              <a:rPr lang="vi-VN" smtClean="0"/>
              <a:t> ima ista svojstva kao etiketa &lt;TD&gt; s tom razlikom što obezbeđuje da sadržaj ćelije bude automatski centriran i u crnom slogu (</a:t>
            </a:r>
            <a:r>
              <a:rPr lang="vi-VN" i="1" smtClean="0"/>
              <a:t>bold</a:t>
            </a:r>
            <a:r>
              <a:rPr lang="vi-VN" smtClean="0"/>
              <a:t>).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Tabele</a:t>
            </a:r>
            <a:endParaRPr lang="en-US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eaLnBrk="1" hangingPunct="1"/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&lt;TABLE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BORDER=1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&lt;TD&gt;Pera&lt;/TD&gt;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&lt;/TABLE&gt;&lt;/TABLE&gt;</a:t>
            </a:r>
          </a:p>
          <a:p>
            <a:pPr eaLnBrk="1" hangingPunct="1"/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Tabela bez ivica: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&lt;TABLE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BORDER=0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&lt;TD&gt;Pera&lt;/TD&gt;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&lt;/TABLE&gt;</a:t>
            </a:r>
            <a:endParaRPr lang="vi-VN" b="1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Tabele</a:t>
            </a:r>
            <a:endParaRPr lang="en-US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&lt;TABLE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BORDER=3 WIDTH=100%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&lt;TD&gt;Pera, Mika i Laza&lt;/TD&gt;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&lt;/TABLE&gt;</a:t>
            </a:r>
            <a:endParaRPr lang="sr-Latn-CS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&lt;TABLE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BORDER=3 WIDTH=50</a:t>
            </a:r>
            <a:r>
              <a:rPr lang="sr-Latn-C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HEIGHT=75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&lt;TD&gt;Pera&lt;/TD&gt;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&lt;/TABLE&gt;</a:t>
            </a:r>
            <a:endParaRPr lang="vi-VN" b="1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Tabele</a:t>
            </a:r>
            <a:endParaRPr lang="en-US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Horizontalni sadržaj ćelije se nalazi u centru: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&lt;TABLE BORDER=3 WIDTH=100 HEIGHT=75&gt;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&lt;TD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ALIGN=CENTER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&gt;Pera&lt;/TD&gt;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&lt;/TABLE&gt; </a:t>
            </a:r>
            <a:endParaRPr lang="sr-Latn-CS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Podrazumevana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vrednost (obično</a:t>
            </a:r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 je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ALIGN=LEFT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Tabele</a:t>
            </a:r>
            <a:endParaRPr lang="en-US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ertikalni položaj sadržaja ćelije.</a:t>
            </a:r>
            <a:endParaRPr lang="sr-Latn-C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&lt;TABLE BORDER=3 WIDTH=100 HEIGHT=75&gt;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&lt;TD ALIGN=LEFT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VALIGN=TOP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&gt;Pera&lt;/TD&gt;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&lt;/TABLE&gt;</a:t>
            </a:r>
          </a:p>
          <a:p>
            <a:pPr eaLnBrk="1" hangingPunct="1"/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Podrazumevana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vrednost (obično</a:t>
            </a:r>
            <a:r>
              <a:rPr lang="sr-Latn-CS" smtClean="0">
                <a:latin typeface="Arial" panose="020B0604020202020204" pitchFamily="34" charset="0"/>
                <a:cs typeface="Arial" panose="020B0604020202020204" pitchFamily="34" charset="0"/>
              </a:rPr>
              <a:t> je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r-Latn-CS" b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ALIGN=</a:t>
            </a:r>
            <a:r>
              <a:rPr lang="sr-Latn-CS" b="1" smtClean="0">
                <a:latin typeface="Arial" panose="020B0604020202020204" pitchFamily="34" charset="0"/>
                <a:cs typeface="Arial" panose="020B0604020202020204" pitchFamily="34" charset="0"/>
              </a:rPr>
              <a:t>MIDDLE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Tabele</a:t>
            </a:r>
            <a:endParaRPr lang="en-US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&lt;TABLE BORDER=3 WIDTH=300 HEIGHT=75&gt;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&lt;TD WIDTH=60%&gt;Pera&lt;/TD&gt;</a:t>
            </a:r>
            <a:b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&lt;TD WIDTH=20%&gt;Laza&lt;/TD&gt;</a:t>
            </a:r>
            <a:b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&lt;TD WIDTH=20%&gt;Mika&lt;/TD&gt;</a:t>
            </a:r>
            <a:b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&lt;/TR&gt;</a:t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&lt;/TABLE&gt;</a:t>
            </a:r>
            <a:endParaRPr lang="vi-VN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Tabele</a:t>
            </a:r>
            <a:endParaRPr lang="en-US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&lt;TABLE BORDER=3&gt;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&lt;TR&gt;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&lt;TD COLSPAN=2&gt;Pera&lt;/TD&gt;</a:t>
            </a:r>
            <a:b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&lt;TD&gt;Mika&lt;/TD&gt;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&lt;/TR&gt;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&lt;TR&gt;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&lt;TD&gt;Gaga&lt;/TD&gt;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&lt;TD&gt;Sima&lt;/TD&gt;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&lt;TD&gt;Đole&lt;/TD&gt;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&lt;/TR&gt;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&lt;/TABLE&gt;</a:t>
            </a:r>
            <a:endParaRPr lang="sr-Latn-CS" b="1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r-Latn-CS" smtClean="0">
                <a:latin typeface="Arial" pitchFamily="34" charset="0"/>
                <a:cs typeface="Arial" pitchFamily="34" charset="0"/>
              </a:rPr>
              <a:t>Ćelija Pera je širine 2.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Hiper-veza se može zamisliti kao luk koji povezuje neka dva čvora obeležena, na primer, sa 1 i 2 u jednom grafu: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Hiper-veza predstavlja mogućnost da se čitanje teksta iz čvora 1 nastavi u čvoru 2. Ovakva hiper-veza se enkodira pomoću </a:t>
            </a:r>
            <a:r>
              <a:rPr lang="en-US" b="1" smtClean="0"/>
              <a:t>sidra</a:t>
            </a:r>
            <a:r>
              <a:rPr lang="en-US" smtClean="0"/>
              <a:t> (engl. </a:t>
            </a:r>
            <a:r>
              <a:rPr lang="en-US" i="1" smtClean="0"/>
              <a:t>anchor</a:t>
            </a:r>
            <a:r>
              <a:rPr lang="en-US" smtClean="0"/>
              <a:t>) koje povezuje </a:t>
            </a:r>
            <a:r>
              <a:rPr lang="en-US" u="sng" smtClean="0"/>
              <a:t>fragment teksta </a:t>
            </a:r>
            <a:r>
              <a:rPr lang="en-US" smtClean="0"/>
              <a:t>u čvoru 1 sa </a:t>
            </a:r>
            <a:r>
              <a:rPr lang="en-US" u="sng" smtClean="0"/>
              <a:t>adresom</a:t>
            </a:r>
            <a:r>
              <a:rPr lang="en-US" smtClean="0"/>
              <a:t> čvora 2. 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3841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Tabele</a:t>
            </a:r>
            <a:endParaRPr lang="en-US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&lt;TABLE BORDER=3&gt;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&lt;TR&gt;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&lt;TD COLSPAN=3 ALIGN=CENTER&gt;Pera&lt;/TD&gt;</a:t>
            </a:r>
            <a:b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&lt;/TR&gt;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&lt;TR&gt;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&lt;TD&gt;Gaga&lt;/TD&gt;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&lt;TD&gt;Sima&lt;/TD&gt;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&lt;TD&gt;Đole&lt;/TD&gt;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&lt;/TR&gt;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&lt;/TABLE&gt;</a:t>
            </a:r>
            <a:endParaRPr lang="sr-Latn-CS" b="1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r-Latn-CS" smtClean="0">
                <a:latin typeface="Arial" pitchFamily="34" charset="0"/>
                <a:cs typeface="Arial" pitchFamily="34" charset="0"/>
              </a:rPr>
              <a:t>Ćelija Pera je širine 3.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Izrada HTML dokumen</a:t>
            </a:r>
            <a:r>
              <a:rPr lang="sr-Latn-CS" sz="3200" smtClean="0"/>
              <a:t>a</a:t>
            </a:r>
            <a:r>
              <a:rPr lang="en-US" sz="3200" smtClean="0"/>
              <a:t>t</a:t>
            </a:r>
            <a:r>
              <a:rPr lang="sr-Latn-CS" sz="3200" smtClean="0"/>
              <a:t>a</a:t>
            </a:r>
            <a:r>
              <a:rPr lang="en-US" sz="3200" smtClean="0"/>
              <a:t> u kojima su vidljiva slova srpske azbuke </a:t>
            </a:r>
            <a:endParaRPr lang="en-US" sz="3200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U odeljku zaglavlja (&lt;HEAD&gt;) se definiše kodna strana koja se koristi za prikaz grafičkih karaktera </a:t>
            </a:r>
            <a:endParaRPr lang="sr-Latn-CS" smtClean="0">
              <a:latin typeface="Arial" pitchFamily="34" charset="0"/>
              <a:cs typeface="Arial" pitchFamily="34" charset="0"/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ISO-8859-1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za zapadno-evropsku latinicu</a:t>
            </a:r>
            <a:endParaRPr lang="sr-Latn-C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ISO-8859-2 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 istočno-evropske latinice</a:t>
            </a:r>
            <a:endParaRPr lang="sr-Latn-C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ISO 8859-5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za ćirilicu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Zadavanje kodne strane se vrši pomoću meta-zaglavlja META oblika: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&lt;META HTTP-EQUIV="Content-Type" CONTENT="text/html; charset=iso-8859-2"&gt; </a:t>
            </a:r>
            <a:endParaRPr lang="en-US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Postoje i drugi sistemi kodiranja od kojih je posebno značajan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UNICODE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u kome se koriste dva bajta za kodiranje jednog karaktera. Ovaj standard je restrikcija na dva bajta standarda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ISO 10646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u kome se jedan karakter kodira sa četiri bajta.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Specijalni znakovi</a:t>
            </a:r>
            <a:endParaRPr lang="en-US" dirty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vi-VN" dirty="0" smtClean="0">
                <a:cs typeface="Arial" pitchFamily="34" charset="0"/>
              </a:rPr>
              <a:t>Znak </a:t>
            </a:r>
            <a:r>
              <a:rPr lang="vi-VN" b="1" dirty="0" smtClean="0">
                <a:solidFill>
                  <a:srgbClr val="FF0000"/>
                </a:solidFill>
                <a:cs typeface="Arial" pitchFamily="34" charset="0"/>
              </a:rPr>
              <a:t>&amp;</a:t>
            </a:r>
            <a:r>
              <a:rPr lang="vi-VN" dirty="0" smtClean="0">
                <a:cs typeface="Arial" pitchFamily="34" charset="0"/>
              </a:rPr>
              <a:t> znači početak nekog </a:t>
            </a:r>
            <a:r>
              <a:rPr lang="vi-VN" i="1" dirty="0" smtClean="0">
                <a:cs typeface="Arial" pitchFamily="34" charset="0"/>
              </a:rPr>
              <a:t>specijalnog znaka</a:t>
            </a:r>
            <a:r>
              <a:rPr lang="vi-VN" dirty="0" smtClean="0">
                <a:cs typeface="Arial" pitchFamily="34" charset="0"/>
              </a:rPr>
              <a:t>, dok </a:t>
            </a:r>
            <a:r>
              <a:rPr lang="vi-VN" b="1" dirty="0" smtClean="0">
                <a:solidFill>
                  <a:srgbClr val="FF0000"/>
                </a:solidFill>
                <a:cs typeface="Arial" pitchFamily="34" charset="0"/>
              </a:rPr>
              <a:t>;</a:t>
            </a:r>
            <a:r>
              <a:rPr lang="vi-VN" dirty="0" smtClean="0">
                <a:cs typeface="Arial" pitchFamily="34" charset="0"/>
              </a:rPr>
              <a:t> označava kraj. Slova između predstavljaju skraćenicu tog specijalnog znaka! Postoji veliki broj takvih znakova. Evo nekoliko često korišćenih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O</a:t>
            </a:r>
            <a:r>
              <a:rPr lang="vi-VN" dirty="0" smtClean="0">
                <a:cs typeface="Arial" pitchFamily="34" charset="0"/>
              </a:rPr>
              <a:t>bavezno koristite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mala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slova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  <a:endParaRPr lang="vi-VN" dirty="0" smtClean="0"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solidFill>
                  <a:srgbClr val="FF0000"/>
                </a:solidFill>
                <a:cs typeface="Arial" pitchFamily="34" charset="0"/>
              </a:rPr>
              <a:t>&amp;nbsp;</a:t>
            </a:r>
            <a:r>
              <a:rPr lang="vi-VN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vi-VN" dirty="0" smtClean="0">
                <a:cs typeface="Arial" pitchFamily="34" charset="0"/>
              </a:rPr>
              <a:t>(</a:t>
            </a:r>
            <a:r>
              <a:rPr lang="vi-VN" i="1" dirty="0" smtClean="0">
                <a:cs typeface="Arial" pitchFamily="34" charset="0"/>
              </a:rPr>
              <a:t>jedno prazno mesto</a:t>
            </a:r>
            <a:r>
              <a:rPr lang="vi-VN" dirty="0" smtClean="0">
                <a:cs typeface="Arial" pitchFamily="34" charset="0"/>
              </a:rPr>
              <a:t>)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solidFill>
                  <a:srgbClr val="FF0000"/>
                </a:solidFill>
                <a:cs typeface="Arial" pitchFamily="34" charset="0"/>
              </a:rPr>
              <a:t>&amp;lt;</a:t>
            </a:r>
            <a:r>
              <a:rPr lang="vi-VN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vi-VN" dirty="0" smtClean="0">
                <a:cs typeface="Arial" pitchFamily="34" charset="0"/>
              </a:rPr>
              <a:t>(&lt; </a:t>
            </a:r>
            <a:r>
              <a:rPr lang="vi-VN" i="1" dirty="0" smtClean="0">
                <a:cs typeface="Arial" pitchFamily="34" charset="0"/>
              </a:rPr>
              <a:t>manje od</a:t>
            </a:r>
            <a:r>
              <a:rPr lang="vi-VN" dirty="0" smtClean="0">
                <a:cs typeface="Arial" pitchFamily="34" charset="0"/>
              </a:rPr>
              <a:t>)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solidFill>
                  <a:srgbClr val="FF0000"/>
                </a:solidFill>
                <a:cs typeface="Arial" pitchFamily="34" charset="0"/>
              </a:rPr>
              <a:t>&amp;gt;</a:t>
            </a:r>
            <a:r>
              <a:rPr lang="vi-VN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vi-VN" dirty="0" smtClean="0">
                <a:cs typeface="Arial" pitchFamily="34" charset="0"/>
              </a:rPr>
              <a:t>(&gt; </a:t>
            </a:r>
            <a:r>
              <a:rPr lang="vi-VN" i="1" dirty="0" smtClean="0">
                <a:cs typeface="Arial" pitchFamily="34" charset="0"/>
              </a:rPr>
              <a:t>veće od</a:t>
            </a:r>
            <a:r>
              <a:rPr lang="vi-VN" dirty="0" smtClean="0">
                <a:cs typeface="Arial" pitchFamily="34" charset="0"/>
              </a:rPr>
              <a:t>)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solidFill>
                  <a:srgbClr val="FF0000"/>
                </a:solidFill>
                <a:cs typeface="Arial" pitchFamily="34" charset="0"/>
              </a:rPr>
              <a:t>&amp;amp;</a:t>
            </a:r>
            <a:r>
              <a:rPr lang="vi-VN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vi-VN" dirty="0" smtClean="0">
                <a:cs typeface="Arial" pitchFamily="34" charset="0"/>
              </a:rPr>
              <a:t>(&amp;)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solidFill>
                  <a:srgbClr val="FF0000"/>
                </a:solidFill>
                <a:cs typeface="Arial" pitchFamily="34" charset="0"/>
              </a:rPr>
              <a:t>&amp;quot;</a:t>
            </a:r>
            <a:r>
              <a:rPr lang="vi-VN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vi-VN" dirty="0" smtClean="0">
                <a:cs typeface="Arial" pitchFamily="34" charset="0"/>
              </a:rPr>
              <a:t>(" </a:t>
            </a:r>
            <a:r>
              <a:rPr lang="vi-VN" i="1" dirty="0" smtClean="0">
                <a:cs typeface="Arial" pitchFamily="34" charset="0"/>
              </a:rPr>
              <a:t>navodnici</a:t>
            </a:r>
            <a:r>
              <a:rPr lang="vi-VN" dirty="0" smtClean="0">
                <a:cs typeface="Arial" pitchFamily="34" charset="0"/>
              </a:rPr>
              <a:t>)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solidFill>
                  <a:srgbClr val="FF0000"/>
                </a:solidFill>
                <a:cs typeface="Arial" pitchFamily="34" charset="0"/>
              </a:rPr>
              <a:t>&amp;shy;</a:t>
            </a:r>
            <a:r>
              <a:rPr lang="vi-VN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vi-VN" dirty="0" smtClean="0">
                <a:cs typeface="Arial" pitchFamily="34" charset="0"/>
              </a:rPr>
              <a:t>(­ </a:t>
            </a:r>
            <a:r>
              <a:rPr lang="vi-VN" i="1" dirty="0" smtClean="0">
                <a:cs typeface="Arial" pitchFamily="34" charset="0"/>
              </a:rPr>
              <a:t>crtica</a:t>
            </a:r>
            <a:r>
              <a:rPr lang="vi-VN" dirty="0" smtClean="0">
                <a:cs typeface="Arial" pitchFamily="34" charset="0"/>
              </a:rPr>
              <a:t>)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Opšta etiketa za sidro je oblika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mtClean="0"/>
              <a:t>		</a:t>
            </a:r>
            <a:r>
              <a:rPr lang="en-US" b="1" smtClean="0">
                <a:solidFill>
                  <a:srgbClr val="FF0000"/>
                </a:solidFill>
              </a:rPr>
              <a:t>&lt;A </a:t>
            </a:r>
            <a:r>
              <a:rPr lang="en-US" b="1" i="1" smtClean="0">
                <a:solidFill>
                  <a:srgbClr val="FF0000"/>
                </a:solidFill>
              </a:rPr>
              <a:t>atribut</a:t>
            </a:r>
            <a:r>
              <a:rPr lang="en-US" b="1" smtClean="0">
                <a:solidFill>
                  <a:srgbClr val="FF0000"/>
                </a:solidFill>
              </a:rPr>
              <a:t>&gt; ... &lt;/A&gt; </a:t>
            </a:r>
          </a:p>
          <a:p>
            <a:pPr eaLnBrk="1" hangingPunct="1"/>
            <a:r>
              <a:rPr lang="en-US" smtClean="0"/>
              <a:t>Enkodiranje ovakve informacije podrazumeva da se u čvoru 1 opišu: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fizička pozicija u tom čvoru sa koje se prelazi na tekst u čvoru 2 - </a:t>
            </a:r>
            <a:r>
              <a:rPr lang="en-US" smtClean="0">
                <a:solidFill>
                  <a:srgbClr val="FF0000"/>
                </a:solidFill>
              </a:rPr>
              <a:t>polazno sidro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fizička lokacija na kojoj se nalazi tekst u čvoru 2 – </a:t>
            </a:r>
            <a:r>
              <a:rPr lang="en-US" smtClean="0">
                <a:solidFill>
                  <a:srgbClr val="FF0000"/>
                </a:solidFill>
              </a:rPr>
              <a:t>dolazno sidro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Polazno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sidro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označava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poziciju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prelazi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kodira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pomoću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atributa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HREF: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&lt;A HREF= </a:t>
            </a:r>
            <a:r>
              <a:rPr lang="en-US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čvora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2&gt; </a:t>
            </a:r>
            <a:r>
              <a:rPr lang="en-US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pozicija</a:t>
            </a:r>
            <a:r>
              <a:rPr lang="en-US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čvoru</a:t>
            </a:r>
            <a:r>
              <a:rPr lang="en-US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prelazi</a:t>
            </a:r>
            <a:r>
              <a:rPr lang="en-US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čvor</a:t>
            </a:r>
            <a:r>
              <a:rPr lang="en-US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&lt;/A&gt; </a:t>
            </a:r>
          </a:p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Navigator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obično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interpretira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polazno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sidro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HTML-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fragment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kliknuti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",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grafički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istaknut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podvlačenjem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bojom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Dolazno sidro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je ili adresa neke datoteke ili etiketa koja obeležava deo teksta. Enkodira se pomoću atributa NAME: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&lt;A NAME= </a:t>
            </a:r>
            <a:r>
              <a:rPr lang="en-US" b="1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pozicija u čvoru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2&gt; tekst u čvoru 2 na koji se prelazi iz čvora 1 &lt;/A&gt; </a:t>
            </a:r>
          </a:p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Atribut NAME nije obavezan. Ukoliko se on izostavi, navigator se pozicionira na početak dokumenta u čvoru 2, a inače na naznačenu poziciju.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Adresiranje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se temelji na pojmu </a:t>
            </a:r>
            <a:r>
              <a:rPr lang="en-US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uniformnog lokatora resursa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(skr. URL, od engl. 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Uniform Resource Locator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), koji omogućava da se precizno imenuje adresa čvora 2, ma gde on bio fizički lociran. U opisivanju adrese koja upućuje na čvor 2 razlikujemo više slučajeva u zavisnosti od toga koliki je deo URL-a poznat u tom trenutku.</a:t>
            </a:r>
            <a:endParaRPr lang="en-US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HIperveze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Ako se pozicija čvora 2 nalazi u okviru istog dokumenta kao i čvor 1 (tj. ako se čvor 1 i čvor 2 nalaze u istoj datoteci), tada se adresiranje vrši na sledeći način: 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/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u polaznom tekstu se navodi etiketa (polazno sidro):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&lt;A HREF="#adresa"&gt; </a:t>
            </a:r>
            <a:r>
              <a:rPr lang="en-US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tekst na koji se može "kliknuti"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&lt;/A&gt;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	u dolaznom tekstu se navodi etiketa (dolazno sidro): 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&lt;A NAME= "adresa"&gt; dolazni tekst &lt;/A&gt; </a:t>
            </a:r>
            <a:endParaRPr lang="en-US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 PPT-Multimedijalne tehnologije - Web programiranje 1</Template>
  <TotalTime>177</TotalTime>
  <Words>1501</Words>
  <Application>Microsoft Office PowerPoint</Application>
  <PresentationFormat>On-screen Show (4:3)</PresentationFormat>
  <Paragraphs>182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Trebuchet MS</vt:lpstr>
      <vt:lpstr>Wingdings 2</vt:lpstr>
      <vt:lpstr>Wingdings</vt:lpstr>
      <vt:lpstr>Calibri</vt:lpstr>
      <vt:lpstr>Flow</vt:lpstr>
      <vt:lpstr>PowerPoint Presentation</vt:lpstr>
      <vt:lpstr>HTML OSNOVE</vt:lpstr>
      <vt:lpstr>HIperveze</vt:lpstr>
      <vt:lpstr>HIperveze</vt:lpstr>
      <vt:lpstr>HIperveze</vt:lpstr>
      <vt:lpstr>HIperveze</vt:lpstr>
      <vt:lpstr>HIperveze</vt:lpstr>
      <vt:lpstr>HIperveze</vt:lpstr>
      <vt:lpstr>HIperveze</vt:lpstr>
      <vt:lpstr>HIperveze</vt:lpstr>
      <vt:lpstr>HIperveze</vt:lpstr>
      <vt:lpstr>HIperveze</vt:lpstr>
      <vt:lpstr>HIperveze</vt:lpstr>
      <vt:lpstr>HIperveze</vt:lpstr>
      <vt:lpstr>HIperveze</vt:lpstr>
      <vt:lpstr>HIperveze</vt:lpstr>
      <vt:lpstr>HIperveze</vt:lpstr>
      <vt:lpstr>slike</vt:lpstr>
      <vt:lpstr>slike</vt:lpstr>
      <vt:lpstr>Atributi etikete IMG</vt:lpstr>
      <vt:lpstr>Atributi etikete IMG</vt:lpstr>
      <vt:lpstr>Atributi etikete IMG</vt:lpstr>
      <vt:lpstr>Slike-veze</vt:lpstr>
      <vt:lpstr>Mapa slike</vt:lpstr>
      <vt:lpstr>Mapa slike</vt:lpstr>
      <vt:lpstr>Mapa slike</vt:lpstr>
      <vt:lpstr>Mapa slike</vt:lpstr>
      <vt:lpstr>Mapa slike</vt:lpstr>
      <vt:lpstr>Tabele</vt:lpstr>
      <vt:lpstr>Tabele</vt:lpstr>
      <vt:lpstr>Tabele</vt:lpstr>
      <vt:lpstr>Tabele</vt:lpstr>
      <vt:lpstr>Tabele</vt:lpstr>
      <vt:lpstr>Tabele</vt:lpstr>
      <vt:lpstr>Tabele</vt:lpstr>
      <vt:lpstr>Tabele</vt:lpstr>
      <vt:lpstr>Tabele</vt:lpstr>
      <vt:lpstr>Tabele</vt:lpstr>
      <vt:lpstr>Tabele</vt:lpstr>
      <vt:lpstr>Tabele</vt:lpstr>
      <vt:lpstr>Izrada HTML dokumenata u kojima su vidljiva slova srpske azbuke </vt:lpstr>
      <vt:lpstr>PowerPoint Presentation</vt:lpstr>
      <vt:lpstr>Specijalni znakovi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Programiranje 1 uvod u html</dc:title>
  <dc:subject>HTML</dc:subject>
  <dc:creator>Staša Vujičić</dc:creator>
  <cp:lastModifiedBy>Sasha</cp:lastModifiedBy>
  <cp:revision>26</cp:revision>
  <dcterms:created xsi:type="dcterms:W3CDTF">2006-08-16T00:00:00Z</dcterms:created>
  <dcterms:modified xsi:type="dcterms:W3CDTF">2018-03-26T20:17:07Z</dcterms:modified>
</cp:coreProperties>
</file>