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91" r:id="rId2"/>
    <p:sldId id="292" r:id="rId3"/>
    <p:sldId id="278" r:id="rId4"/>
    <p:sldId id="279" r:id="rId5"/>
    <p:sldId id="280" r:id="rId6"/>
    <p:sldId id="287" r:id="rId7"/>
    <p:sldId id="288" r:id="rId8"/>
    <p:sldId id="289" r:id="rId9"/>
    <p:sldId id="290" r:id="rId10"/>
    <p:sldId id="281" r:id="rId11"/>
    <p:sldId id="282" r:id="rId12"/>
    <p:sldId id="285" r:id="rId13"/>
    <p:sldId id="284" r:id="rId14"/>
    <p:sldId id="283" r:id="rId15"/>
    <p:sldId id="286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EC294-26C7-48BB-ABA6-FFA0E216A860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41813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EFA9-D0DB-4314-9BE5-6CA11396BCA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34863633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D74E-1A63-4EBE-970A-9311EB354E74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89279892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61288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341438"/>
            <a:ext cx="3810000" cy="4789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341438"/>
            <a:ext cx="3810000" cy="4789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A41A6-A732-4DCF-9758-DC44C35861C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964670996"/>
      </p:ext>
    </p:extLst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6D59B-5447-4006-B478-9977B3B377A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1603943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FE12-FE75-4CAA-A767-E22F6D0B56C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02023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41A6-F8C0-4262-8671-B641F72B72C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6485785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DD19-15F7-4BED-95B1-C54A2177502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2852931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BA50-DD03-4076-998C-ACFAC320866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8389919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CB1A-E703-4069-9340-C8D87B9294A4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1144148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F1D3C-59F9-4952-A9F7-9E07D5B7EEA5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54145653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BE0195-25EC-48D3-83AD-9BDBC2837F1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149033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FA41A6-A732-4DCF-9758-DC44C35861CA}" type="slidenum">
              <a:rPr lang="sr-Latn-CS" smtClean="0"/>
              <a:pPr/>
              <a:t>‹#›</a:t>
            </a:fld>
            <a:endParaRPr lang="sr-Latn-C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641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</p:sldLayoutIdLst>
  <p:transition>
    <p:push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7724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VISOKA TEHNIČKA ŠKOLA STRUKOVNIH STUDIJA ZVEČAN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STUDIJSKI PROGRAM:</a:t>
            </a:r>
          </a:p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MULTIMEDIJALNE TEHNOLOGIJE</a:t>
            </a:r>
          </a:p>
        </p:txBody>
      </p:sp>
    </p:spTree>
    <p:extLst>
      <p:ext uri="{BB962C8B-B14F-4D97-AF65-F5344CB8AC3E}">
        <p14:creationId xmlns:p14="http://schemas.microsoft.com/office/powerpoint/2010/main" val="356824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Sintaksa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sr-Latn-CS" sz="2400" dirty="0" smtClean="0"/>
              <a:t>Opšta sintaksa (sem za inline):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 err="1" smtClean="0">
                <a:latin typeface="Courier New" pitchFamily="49" charset="0"/>
              </a:rPr>
              <a:t>sele</a:t>
            </a:r>
            <a:r>
              <a:rPr lang="sr-Latn-CS" sz="2400" b="1" dirty="0" smtClean="0">
                <a:latin typeface="Courier New" pitchFamily="49" charset="0"/>
              </a:rPr>
              <a:t>k</a:t>
            </a:r>
            <a:r>
              <a:rPr lang="en-US" sz="2400" b="1" dirty="0" smtClean="0">
                <a:latin typeface="Courier New" pitchFamily="49" charset="0"/>
              </a:rPr>
              <a:t>tor {</a:t>
            </a:r>
            <a:r>
              <a:rPr lang="sr-Latn-CS" sz="2400" b="1" dirty="0" smtClean="0">
                <a:latin typeface="Courier New" pitchFamily="49" charset="0"/>
              </a:rPr>
              <a:t>svojstvo</a:t>
            </a:r>
            <a:r>
              <a:rPr lang="en-US" sz="2400" b="1" dirty="0" smtClean="0">
                <a:latin typeface="Courier New" pitchFamily="49" charset="0"/>
              </a:rPr>
              <a:t>: </a:t>
            </a:r>
            <a:r>
              <a:rPr lang="sr-Latn-CS" sz="2400" b="1" dirty="0" smtClean="0">
                <a:latin typeface="Courier New" pitchFamily="49" charset="0"/>
              </a:rPr>
              <a:t>vrednost</a:t>
            </a:r>
            <a:r>
              <a:rPr lang="en-US" sz="2400" b="1" dirty="0" smtClean="0">
                <a:latin typeface="Courier New" pitchFamily="49" charset="0"/>
              </a:rPr>
              <a:t>} </a:t>
            </a:r>
            <a:endParaRPr lang="sr-Latn-CS" sz="2400" b="1" dirty="0" smtClean="0">
              <a:latin typeface="Courier New" pitchFamily="49" charset="0"/>
            </a:endParaRP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sr-Latn-CS" sz="2400" dirty="0" smtClean="0"/>
              <a:t>Selektor definiše na koga se odnosi definicija stila</a:t>
            </a:r>
          </a:p>
          <a:p>
            <a:pPr marL="822960" lvl="1" eaLnBrk="1" fontAlgn="auto" hangingPunct="1">
              <a:lnSpc>
                <a:spcPct val="9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sr-Latn-CS" sz="2000" dirty="0" smtClean="0"/>
              <a:t>selektuje elemente u dokumentu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sr-Latn-CS" sz="2400" dirty="0" smtClean="0"/>
              <a:t>Svojstvo je vizualna karakteristika koju želimo da promenimo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sr-Latn-CS" sz="2400" dirty="0" smtClean="0"/>
              <a:t>Vrednost je nova vrednost svojstva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sr-Latn-CS" sz="2400" dirty="0" smtClean="0"/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sr-Latn-CS" sz="2400" dirty="0" smtClean="0"/>
              <a:t>Primer: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body {color: black} </a:t>
            </a:r>
            <a:endParaRPr lang="sr-Latn-RS" sz="2400" b="1" dirty="0" smtClean="0">
              <a:latin typeface="Courier New" pitchFamily="49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p {</a:t>
            </a:r>
            <a:endParaRPr lang="sr-Latn-CS" sz="2400" b="1" dirty="0" smtClean="0">
              <a:latin typeface="Courier New" pitchFamily="49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 text-align: center; </a:t>
            </a:r>
            <a:endParaRPr lang="sr-Latn-CS" sz="2400" b="1" dirty="0" smtClean="0">
              <a:latin typeface="Courier New" pitchFamily="49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Latn-CS" sz="2400" b="1" dirty="0" smtClean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color: black; </a:t>
            </a:r>
            <a:endParaRPr lang="sr-Latn-CS" sz="2400" b="1" dirty="0" smtClean="0">
              <a:latin typeface="Courier New" pitchFamily="49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Latn-CS" sz="2400" b="1" dirty="0" smtClean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font-family: </a:t>
            </a:r>
            <a:r>
              <a:rPr lang="sr-Latn-CS" sz="2400" b="1" dirty="0" smtClean="0">
                <a:latin typeface="Courier New" pitchFamily="49" charset="0"/>
              </a:rPr>
              <a:t>serif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endParaRPr lang="sr-Latn-CS" sz="2400" b="1" dirty="0" smtClean="0">
              <a:latin typeface="Courier New" pitchFamily="49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latin typeface="Courier New" pitchFamily="49" charset="0"/>
              </a:rPr>
              <a:t>}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sr-Latn-CS" sz="2400" b="1" dirty="0" smtClean="0">
              <a:latin typeface="Courier New" pitchFamily="49" charset="0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 smtClean="0"/>
              <a:t>Klase stilova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28625" y="1500188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Latn-CS" sz="2400" smtClean="0"/>
              <a:t>Klasa stila se može primeniti na više HTML elemenata.</a:t>
            </a:r>
          </a:p>
          <a:p>
            <a:pPr lvl="1" eaLnBrk="1" hangingPunct="1">
              <a:lnSpc>
                <a:spcPct val="80000"/>
              </a:lnSpc>
            </a:pPr>
            <a:r>
              <a:rPr lang="sr-Latn-CS" sz="2400" smtClean="0"/>
              <a:t>ime klase ne sme da počne brojem</a:t>
            </a:r>
          </a:p>
          <a:p>
            <a:pPr eaLnBrk="1" hangingPunct="1">
              <a:lnSpc>
                <a:spcPct val="80000"/>
              </a:lnSpc>
            </a:pPr>
            <a:r>
              <a:rPr lang="sr-Latn-CS" sz="2400" smtClean="0"/>
              <a:t>Sintaksa: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latin typeface="Courier New" panose="02070309020205020404" pitchFamily="49" charset="0"/>
              </a:rPr>
              <a:t>tag</a:t>
            </a:r>
            <a:r>
              <a:rPr lang="sr-Latn-CS" sz="2400" b="1" smtClean="0">
                <a:latin typeface="Courier New" panose="02070309020205020404" pitchFamily="49" charset="0"/>
              </a:rPr>
              <a:t>.naziv {definicija}</a:t>
            </a:r>
            <a:endParaRPr lang="en-US" sz="2400" b="1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latin typeface="Courier New" panose="02070309020205020404" pitchFamily="49" charset="0"/>
              </a:rPr>
              <a:t>*.naziv {definicija}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latin typeface="Courier New" panose="02070309020205020404" pitchFamily="49" charset="0"/>
              </a:rPr>
              <a:t>.naziv {definicija}</a:t>
            </a:r>
            <a:endParaRPr lang="sr-Latn-CS" sz="2400" b="1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dirty="0" smtClean="0"/>
              <a:t>Klase stilova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sr-Latn-RS" sz="3200" smtClean="0"/>
              <a:t>	</a:t>
            </a:r>
            <a:r>
              <a:rPr lang="en-US" sz="2000" smtClean="0"/>
              <a:t>&lt;html&gt;</a:t>
            </a:r>
            <a:br>
              <a:rPr lang="en-US" sz="2000" smtClean="0"/>
            </a:br>
            <a:r>
              <a:rPr lang="en-US" sz="2000" smtClean="0"/>
              <a:t>&lt;head&gt;</a:t>
            </a:r>
            <a:br>
              <a:rPr lang="en-US" sz="2000" smtClean="0"/>
            </a:br>
            <a:r>
              <a:rPr lang="en-US" sz="2000" smtClean="0"/>
              <a:t>&lt;title&gt;Naslov&lt;/title&gt;</a:t>
            </a:r>
            <a:br>
              <a:rPr lang="en-US" sz="2000" smtClean="0"/>
            </a:br>
            <a:r>
              <a:rPr lang="en-US" sz="2000" b="1" smtClean="0"/>
              <a:t>&lt;style type="text/css"&gt;</a:t>
            </a:r>
            <a:br>
              <a:rPr lang="en-US" sz="2000" b="1" smtClean="0"/>
            </a:br>
            <a:r>
              <a:rPr lang="en-US" sz="2000" b="1" smtClean="0"/>
              <a:t>body { background:#000000; color:#ffffff }</a:t>
            </a:r>
            <a:br>
              <a:rPr lang="en-US" sz="2000" b="1" smtClean="0"/>
            </a:br>
            <a:r>
              <a:rPr lang="en-US" sz="2000" b="1" smtClean="0"/>
              <a:t>.yellow { color:yellow; background:#000000 }</a:t>
            </a:r>
            <a:br>
              <a:rPr lang="en-US" sz="2000" b="1" smtClean="0"/>
            </a:br>
            <a:r>
              <a:rPr lang="en-US" sz="2000" b="1" smtClean="0"/>
              <a:t>.blue { color:blue; background:#000000 }</a:t>
            </a:r>
            <a:br>
              <a:rPr lang="en-US" sz="2000" b="1" smtClean="0"/>
            </a:br>
            <a:r>
              <a:rPr lang="en-US" sz="2000" b="1" smtClean="0"/>
              <a:t>.red { color:red; background:#000000 }</a:t>
            </a:r>
            <a:br>
              <a:rPr lang="en-US" sz="2000" b="1" smtClean="0"/>
            </a:br>
            <a:r>
              <a:rPr lang="en-US" sz="2000" b="1" smtClean="0"/>
              <a:t>&lt;/style&gt;</a:t>
            </a:r>
            <a:br>
              <a:rPr lang="en-US" sz="2000" b="1" smtClean="0"/>
            </a:br>
            <a:r>
              <a:rPr lang="en-US" sz="2000" smtClean="0"/>
              <a:t>&lt;/head&gt;</a:t>
            </a:r>
            <a:br>
              <a:rPr lang="en-US" sz="2000" smtClean="0"/>
            </a:br>
            <a:r>
              <a:rPr lang="en-US" sz="2000" smtClean="0"/>
              <a:t>&lt;body&gt;</a:t>
            </a:r>
            <a:br>
              <a:rPr lang="en-US" sz="2000" smtClean="0"/>
            </a:br>
            <a:r>
              <a:rPr lang="en-US" sz="2000" smtClean="0"/>
              <a:t>&lt;h1 class="yellow"&gt;Header&lt;/h1&gt;</a:t>
            </a:r>
            <a:br>
              <a:rPr lang="en-US" sz="2000" smtClean="0"/>
            </a:br>
            <a:r>
              <a:rPr lang="en-US" sz="2000" smtClean="0"/>
              <a:t>&lt;h1 class="blue"&gt;Header&lt;/h1&gt;</a:t>
            </a:r>
            <a:br>
              <a:rPr lang="en-US" sz="2000" smtClean="0"/>
            </a:br>
            <a:r>
              <a:rPr lang="en-US" sz="2000" smtClean="0"/>
              <a:t>&lt;h1 class="red"&gt;Header&lt;/h1&gt;</a:t>
            </a:r>
            <a:br>
              <a:rPr lang="en-US" sz="2000" smtClean="0"/>
            </a:br>
            <a:r>
              <a:rPr lang="en-US" sz="2000" smtClean="0"/>
              <a:t>&lt;/body&gt;</a:t>
            </a:r>
            <a:br>
              <a:rPr lang="en-US" sz="2000" smtClean="0"/>
            </a:br>
            <a:r>
              <a:rPr lang="en-US" sz="2000" smtClean="0"/>
              <a:t>&lt;/html&gt;</a:t>
            </a:r>
          </a:p>
          <a:p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dirty="0" smtClean="0"/>
              <a:t>Klase stilova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u="sng" smtClean="0"/>
              <a:t>NAPOMENA 1: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Kad se defin</a:t>
            </a:r>
            <a:r>
              <a:rPr lang="sr-Latn-RS" sz="2000" smtClean="0"/>
              <a:t>iše</a:t>
            </a:r>
            <a:r>
              <a:rPr lang="en-US" sz="2000" smtClean="0"/>
              <a:t> class ispred  </a:t>
            </a:r>
            <a:r>
              <a:rPr lang="en-US" sz="2000" u="sng" smtClean="0"/>
              <a:t>MORA</a:t>
            </a:r>
            <a:r>
              <a:rPr lang="en-US" sz="2000" smtClean="0"/>
              <a:t> biti t</a:t>
            </a:r>
            <a:r>
              <a:rPr lang="sr-Latn-RS" sz="2000" smtClean="0"/>
              <a:t>a</a:t>
            </a:r>
            <a:r>
              <a:rPr lang="en-US" sz="2000" smtClean="0"/>
              <a:t>čka (.). Naziv class-a može biti bilo kakav. T</a:t>
            </a:r>
            <a:r>
              <a:rPr lang="sr-Latn-RS" sz="2000" smtClean="0"/>
              <a:t>a</a:t>
            </a:r>
            <a:r>
              <a:rPr lang="en-US" sz="2000" smtClean="0"/>
              <a:t>j n</a:t>
            </a:r>
            <a:r>
              <a:rPr lang="sr-Latn-RS" sz="2000" smtClean="0"/>
              <a:t>a</a:t>
            </a:r>
            <a:r>
              <a:rPr lang="en-US" sz="2000" smtClean="0"/>
              <a:t>ziv će se kasnije upotrebiti u HTML tagu i  </a:t>
            </a:r>
            <a:r>
              <a:rPr lang="en-US" sz="2000" u="sng" smtClean="0"/>
              <a:t>MORA</a:t>
            </a:r>
            <a:r>
              <a:rPr lang="en-US" sz="2000" smtClean="0"/>
              <a:t> biti isti kao u Style Sheet-u! Dakle, ako defini</a:t>
            </a:r>
            <a:r>
              <a:rPr lang="sr-Latn-RS" sz="2000" smtClean="0"/>
              <a:t>šete</a:t>
            </a:r>
            <a:r>
              <a:rPr lang="en-US" sz="2000" smtClean="0"/>
              <a:t> class:</a:t>
            </a:r>
            <a:br>
              <a:rPr lang="en-US" sz="2000" smtClean="0"/>
            </a:br>
            <a:r>
              <a:rPr lang="en-US" sz="2000" b="1" smtClean="0"/>
              <a:t>.</a:t>
            </a:r>
            <a:r>
              <a:rPr lang="en-US" sz="2000" b="1" u="sng" smtClean="0"/>
              <a:t>yellow</a:t>
            </a:r>
            <a:r>
              <a:rPr lang="en-US" sz="2000" b="1" smtClean="0"/>
              <a:t> { text-color:yellow; background:#000000}</a:t>
            </a:r>
            <a:r>
              <a:rPr lang="en-US" sz="2000" smtClean="0"/>
              <a:t> </a:t>
            </a:r>
            <a:endParaRPr lang="sr-Latn-RS" sz="2000" smtClean="0"/>
          </a:p>
          <a:p>
            <a:pPr>
              <a:buFont typeface="Wingdings 2" panose="05020102010507070707" pitchFamily="18" charset="2"/>
              <a:buNone/>
            </a:pPr>
            <a:r>
              <a:rPr lang="sr-Latn-RS" sz="2000" smtClean="0"/>
              <a:t>	</a:t>
            </a:r>
            <a:r>
              <a:rPr lang="en-US" sz="2000" smtClean="0"/>
              <a:t>onda </a:t>
            </a:r>
            <a:r>
              <a:rPr lang="en-US" sz="2000" u="sng" smtClean="0"/>
              <a:t>MORATE</a:t>
            </a:r>
            <a:r>
              <a:rPr lang="en-US" sz="2000" smtClean="0"/>
              <a:t> upotrebiti: &lt;h1 class="</a:t>
            </a:r>
            <a:r>
              <a:rPr lang="en-US" sz="2000" u="sng" smtClean="0"/>
              <a:t>yellow</a:t>
            </a:r>
            <a:r>
              <a:rPr lang="en-US" sz="2000" smtClean="0"/>
              <a:t>"&gt;</a:t>
            </a:r>
            <a:br>
              <a:rPr lang="en-US" sz="2000" smtClean="0"/>
            </a:br>
            <a:endParaRPr lang="en-US" sz="2000" smtClean="0"/>
          </a:p>
          <a:p>
            <a:r>
              <a:rPr lang="en-US" sz="2000" b="1" u="sng" smtClean="0"/>
              <a:t>NAPOMENA  2: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Jednom kada defini</a:t>
            </a:r>
            <a:r>
              <a:rPr lang="sr-Latn-RS" sz="2000" smtClean="0"/>
              <a:t>šete</a:t>
            </a:r>
            <a:r>
              <a:rPr lang="en-US" sz="2000" smtClean="0"/>
              <a:t> class možete ga upotrebiti u različitim tagovima.</a:t>
            </a:r>
          </a:p>
          <a:p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 smtClean="0"/>
              <a:t>Stilovi identifikovani po ID-u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sz="2400" smtClean="0"/>
              <a:t>Umesto klase, moguća je upotreba ID-a za odabir stila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 smtClean="0"/>
              <a:t>Sintaksa: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anose="02070309020205020404" pitchFamily="49" charset="0"/>
              </a:rPr>
              <a:t>tag</a:t>
            </a:r>
            <a:r>
              <a:rPr lang="sr-Latn-CS" sz="2400" b="1" smtClean="0">
                <a:latin typeface="Courier New" panose="02070309020205020404" pitchFamily="49" charset="0"/>
              </a:rPr>
              <a:t>#naziv {definicija}</a:t>
            </a:r>
            <a:endParaRPr lang="en-US" sz="2400" b="1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anose="02070309020205020404" pitchFamily="49" charset="0"/>
              </a:rPr>
              <a:t>*</a:t>
            </a:r>
            <a:r>
              <a:rPr lang="sr-Latn-CS" sz="2400" b="1" smtClean="0">
                <a:latin typeface="Courier New" panose="02070309020205020404" pitchFamily="49" charset="0"/>
              </a:rPr>
              <a:t>#naziv {definicija}</a:t>
            </a:r>
            <a:endParaRPr lang="en-US" sz="2400" b="1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2400" b="1" smtClean="0">
                <a:latin typeface="Courier New" panose="02070309020205020404" pitchFamily="49" charset="0"/>
              </a:rPr>
              <a:t>#naziv {definicija}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 smtClean="0"/>
              <a:t>Primer: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dirty="0" smtClean="0"/>
              <a:t>Stilovi identifikovani po ID-u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smtClean="0"/>
              <a:t>&lt;html&gt;</a:t>
            </a:r>
            <a:br>
              <a:rPr lang="en-US" sz="1800" smtClean="0"/>
            </a:br>
            <a:r>
              <a:rPr lang="en-US" sz="1800" smtClean="0"/>
              <a:t>&lt;head&gt;</a:t>
            </a:r>
            <a:br>
              <a:rPr lang="en-US" sz="1800" smtClean="0"/>
            </a:br>
            <a:r>
              <a:rPr lang="en-US" sz="1800" smtClean="0"/>
              <a:t>&lt;title&gt;Naslov&lt;/title&gt;</a:t>
            </a:r>
            <a:br>
              <a:rPr lang="en-US" sz="1800" smtClean="0"/>
            </a:br>
            <a:r>
              <a:rPr lang="en-US" sz="1800" b="1" smtClean="0"/>
              <a:t>&lt;style type="text/css"&gt;</a:t>
            </a:r>
            <a:br>
              <a:rPr lang="en-US" sz="1800" b="1" smtClean="0"/>
            </a:br>
            <a:r>
              <a:rPr lang="en-US" sz="1800" b="1" smtClean="0"/>
              <a:t>body { background:#000000; color:#ffffff }</a:t>
            </a:r>
            <a:br>
              <a:rPr lang="en-US" sz="1800" b="1" smtClean="0"/>
            </a:br>
            <a:r>
              <a:rPr lang="en-US" sz="1800" b="1" smtClean="0"/>
              <a:t>#yellow { color:yellow; background:#000000 }</a:t>
            </a:r>
            <a:br>
              <a:rPr lang="en-US" sz="1800" b="1" smtClean="0"/>
            </a:br>
            <a:r>
              <a:rPr lang="en-US" sz="1800" b="1" smtClean="0"/>
              <a:t>#blue { color:blue; background:#000000 }</a:t>
            </a:r>
            <a:br>
              <a:rPr lang="en-US" sz="1800" b="1" smtClean="0"/>
            </a:br>
            <a:r>
              <a:rPr lang="en-US" sz="1800" b="1" smtClean="0"/>
              <a:t>#red { color:red; background:#000000 }</a:t>
            </a:r>
            <a:br>
              <a:rPr lang="en-US" sz="1800" b="1" smtClean="0"/>
            </a:br>
            <a:r>
              <a:rPr lang="en-US" sz="1800" b="1" smtClean="0"/>
              <a:t>&lt;/style&gt;</a:t>
            </a:r>
            <a:br>
              <a:rPr lang="en-US" sz="1800" b="1" smtClean="0"/>
            </a:br>
            <a:r>
              <a:rPr lang="en-US" sz="1800" smtClean="0"/>
              <a:t>&lt;/head&gt;</a:t>
            </a:r>
            <a:br>
              <a:rPr lang="en-US" sz="1800" smtClean="0"/>
            </a:br>
            <a:r>
              <a:rPr lang="en-US" sz="1800" smtClean="0"/>
              <a:t>&lt;body&gt;</a:t>
            </a:r>
            <a:br>
              <a:rPr lang="en-US" sz="1800" smtClean="0"/>
            </a:br>
            <a:r>
              <a:rPr lang="en-US" sz="1800" smtClean="0"/>
              <a:t>&lt;h1 id="yellow"&gt;Header&lt;/h1&gt;</a:t>
            </a:r>
            <a:br>
              <a:rPr lang="en-US" sz="1800" smtClean="0"/>
            </a:br>
            <a:r>
              <a:rPr lang="en-US" sz="1800" smtClean="0"/>
              <a:t>&lt;h1 id="blue"&gt;Header&lt;/h1&gt;</a:t>
            </a:r>
            <a:br>
              <a:rPr lang="en-US" sz="1800" smtClean="0"/>
            </a:br>
            <a:r>
              <a:rPr lang="en-US" sz="1800" smtClean="0"/>
              <a:t>&lt;h1 id="red"&gt;Header&lt;/h1&gt;</a:t>
            </a:r>
            <a:br>
              <a:rPr lang="en-US" sz="1800" smtClean="0"/>
            </a:br>
            <a:r>
              <a:rPr lang="en-US" sz="1800" smtClean="0"/>
              <a:t>&lt;/body&gt;</a:t>
            </a:r>
            <a:br>
              <a:rPr lang="en-US" sz="1800" smtClean="0"/>
            </a:br>
            <a:r>
              <a:rPr lang="en-US" sz="1800" smtClean="0"/>
              <a:t>&lt;/html&gt;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>
                <a:solidFill>
                  <a:schemeClr val="accent1">
                    <a:tint val="83000"/>
                    <a:satMod val="150000"/>
                  </a:schemeClr>
                </a:solidFill>
              </a:rPr>
              <a:t>Unutrašnji stilovi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Izabrati element</a:t>
            </a:r>
          </a:p>
          <a:p>
            <a:pPr eaLnBrk="1" hangingPunct="1"/>
            <a:r>
              <a:rPr lang="sr-Latn-CS" smtClean="0"/>
              <a:t>Desni taster, Properties</a:t>
            </a:r>
          </a:p>
          <a:p>
            <a:pPr eaLnBrk="1" hangingPunct="1"/>
            <a:r>
              <a:rPr lang="sr-Latn-CS" smtClean="0"/>
              <a:t>Advanced/Styles, dugme Body style...</a:t>
            </a:r>
          </a:p>
          <a:p>
            <a:pPr eaLnBrk="1" hangingPunct="1"/>
            <a:r>
              <a:rPr lang="sr-Latn-CS" smtClean="0"/>
              <a:t>Dugme Format</a:t>
            </a:r>
          </a:p>
          <a:p>
            <a:pPr eaLnBrk="1" hangingPunct="1"/>
            <a:r>
              <a:rPr lang="sr-Latn-CS" smtClean="0"/>
              <a:t>Zadati parametre stila</a:t>
            </a:r>
          </a:p>
          <a:p>
            <a:pPr eaLnBrk="1" hangingPunct="1"/>
            <a:r>
              <a:rPr lang="sr-Latn-CS" smtClean="0"/>
              <a:t>OK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>
                <a:solidFill>
                  <a:schemeClr val="accent1">
                    <a:tint val="83000"/>
                    <a:satMod val="150000"/>
                  </a:schemeClr>
                </a:solidFill>
              </a:rPr>
              <a:t>Unutrašnji stilovi-nedostatak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Radi samo sa elementom nad kojim je definisan</a:t>
            </a:r>
          </a:p>
          <a:p>
            <a:pPr eaLnBrk="1" hangingPunct="1"/>
            <a:r>
              <a:rPr lang="sr-Latn-CS" smtClean="0"/>
              <a:t>Unutrašnji stilovi ne pomažu konzistentnosti Web strana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r-Latn-C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>
                <a:solidFill>
                  <a:schemeClr val="accent1">
                    <a:tint val="83000"/>
                    <a:satMod val="150000"/>
                  </a:schemeClr>
                </a:solidFill>
              </a:rPr>
              <a:t>Ugrađeni stilovi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58175" cy="4572000"/>
          </a:xfrm>
        </p:spPr>
        <p:txBody>
          <a:bodyPr/>
          <a:lstStyle/>
          <a:p>
            <a:pPr eaLnBrk="1" hangingPunct="1"/>
            <a:r>
              <a:rPr lang="sr-Latn-CS" sz="2400" smtClean="0"/>
              <a:t>Format-Style-New</a:t>
            </a:r>
          </a:p>
          <a:p>
            <a:pPr eaLnBrk="1" hangingPunct="1"/>
            <a:r>
              <a:rPr lang="sr-Latn-CS" sz="2400" smtClean="0"/>
              <a:t>Name selector-ime stila</a:t>
            </a:r>
          </a:p>
          <a:p>
            <a:pPr eaLnBrk="1" hangingPunct="1"/>
            <a:r>
              <a:rPr lang="sr-Latn-CS" sz="2400" smtClean="0"/>
              <a:t>Format za definisanje osobina stila</a:t>
            </a:r>
          </a:p>
          <a:p>
            <a:pPr eaLnBrk="1" hangingPunct="1"/>
            <a:r>
              <a:rPr lang="sr-Latn-CS" sz="2400" smtClean="0"/>
              <a:t>Modify-menjanje postojećih stilova</a:t>
            </a: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3643313"/>
            <a:ext cx="5948362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>
                <a:solidFill>
                  <a:schemeClr val="accent1">
                    <a:tint val="83000"/>
                    <a:satMod val="150000"/>
                  </a:schemeClr>
                </a:solidFill>
              </a:rPr>
              <a:t>Opisi stilova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Jednom definisan ugrađeni stil može se primeniti više puta, na bilo koji element strane</a:t>
            </a:r>
          </a:p>
          <a:p>
            <a:pPr eaLnBrk="1" hangingPunct="1"/>
            <a:r>
              <a:rPr lang="sr-Latn-CS" smtClean="0"/>
              <a:t>Ovo je napredak u odnosu na metodu unutrašnjih stilova, ali još uvek ne rešava problem konzistentnosti stilova na svim stranama Web prezentacije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/>
              <a:t>KASKADNI OPSI STILOVA SCC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0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 sz="3200">
                <a:solidFill>
                  <a:schemeClr val="accent1">
                    <a:tint val="83000"/>
                    <a:satMod val="150000"/>
                  </a:schemeClr>
                </a:solidFill>
              </a:rPr>
              <a:t>Tri koraka u postupku primene opisa stilova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7850" indent="-514350" eaLnBrk="1" hangingPunct="1">
              <a:buFont typeface="Century Gothic" panose="020B0502020202020204" pitchFamily="34" charset="0"/>
              <a:buAutoNum type="arabicPeriod"/>
            </a:pPr>
            <a:r>
              <a:rPr lang="sr-Latn-CS" smtClean="0"/>
              <a:t>Definisanje opisa stila</a:t>
            </a:r>
          </a:p>
          <a:p>
            <a:pPr marL="577850" indent="-514350" eaLnBrk="1" hangingPunct="1">
              <a:buFont typeface="Century Gothic" panose="020B0502020202020204" pitchFamily="34" charset="0"/>
              <a:buAutoNum type="arabicPeriod"/>
            </a:pPr>
            <a:r>
              <a:rPr lang="sr-Latn-CS" smtClean="0"/>
              <a:t>Definisanje stilova u okviru opisa stilova</a:t>
            </a:r>
          </a:p>
          <a:p>
            <a:pPr marL="577850" indent="-514350" eaLnBrk="1" hangingPunct="1">
              <a:buFont typeface="Century Gothic" panose="020B0502020202020204" pitchFamily="34" charset="0"/>
              <a:buAutoNum type="arabicPeriod"/>
            </a:pPr>
            <a:r>
              <a:rPr lang="sr-Latn-CS" smtClean="0"/>
              <a:t>Povezivanje opisa stila sa HTML stranama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 sz="3200">
                <a:solidFill>
                  <a:schemeClr val="accent1">
                    <a:tint val="83000"/>
                    <a:satMod val="150000"/>
                  </a:schemeClr>
                </a:solidFill>
              </a:rPr>
              <a:t>1. korak: Definisanje novog opisa stila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File-New Page-kartica Style Sheets</a:t>
            </a:r>
          </a:p>
          <a:p>
            <a:pPr eaLnBrk="1" hangingPunct="1"/>
            <a:r>
              <a:rPr lang="sr-Latn-CS" smtClean="0"/>
              <a:t>Postojeći ili nov opis stila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13" y="3000375"/>
            <a:ext cx="5106987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 sz="3200">
                <a:solidFill>
                  <a:schemeClr val="accent1">
                    <a:tint val="83000"/>
                    <a:satMod val="150000"/>
                  </a:schemeClr>
                </a:solidFill>
              </a:rPr>
              <a:t>2. korak:Definisanje stilova u opisu stila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Format-Style-New</a:t>
            </a:r>
          </a:p>
          <a:p>
            <a:pPr eaLnBrk="1" hangingPunct="1"/>
            <a:r>
              <a:rPr lang="sr-Latn-CS" smtClean="0"/>
              <a:t>Format</a:t>
            </a:r>
          </a:p>
          <a:p>
            <a:pPr eaLnBrk="1" hangingPunct="1"/>
            <a:r>
              <a:rPr lang="sr-Latn-CS" smtClean="0"/>
              <a:t>Napomena: snimiti opis stila kao ime.css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 sz="3200">
                <a:solidFill>
                  <a:schemeClr val="accent1">
                    <a:tint val="83000"/>
                    <a:satMod val="150000"/>
                  </a:schemeClr>
                </a:solidFill>
              </a:rPr>
              <a:t>3. korak: Povezivanje opisa stila sa stranom ili više strana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Odabrati strane(ctrl)</a:t>
            </a:r>
          </a:p>
          <a:p>
            <a:pPr eaLnBrk="1" hangingPunct="1"/>
            <a:r>
              <a:rPr lang="sr-Latn-CS" smtClean="0"/>
              <a:t>Format-Stylesheets links</a:t>
            </a:r>
          </a:p>
          <a:p>
            <a:pPr eaLnBrk="1" hangingPunct="1"/>
            <a:r>
              <a:rPr lang="sr-Latn-CS" smtClean="0"/>
              <a:t>Add da bismo pronašli opis stila</a:t>
            </a:r>
          </a:p>
          <a:p>
            <a:pPr eaLnBrk="1" hangingPunct="1"/>
            <a:r>
              <a:rPr lang="sr-Latn-CS" smtClean="0"/>
              <a:t>OK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CSS pozicioniranje</a:t>
            </a:r>
            <a:endParaRPr lang="sr-Latn-C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Postoje dva na</a:t>
            </a:r>
            <a:r>
              <a:rPr lang="sr-Latn-CS" smtClean="0"/>
              <a:t>čina za pozicioniranje elementa na strani:</a:t>
            </a:r>
          </a:p>
          <a:p>
            <a:pPr lvl="1" eaLnBrk="1" hangingPunct="1"/>
            <a:r>
              <a:rPr lang="sr-Latn-CS" smtClean="0"/>
              <a:t>Relativno pozicioniranje</a:t>
            </a:r>
          </a:p>
          <a:p>
            <a:pPr lvl="1" eaLnBrk="1" hangingPunct="1"/>
            <a:r>
              <a:rPr lang="sr-Latn-CS" smtClean="0"/>
              <a:t>Apsolutno pozicioniranje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>
                <a:solidFill>
                  <a:schemeClr val="accent1">
                    <a:tint val="83000"/>
                    <a:satMod val="150000"/>
                  </a:schemeClr>
                </a:solidFill>
              </a:rPr>
              <a:t>Relativno pozicioniranje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Održava stalan položaj elementa u odnosu na druge elemente na strani. Prilikom promene veličine strane element menja svoj položaj kako bi održao svoju relativnu poziciju u odnosu na druge elemente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>
                <a:solidFill>
                  <a:schemeClr val="accent1">
                    <a:tint val="83000"/>
                    <a:satMod val="150000"/>
                  </a:schemeClr>
                </a:solidFill>
              </a:rPr>
              <a:t>Apsolutno pozicioniranje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Položaj elementa se precizno fiksira na strani. Taj položaj ostaje nepromenjen, čak i prilikom promene veličine strane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>
                <a:solidFill>
                  <a:schemeClr val="accent1">
                    <a:tint val="83000"/>
                    <a:satMod val="150000"/>
                  </a:schemeClr>
                </a:solidFill>
              </a:rPr>
              <a:t>Tri načina pozicioniranja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7850" indent="-514350" eaLnBrk="1" hangingPunct="1">
              <a:buFont typeface="Century Gothic" panose="020B0502020202020204" pitchFamily="34" charset="0"/>
              <a:buAutoNum type="arabicPeriod"/>
            </a:pPr>
            <a:r>
              <a:rPr lang="sr-Latn-CS" smtClean="0"/>
              <a:t>Stil za pozicioniranje</a:t>
            </a:r>
          </a:p>
          <a:p>
            <a:pPr marL="577850" indent="-514350" eaLnBrk="1" hangingPunct="1">
              <a:buFont typeface="Century Gothic" panose="020B0502020202020204" pitchFamily="34" charset="0"/>
              <a:buAutoNum type="arabicPeriod"/>
            </a:pPr>
            <a:r>
              <a:rPr lang="sr-Latn-CS" smtClean="0"/>
              <a:t>Format-Position</a:t>
            </a:r>
          </a:p>
          <a:p>
            <a:pPr marL="577850" indent="-514350" eaLnBrk="1" hangingPunct="1">
              <a:buFont typeface="Century Gothic" panose="020B0502020202020204" pitchFamily="34" charset="0"/>
              <a:buAutoNum type="arabicPeriod"/>
            </a:pPr>
            <a:r>
              <a:rPr lang="sr-Latn-CS" smtClean="0"/>
              <a:t>View-Toolbars-Positioning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>
                <a:solidFill>
                  <a:schemeClr val="accent1">
                    <a:tint val="83000"/>
                    <a:satMod val="150000"/>
                  </a:schemeClr>
                </a:solidFill>
              </a:rPr>
              <a:t>Z-indeks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Element koji ima z-indeks 1 nalazi se ispred elementa koji ima z-indeks jednak 2</a:t>
            </a:r>
          </a:p>
          <a:p>
            <a:pPr eaLnBrk="1" hangingPunct="1"/>
            <a:r>
              <a:rPr lang="sr-Latn-CS" smtClean="0"/>
              <a:t>Mogućnost preklapanja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 sz="3200">
                <a:solidFill>
                  <a:schemeClr val="accent1">
                    <a:tint val="83000"/>
                    <a:satMod val="150000"/>
                  </a:schemeClr>
                </a:solidFill>
              </a:rPr>
              <a:t>Vežba:pozicioniranje teksta i upotreba stilova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sr-Latn-CS" smtClean="0"/>
              <a:t>Nova prazna strana:Normal Page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sr-Latn-CS" smtClean="0"/>
              <a:t>Snimi stranu pod imenom naslov.htm sa naslovom Moj DHTML izveštaj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sr-Latn-CS" smtClean="0"/>
              <a:t>Definiši stilove za formatiranje. </a:t>
            </a:r>
          </a:p>
          <a:p>
            <a:pPr marL="908050" lvl="1" indent="-533400" eaLnBrk="1" hangingPunct="1"/>
            <a:r>
              <a:rPr lang="sr-Latn-CS" smtClean="0"/>
              <a:t>Jednom stilu dodeli ime p.block sledećih karakteristika: </a:t>
            </a:r>
          </a:p>
          <a:p>
            <a:pPr marL="1190625" lvl="2" indent="-533400" eaLnBrk="1" hangingPunct="1"/>
            <a:r>
              <a:rPr lang="sr-Latn-CS" smtClean="0"/>
              <a:t>font Arial , 50 pt, bela boja , polucrno za stil slova, poravnanje paragrafa centrirano, boja okvira plava, a debljina ivica 2 pt.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sr-Latn-C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Problemi sa izgledom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sz="2400" smtClean="0"/>
              <a:t>Osnovni skup tagova i njihovih atributa daje strukturu HTML dokumenata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000" smtClean="0"/>
              <a:t>čitači prikazuju sadržaj na predefinisan način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 smtClean="0"/>
              <a:t>Proizvođači čitača su počeli da dodaju tagove i atribute za podešavanje izgleda stranica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000" smtClean="0"/>
              <a:t>tipičan primer je &lt;font&gt; tag, sa atributima </a:t>
            </a:r>
            <a:r>
              <a:rPr lang="sr-Latn-CS" sz="2000" b="1" smtClean="0"/>
              <a:t>face</a:t>
            </a:r>
            <a:r>
              <a:rPr lang="sr-Latn-CS" sz="2000" smtClean="0"/>
              <a:t>, </a:t>
            </a:r>
            <a:r>
              <a:rPr lang="sr-Latn-CS" sz="2000" b="1" smtClean="0"/>
              <a:t>color</a:t>
            </a:r>
            <a:r>
              <a:rPr lang="sr-Latn-CS" sz="2000" smtClean="0"/>
              <a:t>, </a:t>
            </a:r>
            <a:r>
              <a:rPr lang="sr-Latn-CS" sz="2000" b="1" smtClean="0"/>
              <a:t>size</a:t>
            </a:r>
            <a:r>
              <a:rPr lang="sr-Latn-CS" sz="2000" smtClean="0"/>
              <a:t>, itd.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 smtClean="0"/>
              <a:t>HTML dokumenti se zatrpavaju dodatnim tagovima i atributima za formatiranje izgleda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400" smtClean="0"/>
              <a:t>CSS rešava ovaj problem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000" smtClean="0"/>
              <a:t>izgled se podešava definicijom stila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000" smtClean="0"/>
              <a:t>definicije stila se ne moraju nalaziti u istom dokumentu</a:t>
            </a:r>
            <a:endParaRPr lang="en-US" sz="2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>
                <a:solidFill>
                  <a:schemeClr val="accent1">
                    <a:tint val="83000"/>
                    <a:satMod val="150000"/>
                  </a:schemeClr>
                </a:solidFill>
              </a:rPr>
              <a:t>Vežba...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sr-Latn-CS" smtClean="0"/>
              <a:t>Napravi još jedan stil pod imenom p.script sledećih karakteristika: </a:t>
            </a:r>
          </a:p>
          <a:p>
            <a:pPr marL="908050" lvl="1" indent="-533400" eaLnBrk="1" hangingPunct="1"/>
            <a:r>
              <a:rPr lang="sr-Latn-CS" smtClean="0"/>
              <a:t>font Monotype Corsiva, veličine 32 pt, tamnosive boje, italic. 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sr-Latn-CS" smtClean="0"/>
              <a:t>Napravi klasu div da bi postavili okvir u boji, novi stil pod imenom div.border, izaberi sivu boju ivica na kartici Border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>
                <a:solidFill>
                  <a:schemeClr val="accent1">
                    <a:tint val="83000"/>
                    <a:satMod val="150000"/>
                  </a:schemeClr>
                </a:solidFill>
              </a:rPr>
              <a:t>Vežba...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sr-Latn-CS" smtClean="0"/>
              <a:t>Napravi identifikatore za elemente div, po jedan za svaku boju. # lime, #yellow, #cyan, # red, # purple, na kartici Shading za svaki identifikator odaberi jednu boju za pozadinu.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sr-Latn-CS" smtClean="0"/>
              <a:t>Unesi sledeći tekst na stranu : Moj, D, H, T, M, L , Izveštaj (zarez predstavlja nov pasus-Enter)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>
                <a:solidFill>
                  <a:schemeClr val="accent1">
                    <a:tint val="83000"/>
                    <a:satMod val="150000"/>
                  </a:schemeClr>
                </a:solidFill>
              </a:rPr>
              <a:t>Vežba...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z="2400" smtClean="0"/>
              <a:t>Napravi okvir oko svakog pasusa pomoću Absolute Position, podesi sledeće vrednosti za svojstva:</a:t>
            </a:r>
          </a:p>
          <a:p>
            <a:pPr lvl="1" eaLnBrk="1" hangingPunct="1"/>
            <a:r>
              <a:rPr lang="sr-Latn-CS" sz="2000" smtClean="0"/>
              <a:t>Moj: top:15;left:15;width:40;z-index:2</a:t>
            </a:r>
          </a:p>
          <a:p>
            <a:pPr lvl="1" eaLnBrk="1" hangingPunct="1"/>
            <a:r>
              <a:rPr lang="sr-Latn-CS" sz="2000" smtClean="0"/>
              <a:t>D:top:30;left:70;width:80;z-index:1</a:t>
            </a:r>
          </a:p>
          <a:p>
            <a:pPr lvl="1" eaLnBrk="1" hangingPunct="1"/>
            <a:r>
              <a:rPr lang="sr-Latn-CS" sz="2000" smtClean="0"/>
              <a:t>H:top:45;left:135;width:80;z-index:2</a:t>
            </a:r>
          </a:p>
          <a:p>
            <a:pPr lvl="1" eaLnBrk="1" hangingPunct="1"/>
            <a:r>
              <a:rPr lang="sr-Latn-CS" sz="2000" smtClean="0"/>
              <a:t>T:top:60;left:200;width:80;z-index:3</a:t>
            </a:r>
          </a:p>
          <a:p>
            <a:pPr lvl="1" eaLnBrk="1" hangingPunct="1"/>
            <a:r>
              <a:rPr lang="sr-Latn-CS" sz="2000" smtClean="0"/>
              <a:t>M:top:75;left:265;width:80;z-index:4</a:t>
            </a:r>
          </a:p>
          <a:p>
            <a:pPr lvl="1" eaLnBrk="1" hangingPunct="1"/>
            <a:r>
              <a:rPr lang="sr-Latn-CS" sz="2000" smtClean="0"/>
              <a:t>L:top:90;left:340;width:80;z-index:5</a:t>
            </a:r>
          </a:p>
          <a:p>
            <a:pPr lvl="1" eaLnBrk="1" hangingPunct="1"/>
            <a:r>
              <a:rPr lang="sr-Latn-CS" sz="2000" smtClean="0"/>
              <a:t>Izveštaj:top:150;left:405;width:120;z-index:6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>
                <a:solidFill>
                  <a:schemeClr val="accent1">
                    <a:tint val="83000"/>
                    <a:satMod val="150000"/>
                  </a:schemeClr>
                </a:solidFill>
              </a:rPr>
              <a:t>Vežba...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sr-Latn-CS" smtClean="0"/>
              <a:t>Primeni stilove za formatiranje na svaki pasus teksta. Za tekst Moj i Izveštaj primeni stil Normal.script, za slova Normal.block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sr-Latn-CS" smtClean="0"/>
              <a:t>U HTML prikazu za svaki DIV element pridružen slovima D,H,T,M,L dodaj po jedan ID atribut id=“lime”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sr-Latn-CS" smtClean="0"/>
              <a:t>Rezultat....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CSS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sz="2400" b="1" smtClean="0"/>
              <a:t>C</a:t>
            </a:r>
            <a:r>
              <a:rPr lang="sr-Latn-CS" sz="2400" smtClean="0"/>
              <a:t>ascading </a:t>
            </a:r>
            <a:r>
              <a:rPr lang="sr-Latn-CS" sz="2400" b="1" smtClean="0"/>
              <a:t>S</a:t>
            </a:r>
            <a:r>
              <a:rPr lang="sr-Latn-CS" sz="2400" smtClean="0"/>
              <a:t>tyle </a:t>
            </a:r>
            <a:r>
              <a:rPr lang="sr-Latn-CS" sz="2400" b="1" smtClean="0"/>
              <a:t>S</a:t>
            </a:r>
            <a:r>
              <a:rPr lang="sr-Latn-CS" sz="2400" smtClean="0"/>
              <a:t>heets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sz="2400" smtClean="0"/>
              <a:t>može više definicija za isti element da se preklapa (cascade)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sr-Latn-CS" sz="2400" smtClean="0"/>
              <a:t>HTML bi trebalo da se koristi za opis strukture dokumenta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HTML ima default na</a:t>
            </a:r>
            <a:r>
              <a:rPr lang="sr-Latn-CS" sz="2000" smtClean="0"/>
              <a:t>č</a:t>
            </a:r>
            <a:r>
              <a:rPr lang="en-US" sz="2000" smtClean="0"/>
              <a:t>in prikaza elemenata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sr-Latn-CS" sz="2400" smtClean="0"/>
              <a:t>Vizuelna definicija HTML stranica se prepušta stilovima (CSS):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sr-Latn-CS" sz="2000" smtClean="0"/>
              <a:t>stilovi se definišu za elemente HTML-a (tagove)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sr-Latn-CS" sz="2000" smtClean="0"/>
              <a:t>stilovi definišu izgled elemenata (boja, font, pozadinska boja, itd.)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sr-Latn-CS" sz="2000" smtClean="0"/>
              <a:t>jedan stil može da se koristi i za više HTML datoteka</a:t>
            </a:r>
            <a:endParaRPr lang="en-US" sz="2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sr-Latn-C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Gde se stilovi ugrađuju?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 2"/>
              <a:buChar char=""/>
              <a:defRPr/>
            </a:pPr>
            <a:r>
              <a:rPr lang="sr-Latn-CS" sz="2400" dirty="0" smtClean="0"/>
              <a:t>Unutar samih HTML elemenata (atribut </a:t>
            </a:r>
            <a:r>
              <a:rPr lang="sr-Latn-CS" sz="2400" b="1" dirty="0" smtClean="0"/>
              <a:t>style</a:t>
            </a:r>
            <a:r>
              <a:rPr lang="sr-Latn-CS" sz="2400" dirty="0" smtClean="0"/>
              <a:t>)</a:t>
            </a:r>
          </a:p>
          <a:p>
            <a:pPr marL="838200" lvl="1" indent="-381000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Verdana"/>
              <a:buChar char="›"/>
              <a:defRPr/>
            </a:pPr>
            <a:r>
              <a:rPr lang="sr-Latn-CS" sz="2000" dirty="0" smtClean="0"/>
              <a:t>inline style</a:t>
            </a:r>
          </a:p>
          <a:p>
            <a:pPr marL="457200" indent="-457200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 2"/>
              <a:buChar char=""/>
              <a:defRPr/>
            </a:pPr>
            <a:r>
              <a:rPr lang="sr-Latn-CS" sz="2400" dirty="0" smtClean="0"/>
              <a:t>Upotrebom taga &lt;style&gt; unutar dokumenta (unutar &lt;head&gt; taga)</a:t>
            </a:r>
          </a:p>
          <a:p>
            <a:pPr marL="838200" lvl="1" indent="-381000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Verdana"/>
              <a:buChar char="›"/>
              <a:defRPr/>
            </a:pPr>
            <a:r>
              <a:rPr lang="sr-Latn-CS" sz="2000" dirty="0" smtClean="0"/>
              <a:t>internal style sheet</a:t>
            </a:r>
          </a:p>
          <a:p>
            <a:pPr marL="457200" indent="-457200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 2"/>
              <a:buChar char=""/>
              <a:defRPr/>
            </a:pPr>
            <a:r>
              <a:rPr lang="sr-Latn-CS" sz="2400" dirty="0" smtClean="0"/>
              <a:t>Kreiranjem spoljašnje datoteka stilova (.css datoteka)</a:t>
            </a:r>
          </a:p>
          <a:p>
            <a:pPr marL="838200" lvl="1" indent="-381000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Verdana"/>
              <a:buChar char="›"/>
              <a:defRPr/>
            </a:pPr>
            <a:r>
              <a:rPr lang="sr-Latn-CS" sz="2000" dirty="0" smtClean="0"/>
              <a:t>external style sheet</a:t>
            </a:r>
          </a:p>
          <a:p>
            <a:pPr marL="457200" indent="-457200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 2"/>
              <a:buChar char=""/>
              <a:defRPr/>
            </a:pPr>
            <a:r>
              <a:rPr lang="sr-Latn-CS" sz="2400" dirty="0" smtClean="0"/>
              <a:t>Ako dođe do preklapanja, prioritet je:</a:t>
            </a:r>
          </a:p>
          <a:p>
            <a:pPr marL="838200" lvl="1" indent="-381000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AutoNum type="arabicPeriod"/>
              <a:defRPr/>
            </a:pPr>
            <a:r>
              <a:rPr lang="sr-Latn-CS" sz="2000" dirty="0" smtClean="0"/>
              <a:t>unutar HTML elementa</a:t>
            </a:r>
          </a:p>
          <a:p>
            <a:pPr marL="838200" lvl="1" indent="-381000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AutoNum type="arabicPeriod"/>
              <a:defRPr/>
            </a:pPr>
            <a:r>
              <a:rPr lang="sr-Latn-CS" sz="2000" dirty="0" smtClean="0"/>
              <a:t>&lt;style&gt; tag </a:t>
            </a:r>
          </a:p>
          <a:p>
            <a:pPr marL="838200" lvl="1" indent="-381000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AutoNum type="arabicPeriod"/>
              <a:defRPr/>
            </a:pPr>
            <a:r>
              <a:rPr lang="sr-Latn-CS" sz="2000" dirty="0" smtClean="0"/>
              <a:t>spoljašnja datoteka stilova</a:t>
            </a:r>
          </a:p>
          <a:p>
            <a:pPr marL="838200" lvl="1" indent="-381000" eaLnBrk="1" fontAlgn="auto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Tx/>
              <a:buAutoNum type="arabicPeriod"/>
              <a:defRPr/>
            </a:pPr>
            <a:r>
              <a:rPr lang="sr-Latn-CS" sz="2000" dirty="0" smtClean="0"/>
              <a:t>kako čitač prikazuje</a:t>
            </a:r>
            <a:endParaRPr lang="en-US" sz="20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sr-Latn-CS" smtClean="0">
                <a:ln>
                  <a:noFill/>
                </a:ln>
                <a:effectLst/>
              </a:rPr>
              <a:t>Stil unutar HTML elementa</a:t>
            </a:r>
          </a:p>
        </p:txBody>
      </p:sp>
      <p:sp>
        <p:nvSpPr>
          <p:cNvPr id="481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mtClean="0"/>
              <a:t>Koristi se atribut </a:t>
            </a:r>
            <a:r>
              <a:rPr lang="sr-Latn-CS" b="1" smtClean="0"/>
              <a:t>style</a:t>
            </a:r>
            <a:r>
              <a:rPr lang="sr-Latn-CS" smtClean="0"/>
              <a:t> unutar taga.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r-Latn-CS" b="1" smtClean="0">
                <a:latin typeface="Courier New" panose="02070309020205020404" pitchFamily="49" charset="0"/>
              </a:rPr>
              <a:t>svojstvo: vrednost; ...</a:t>
            </a:r>
          </a:p>
          <a:p>
            <a:r>
              <a:rPr lang="sr-Latn-CS" smtClean="0"/>
              <a:t>Primer: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r-Latn-CS" sz="2600" b="1" smtClean="0">
                <a:latin typeface="Courier New" panose="02070309020205020404" pitchFamily="49" charset="0"/>
              </a:rPr>
              <a:t>&lt;h1 style=</a:t>
            </a:r>
            <a:r>
              <a:rPr lang="sr-Latn-CS" sz="2600" b="1" smtClean="0"/>
              <a:t>“</a:t>
            </a:r>
            <a:r>
              <a:rPr lang="sr-Latn-CS" sz="2600" b="1" smtClean="0">
                <a:latin typeface="Courier New" panose="02070309020205020404" pitchFamily="49" charset="0"/>
              </a:rPr>
              <a:t>color: blue</a:t>
            </a:r>
            <a:r>
              <a:rPr lang="sr-Latn-CS" sz="2600" b="1" smtClean="0"/>
              <a:t>”</a:t>
            </a:r>
            <a:r>
              <a:rPr lang="sr-Latn-CS" sz="2600" b="1" smtClean="0">
                <a:latin typeface="Courier New" panose="02070309020205020404" pitchFamily="49" charset="0"/>
              </a:rPr>
              <a:t>&gt;Tekst&lt;/h1&gt;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sr-Latn-CS" sz="3800" smtClean="0">
                <a:ln>
                  <a:noFill/>
                </a:ln>
                <a:effectLst/>
              </a:rPr>
              <a:t>Stilovi definisani unutar dokumenta</a:t>
            </a:r>
          </a:p>
        </p:txBody>
      </p:sp>
      <p:sp>
        <p:nvSpPr>
          <p:cNvPr id="49155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CS" sz="2100" smtClean="0"/>
              <a:t>Koristi se tag &lt;style&gt; unutar &lt;head&gt; sekcije. </a:t>
            </a:r>
          </a:p>
          <a:p>
            <a:pPr>
              <a:lnSpc>
                <a:spcPct val="80000"/>
              </a:lnSpc>
            </a:pPr>
            <a:r>
              <a:rPr lang="sr-Latn-CS" sz="2100" smtClean="0"/>
              <a:t>Tako definisan stil se odnosi na sve elemente koji su navedeni u stilu.</a:t>
            </a:r>
          </a:p>
          <a:p>
            <a:pPr>
              <a:lnSpc>
                <a:spcPct val="80000"/>
              </a:lnSpc>
            </a:pPr>
            <a:r>
              <a:rPr lang="sr-Latn-CS" sz="2100" smtClean="0"/>
              <a:t>Format specifikacije stila: 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sr-Latn-CS" sz="2100" b="1" smtClean="0">
                <a:latin typeface="Courier New" panose="02070309020205020404" pitchFamily="49" charset="0"/>
              </a:rPr>
              <a:t>selektor {svojstvo: vrednost; ...}</a:t>
            </a:r>
          </a:p>
          <a:p>
            <a:pPr>
              <a:lnSpc>
                <a:spcPct val="80000"/>
              </a:lnSpc>
            </a:pPr>
            <a:r>
              <a:rPr lang="sr-Latn-CS" sz="2100" smtClean="0"/>
              <a:t>Primer: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sr-Latn-CS" sz="2100" b="1" smtClean="0">
                <a:latin typeface="Courier New" panose="02070309020205020404" pitchFamily="49" charset="0"/>
              </a:rPr>
              <a:t>&lt;style type=</a:t>
            </a:r>
            <a:r>
              <a:rPr lang="sr-Latn-CS" sz="2100" b="1" smtClean="0"/>
              <a:t>“</a:t>
            </a:r>
            <a:r>
              <a:rPr lang="sr-Latn-CS" sz="2100" b="1" smtClean="0">
                <a:latin typeface="Courier New" panose="02070309020205020404" pitchFamily="49" charset="0"/>
              </a:rPr>
              <a:t>text/css</a:t>
            </a:r>
            <a:r>
              <a:rPr lang="sr-Latn-CS" sz="2100" b="1" smtClean="0"/>
              <a:t>”</a:t>
            </a:r>
            <a:r>
              <a:rPr lang="sr-Latn-CS" sz="2100" b="1" smtClean="0">
                <a:latin typeface="Courier New" panose="02070309020205020404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sr-Latn-CS" sz="2100" b="1" smtClean="0">
                <a:latin typeface="Courier New" panose="02070309020205020404" pitchFamily="49" charset="0"/>
              </a:rPr>
              <a:t>h1, h2 {color: blue; text-align: center}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sr-Latn-CS" sz="2100" b="1" smtClean="0">
                <a:latin typeface="Courier New" panose="02070309020205020404" pitchFamily="49" charset="0"/>
              </a:rPr>
              <a:t>p {color: red}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sr-Latn-CS" sz="2100" b="1" smtClean="0">
                <a:latin typeface="Courier New" panose="02070309020205020404" pitchFamily="49" charset="0"/>
              </a:rPr>
              <a:t>&lt;/style&gt;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sr-Latn-CS" sz="2100" b="1" smtClean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it-IT" sz="2100" b="1" smtClean="0">
                <a:latin typeface="Courier New" panose="02070309020205020404" pitchFamily="49" charset="0"/>
              </a:rPr>
              <a:t>&lt;</a:t>
            </a:r>
            <a:r>
              <a:rPr lang="sr-Latn-CS" sz="2100" b="1" smtClean="0">
                <a:latin typeface="Courier New" panose="02070309020205020404" pitchFamily="49" charset="0"/>
              </a:rPr>
              <a:t>h1&gt;Naslov</a:t>
            </a:r>
            <a:r>
              <a:rPr lang="it-IT" sz="2100" b="1" smtClean="0">
                <a:latin typeface="Courier New" panose="02070309020205020404" pitchFamily="49" charset="0"/>
              </a:rPr>
              <a:t>&lt;/</a:t>
            </a:r>
            <a:r>
              <a:rPr lang="sr-Latn-CS" sz="2100" b="1" smtClean="0">
                <a:latin typeface="Courier New" panose="02070309020205020404" pitchFamily="49" charset="0"/>
              </a:rPr>
              <a:t>h1</a:t>
            </a:r>
            <a:r>
              <a:rPr lang="it-IT" sz="2100" b="1" smtClean="0">
                <a:latin typeface="Courier New" panose="02070309020205020404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it-IT" sz="2100" b="1" smtClean="0">
                <a:latin typeface="Courier New" panose="02070309020205020404" pitchFamily="49" charset="0"/>
              </a:rPr>
              <a:t>&lt;</a:t>
            </a:r>
            <a:r>
              <a:rPr lang="sr-Latn-CS" sz="2100" b="1" smtClean="0">
                <a:latin typeface="Courier New" panose="02070309020205020404" pitchFamily="49" charset="0"/>
              </a:rPr>
              <a:t>p&gt;</a:t>
            </a:r>
            <a:r>
              <a:rPr lang="it-IT" sz="2100" b="1" smtClean="0">
                <a:latin typeface="Courier New" panose="02070309020205020404" pitchFamily="49" charset="0"/>
              </a:rPr>
              <a:t>paragraf&lt;/p&gt;</a:t>
            </a:r>
            <a:endParaRPr lang="sr-Latn-CS" sz="1900" b="1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sr-Latn-CS" sz="3800" smtClean="0">
                <a:ln>
                  <a:noFill/>
                </a:ln>
                <a:effectLst/>
              </a:rPr>
              <a:t>Stilovi definisani u eksternoj stranici stilova</a:t>
            </a:r>
          </a:p>
        </p:txBody>
      </p:sp>
      <p:sp>
        <p:nvSpPr>
          <p:cNvPr id="5017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mtClean="0"/>
              <a:t>Kreira se datoteka sa definicijom stilova</a:t>
            </a:r>
          </a:p>
          <a:p>
            <a:pPr lvl="1"/>
            <a:r>
              <a:rPr lang="sr-Latn-CS" smtClean="0"/>
              <a:t>ekstenzija je uobičajeno .css</a:t>
            </a:r>
          </a:p>
          <a:p>
            <a:r>
              <a:rPr lang="sr-Latn-CS" smtClean="0"/>
              <a:t>Referenca</a:t>
            </a:r>
            <a:r>
              <a:rPr lang="en-US" smtClean="0"/>
              <a:t> </a:t>
            </a:r>
            <a:r>
              <a:rPr lang="sr-Latn-CS" smtClean="0"/>
              <a:t>na eksternu datoteku je upotrebom &lt;link&gt; taga unutar &lt;head&gt; sekcije.</a:t>
            </a:r>
          </a:p>
          <a:p>
            <a:r>
              <a:rPr lang="sr-Latn-CS" smtClean="0"/>
              <a:t>Primer: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r-Latn-CS" sz="2100" b="1" smtClean="0">
                <a:latin typeface="Courier New" panose="02070309020205020404" pitchFamily="49" charset="0"/>
              </a:rPr>
              <a:t>&lt;link rel=</a:t>
            </a:r>
            <a:r>
              <a:rPr lang="sr-Latn-CS" sz="2100" b="1" smtClean="0"/>
              <a:t>“</a:t>
            </a:r>
            <a:r>
              <a:rPr lang="sr-Latn-CS" sz="2100" b="1" smtClean="0">
                <a:latin typeface="Courier New" panose="02070309020205020404" pitchFamily="49" charset="0"/>
              </a:rPr>
              <a:t>stylesheet</a:t>
            </a:r>
            <a:r>
              <a:rPr lang="sr-Latn-CS" sz="2100" b="1" smtClean="0"/>
              <a:t>”</a:t>
            </a:r>
            <a:r>
              <a:rPr lang="sr-Latn-CS" sz="2100" b="1" smtClean="0">
                <a:latin typeface="Courier New" panose="02070309020205020404" pitchFamily="49" charset="0"/>
              </a:rPr>
              <a:t> href=</a:t>
            </a:r>
            <a:r>
              <a:rPr lang="sr-Latn-CS" sz="2100" b="1" smtClean="0"/>
              <a:t>“</a:t>
            </a:r>
            <a:r>
              <a:rPr lang="sr-Latn-CS" sz="2100" b="1" smtClean="0">
                <a:latin typeface="Courier New" panose="02070309020205020404" pitchFamily="49" charset="0"/>
              </a:rPr>
              <a:t>stilovi.css</a:t>
            </a:r>
            <a:r>
              <a:rPr lang="sr-Latn-CS" sz="2100" b="1" smtClean="0"/>
              <a:t>”</a:t>
            </a:r>
            <a:r>
              <a:rPr lang="sr-Latn-CS" sz="2100" b="1" smtClean="0">
                <a:latin typeface="Courier New" panose="02070309020205020404" pitchFamily="49" charset="0"/>
              </a:rPr>
              <a:t>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sr-Latn-CS" sz="3800" smtClean="0">
                <a:ln>
                  <a:noFill/>
                </a:ln>
                <a:effectLst/>
              </a:rPr>
              <a:t>Preklapanje stilova </a:t>
            </a:r>
            <a:br>
              <a:rPr lang="sr-Latn-CS" sz="3800" smtClean="0">
                <a:ln>
                  <a:noFill/>
                </a:ln>
                <a:effectLst/>
              </a:rPr>
            </a:br>
            <a:r>
              <a:rPr lang="sr-Latn-CS" sz="3800" smtClean="0">
                <a:ln>
                  <a:noFill/>
                </a:ln>
                <a:effectLst/>
              </a:rPr>
              <a:t>(kaskadni stilovi)</a:t>
            </a:r>
          </a:p>
        </p:txBody>
      </p:sp>
      <p:sp>
        <p:nvSpPr>
          <p:cNvPr id="5120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mtClean="0"/>
              <a:t>Svaki dodatno definisan stil se preklapa/kombinuje sa postojećim</a:t>
            </a:r>
          </a:p>
          <a:p>
            <a:r>
              <a:rPr lang="sr-Latn-CS" smtClean="0"/>
              <a:t>Atribut !important obezbeđuje da se osobina stavi na vrh kaskadnog procesa.</a:t>
            </a:r>
          </a:p>
          <a:p>
            <a:r>
              <a:rPr lang="sr-Latn-CS" smtClean="0"/>
              <a:t>Primer: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r-Latn-CS" b="1" smtClean="0">
                <a:latin typeface="Courier New" panose="02070309020205020404" pitchFamily="49" charset="0"/>
              </a:rPr>
              <a:t>p {color: black !important}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 PPT-Multimedijalne tehnologije - Web programiranje 4</Template>
  <TotalTime>310</TotalTime>
  <Words>1085</Words>
  <Application>Microsoft Office PowerPoint</Application>
  <PresentationFormat>On-screen Show (4:3)</PresentationFormat>
  <Paragraphs>175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Century Gothic</vt:lpstr>
      <vt:lpstr>Constantia</vt:lpstr>
      <vt:lpstr>Courier New</vt:lpstr>
      <vt:lpstr>Verdana</vt:lpstr>
      <vt:lpstr>Wingdings</vt:lpstr>
      <vt:lpstr>Wingdings 2</vt:lpstr>
      <vt:lpstr>Flow</vt:lpstr>
      <vt:lpstr>PowerPoint Presentation</vt:lpstr>
      <vt:lpstr>KASKADNI OPSI STILOVA SCC</vt:lpstr>
      <vt:lpstr>Problemi sa izgledom</vt:lpstr>
      <vt:lpstr>CSS</vt:lpstr>
      <vt:lpstr>Gde se stilovi ugrađuju?</vt:lpstr>
      <vt:lpstr>Stil unutar HTML elementa</vt:lpstr>
      <vt:lpstr>Stilovi definisani unutar dokumenta</vt:lpstr>
      <vt:lpstr>Stilovi definisani u eksternoj stranici stilova</vt:lpstr>
      <vt:lpstr>Preklapanje stilova  (kaskadni stilovi)</vt:lpstr>
      <vt:lpstr>Sintaksa</vt:lpstr>
      <vt:lpstr>Klase stilova</vt:lpstr>
      <vt:lpstr>Klase stilova</vt:lpstr>
      <vt:lpstr>Klase stilova</vt:lpstr>
      <vt:lpstr>Stilovi identifikovani po ID-u</vt:lpstr>
      <vt:lpstr>Stilovi identifikovani po ID-u</vt:lpstr>
      <vt:lpstr>Unutrašnji stilovi</vt:lpstr>
      <vt:lpstr>Unutrašnji stilovi-nedostatak</vt:lpstr>
      <vt:lpstr>Ugrađeni stilovi</vt:lpstr>
      <vt:lpstr>Opisi stilova</vt:lpstr>
      <vt:lpstr>Tri koraka u postupku primene opisa stilova</vt:lpstr>
      <vt:lpstr>1. korak: Definisanje novog opisa stila</vt:lpstr>
      <vt:lpstr>2. korak:Definisanje stilova u opisu stila</vt:lpstr>
      <vt:lpstr>3. korak: Povezivanje opisa stila sa stranom ili više strana</vt:lpstr>
      <vt:lpstr>CSS pozicioniranje</vt:lpstr>
      <vt:lpstr>Relativno pozicioniranje</vt:lpstr>
      <vt:lpstr>Apsolutno pozicioniranje</vt:lpstr>
      <vt:lpstr>Tri načina pozicioniranja</vt:lpstr>
      <vt:lpstr>Z-indeks</vt:lpstr>
      <vt:lpstr>Vežba:pozicioniranje teksta i upotreba stilova</vt:lpstr>
      <vt:lpstr>Vežba...</vt:lpstr>
      <vt:lpstr>Vežba...</vt:lpstr>
      <vt:lpstr>Vežba...</vt:lpstr>
      <vt:lpstr>Vežba...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Kaskadni opisi stilova</dc:title>
  <dc:creator>admin</dc:creator>
  <cp:lastModifiedBy>Sasha</cp:lastModifiedBy>
  <cp:revision>35</cp:revision>
  <dcterms:created xsi:type="dcterms:W3CDTF">2012-01-10T08:41:13Z</dcterms:created>
  <dcterms:modified xsi:type="dcterms:W3CDTF">2018-04-01T14:16:56Z</dcterms:modified>
</cp:coreProperties>
</file>