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notesMasterIdLst>
    <p:notesMasterId r:id="rId64"/>
  </p:notesMasterIdLst>
  <p:sldIdLst>
    <p:sldId id="318" r:id="rId2"/>
    <p:sldId id="319" r:id="rId3"/>
    <p:sldId id="257" r:id="rId4"/>
    <p:sldId id="258" r:id="rId5"/>
    <p:sldId id="260" r:id="rId6"/>
    <p:sldId id="261" r:id="rId7"/>
    <p:sldId id="259" r:id="rId8"/>
    <p:sldId id="297" r:id="rId9"/>
    <p:sldId id="262" r:id="rId10"/>
    <p:sldId id="263" r:id="rId11"/>
    <p:sldId id="264" r:id="rId12"/>
    <p:sldId id="267" r:id="rId13"/>
    <p:sldId id="268" r:id="rId14"/>
    <p:sldId id="265" r:id="rId15"/>
    <p:sldId id="269" r:id="rId16"/>
    <p:sldId id="266" r:id="rId17"/>
    <p:sldId id="271" r:id="rId18"/>
    <p:sldId id="272" r:id="rId19"/>
    <p:sldId id="273" r:id="rId20"/>
    <p:sldId id="274" r:id="rId21"/>
    <p:sldId id="275" r:id="rId22"/>
    <p:sldId id="288" r:id="rId23"/>
    <p:sldId id="276" r:id="rId24"/>
    <p:sldId id="277" r:id="rId25"/>
    <p:sldId id="278" r:id="rId26"/>
    <p:sldId id="279" r:id="rId27"/>
    <p:sldId id="280" r:id="rId28"/>
    <p:sldId id="281" r:id="rId29"/>
    <p:sldId id="289" r:id="rId30"/>
    <p:sldId id="290" r:id="rId31"/>
    <p:sldId id="282" r:id="rId32"/>
    <p:sldId id="283" r:id="rId33"/>
    <p:sldId id="284" r:id="rId34"/>
    <p:sldId id="285" r:id="rId35"/>
    <p:sldId id="286" r:id="rId36"/>
    <p:sldId id="287" r:id="rId37"/>
    <p:sldId id="291" r:id="rId38"/>
    <p:sldId id="292" r:id="rId39"/>
    <p:sldId id="303" r:id="rId40"/>
    <p:sldId id="304" r:id="rId41"/>
    <p:sldId id="305" r:id="rId42"/>
    <p:sldId id="294" r:id="rId43"/>
    <p:sldId id="293" r:id="rId44"/>
    <p:sldId id="295" r:id="rId45"/>
    <p:sldId id="296" r:id="rId46"/>
    <p:sldId id="298" r:id="rId47"/>
    <p:sldId id="299" r:id="rId48"/>
    <p:sldId id="301" r:id="rId49"/>
    <p:sldId id="300" r:id="rId50"/>
    <p:sldId id="302" r:id="rId51"/>
    <p:sldId id="306" r:id="rId52"/>
    <p:sldId id="307" r:id="rId53"/>
    <p:sldId id="308" r:id="rId54"/>
    <p:sldId id="309" r:id="rId55"/>
    <p:sldId id="310" r:id="rId56"/>
    <p:sldId id="311" r:id="rId57"/>
    <p:sldId id="312" r:id="rId58"/>
    <p:sldId id="313" r:id="rId59"/>
    <p:sldId id="314" r:id="rId60"/>
    <p:sldId id="317" r:id="rId61"/>
    <p:sldId id="315" r:id="rId62"/>
    <p:sldId id="316" r:id="rId6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2" d="100"/>
          <a:sy n="112" d="100"/>
        </p:scale>
        <p:origin x="156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24F3A1D1-9003-4B03-9CCA-AC2BDB57182A}" type="datetimeFigureOut">
              <a:rPr lang="en-US"/>
              <a:pPr>
                <a:defRPr/>
              </a:pPr>
              <a:t>4/1/2018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4D915FD3-F0B1-466D-9C18-F27EEAF440A7}" type="slidenum">
              <a:rPr lang="en-US"/>
              <a:pPr/>
              <a:t>‹#›</a:t>
            </a:fld>
            <a:endParaRPr lang="en-US"/>
          </a:p>
        </p:txBody>
      </p:sp>
    </p:spTree>
    <p:extLst>
      <p:ext uri="{BB962C8B-B14F-4D97-AF65-F5344CB8AC3E}">
        <p14:creationId xmlns:p14="http://schemas.microsoft.com/office/powerpoint/2010/main" val="1134164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a:p>
        </p:txBody>
      </p:sp>
      <p:sp>
        <p:nvSpPr>
          <p:cNvPr id="19" name="Footer Placeholder 18"/>
          <p:cNvSpPr>
            <a:spLocks noGrp="1"/>
          </p:cNvSpPr>
          <p:nvPr>
            <p:ph type="ftr" sz="quarter" idx="11"/>
          </p:nvPr>
        </p:nvSpPr>
        <p:spPr/>
        <p:txBody>
          <a:bodyPr/>
          <a:lstStyle/>
          <a:p>
            <a:pPr>
              <a:defRPr/>
            </a:pPr>
            <a:endParaRPr lang="en-US"/>
          </a:p>
        </p:txBody>
      </p:sp>
      <p:sp>
        <p:nvSpPr>
          <p:cNvPr id="27" name="Slide Number Placeholder 26"/>
          <p:cNvSpPr>
            <a:spLocks noGrp="1"/>
          </p:cNvSpPr>
          <p:nvPr>
            <p:ph type="sldNum" sz="quarter" idx="12"/>
          </p:nvPr>
        </p:nvSpPr>
        <p:spPr/>
        <p:txBody>
          <a:bodyPr/>
          <a:lstStyle/>
          <a:p>
            <a:fld id="{98D94C7E-6FB5-44D6-B2CD-9C6B624F1383}" type="slidenum">
              <a:rPr lang="en-US" smtClean="0"/>
              <a:pPr/>
              <a:t>‹#›</a:t>
            </a:fld>
            <a:endParaRPr lang="en-US"/>
          </a:p>
        </p:txBody>
      </p:sp>
    </p:spTree>
    <p:extLst>
      <p:ext uri="{BB962C8B-B14F-4D97-AF65-F5344CB8AC3E}">
        <p14:creationId xmlns:p14="http://schemas.microsoft.com/office/powerpoint/2010/main" val="2558989576"/>
      </p:ext>
    </p:extLst>
  </p:cSld>
  <p:clrMapOvr>
    <a:overrideClrMapping bg1="dk1" tx1="lt1" bg2="dk2" tx2="lt2" accent1="accent1" accent2="accent2" accent3="accent3" accent4="accent4" accent5="accent5" accent6="accent6" hlink="hlink" folHlink="folHlink"/>
  </p:clrMapOvr>
  <p:transition>
    <p:push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04E5859E-8009-4D01-811F-C631D5E15CEF}" type="slidenum">
              <a:rPr lang="en-US" smtClean="0"/>
              <a:pPr/>
              <a:t>‹#›</a:t>
            </a:fld>
            <a:endParaRPr lang="en-US"/>
          </a:p>
        </p:txBody>
      </p:sp>
    </p:spTree>
    <p:extLst>
      <p:ext uri="{BB962C8B-B14F-4D97-AF65-F5344CB8AC3E}">
        <p14:creationId xmlns:p14="http://schemas.microsoft.com/office/powerpoint/2010/main" val="2535468548"/>
      </p:ext>
    </p:extLst>
  </p:cSld>
  <p:clrMapOvr>
    <a:masterClrMapping/>
  </p:clrMapOvr>
  <p:transition>
    <p:push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4D0A2D68-DD0F-44FA-9027-E898804E78C7}" type="slidenum">
              <a:rPr lang="en-US" smtClean="0"/>
              <a:pPr/>
              <a:t>‹#›</a:t>
            </a:fld>
            <a:endParaRPr lang="en-US"/>
          </a:p>
        </p:txBody>
      </p:sp>
    </p:spTree>
    <p:extLst>
      <p:ext uri="{BB962C8B-B14F-4D97-AF65-F5344CB8AC3E}">
        <p14:creationId xmlns:p14="http://schemas.microsoft.com/office/powerpoint/2010/main" val="2344129691"/>
      </p:ext>
    </p:extLst>
  </p:cSld>
  <p:clrMapOvr>
    <a:masterClrMapping/>
  </p:clrMapOvr>
  <p:transition>
    <p:push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277813"/>
            <a:ext cx="7761288" cy="8477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341438"/>
            <a:ext cx="3810000" cy="4789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76800" y="1341438"/>
            <a:ext cx="3810000" cy="47894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6"/>
          <p:cNvSpPr>
            <a:spLocks noGrp="1"/>
          </p:cNvSpPr>
          <p:nvPr>
            <p:ph type="dt" sz="half" idx="10"/>
          </p:nvPr>
        </p:nvSpPr>
        <p:spPr/>
        <p:txBody>
          <a:bodyPr/>
          <a:lstStyle>
            <a:lvl1pPr>
              <a:defRPr/>
            </a:lvl1pPr>
          </a:lstStyle>
          <a:p>
            <a:pPr>
              <a:defRPr/>
            </a:pPr>
            <a:endParaRPr lang="en-US"/>
          </a:p>
        </p:txBody>
      </p:sp>
      <p:sp>
        <p:nvSpPr>
          <p:cNvPr id="6" name="Footer Placeholder 3"/>
          <p:cNvSpPr>
            <a:spLocks noGrp="1"/>
          </p:cNvSpPr>
          <p:nvPr>
            <p:ph type="ftr" sz="quarter" idx="11"/>
          </p:nvPr>
        </p:nvSpPr>
        <p:spPr/>
        <p:txBody>
          <a:bodyPr/>
          <a:lstStyle>
            <a:lvl1pPr>
              <a:defRPr/>
            </a:lvl1pPr>
          </a:lstStyle>
          <a:p>
            <a:pPr>
              <a:defRPr/>
            </a:pPr>
            <a:endParaRPr lang="en-US"/>
          </a:p>
        </p:txBody>
      </p:sp>
      <p:sp>
        <p:nvSpPr>
          <p:cNvPr id="7" name="Slide Number Placeholder 15"/>
          <p:cNvSpPr>
            <a:spLocks noGrp="1"/>
          </p:cNvSpPr>
          <p:nvPr>
            <p:ph type="sldNum" sz="quarter" idx="12"/>
          </p:nvPr>
        </p:nvSpPr>
        <p:spPr/>
        <p:txBody>
          <a:bodyPr/>
          <a:lstStyle>
            <a:lvl1pPr>
              <a:defRPr/>
            </a:lvl1pPr>
          </a:lstStyle>
          <a:p>
            <a:fld id="{F8A027E3-FE47-4594-B1F7-ADB53079BA43}" type="slidenum">
              <a:rPr lang="en-US" smtClean="0"/>
              <a:pPr/>
              <a:t>‹#›</a:t>
            </a:fld>
            <a:endParaRPr lang="en-US"/>
          </a:p>
        </p:txBody>
      </p:sp>
    </p:spTree>
    <p:extLst>
      <p:ext uri="{BB962C8B-B14F-4D97-AF65-F5344CB8AC3E}">
        <p14:creationId xmlns:p14="http://schemas.microsoft.com/office/powerpoint/2010/main" val="1621748895"/>
      </p:ext>
    </p:extLst>
  </p:cSld>
  <p:clrMapOvr>
    <a:masterClrMapping/>
  </p:clrMapOvr>
  <p:transition>
    <p:push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600200"/>
            <a:ext cx="4038600" cy="21891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3941763"/>
            <a:ext cx="4038600" cy="218916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770634A1-EED7-4FB1-A3BA-7F0184A24897}" type="slidenum">
              <a:rPr lang="en-US"/>
              <a:pPr/>
              <a:t>‹#›</a:t>
            </a:fld>
            <a:endParaRPr lang="en-US"/>
          </a:p>
        </p:txBody>
      </p:sp>
    </p:spTree>
    <p:extLst>
      <p:ext uri="{BB962C8B-B14F-4D97-AF65-F5344CB8AC3E}">
        <p14:creationId xmlns:p14="http://schemas.microsoft.com/office/powerpoint/2010/main" val="2872449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a:p>
        </p:txBody>
      </p:sp>
      <p:sp>
        <p:nvSpPr>
          <p:cNvPr id="4" name="Date Placeholder 3"/>
          <p:cNvSpPr>
            <a:spLocks noGrp="1"/>
          </p:cNvSpPr>
          <p:nvPr>
            <p:ph type="dt" sz="half" idx="10"/>
          </p:nvPr>
        </p:nvSpPr>
        <p:spPr>
          <a:xfrm>
            <a:off x="457200" y="6245225"/>
            <a:ext cx="2133600" cy="476250"/>
          </a:xfrm>
        </p:spPr>
        <p:txBody>
          <a:bodyPr/>
          <a:lstStyle>
            <a:lvl1pPr>
              <a:defRPr/>
            </a:lvl1pPr>
          </a:lstStyle>
          <a:p>
            <a:pPr>
              <a:defRPr/>
            </a:pPr>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A8DA6C2C-D3DA-4CC6-9663-CE36D2175125}" type="slidenum">
              <a:rPr lang="en-US"/>
              <a:pPr/>
              <a:t>‹#›</a:t>
            </a:fld>
            <a:endParaRPr lang="en-US"/>
          </a:p>
        </p:txBody>
      </p:sp>
    </p:spTree>
    <p:extLst>
      <p:ext uri="{BB962C8B-B14F-4D97-AF65-F5344CB8AC3E}">
        <p14:creationId xmlns:p14="http://schemas.microsoft.com/office/powerpoint/2010/main" val="3553987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967C0839-FA52-4ACD-947B-511370FFBC9A}" type="slidenum">
              <a:rPr lang="en-US" smtClean="0"/>
              <a:pPr/>
              <a:t>‹#›</a:t>
            </a:fld>
            <a:endParaRPr lang="en-US"/>
          </a:p>
        </p:txBody>
      </p:sp>
    </p:spTree>
    <p:extLst>
      <p:ext uri="{BB962C8B-B14F-4D97-AF65-F5344CB8AC3E}">
        <p14:creationId xmlns:p14="http://schemas.microsoft.com/office/powerpoint/2010/main" val="424995466"/>
      </p:ext>
    </p:extLst>
  </p:cSld>
  <p:clrMapOvr>
    <a:masterClrMapping/>
  </p:clrMapOvr>
  <p:transition>
    <p:push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B11B66C0-A8AB-4204-8452-7D389F360873}" type="slidenum">
              <a:rPr lang="en-US" smtClean="0"/>
              <a:pPr/>
              <a:t>‹#›</a:t>
            </a:fld>
            <a:endParaRPr lang="en-US"/>
          </a:p>
        </p:txBody>
      </p:sp>
    </p:spTree>
    <p:extLst>
      <p:ext uri="{BB962C8B-B14F-4D97-AF65-F5344CB8AC3E}">
        <p14:creationId xmlns:p14="http://schemas.microsoft.com/office/powerpoint/2010/main" val="313978002"/>
      </p:ext>
    </p:extLst>
  </p:cSld>
  <p:clrMapOvr>
    <a:overrideClrMapping bg1="dk1" tx1="lt1" bg2="dk2" tx2="lt2" accent1="accent1" accent2="accent2" accent3="accent3" accent4="accent4" accent5="accent5" accent6="accent6" hlink="hlink" folHlink="folHlink"/>
  </p:clrMapOvr>
  <p:transition>
    <p:push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8F52111D-C014-415A-8A9E-4B2E9DA4FED2}" type="slidenum">
              <a:rPr lang="en-US" smtClean="0"/>
              <a:pPr/>
              <a:t>‹#›</a:t>
            </a:fld>
            <a:endParaRPr lang="en-US"/>
          </a:p>
        </p:txBody>
      </p:sp>
    </p:spTree>
    <p:extLst>
      <p:ext uri="{BB962C8B-B14F-4D97-AF65-F5344CB8AC3E}">
        <p14:creationId xmlns:p14="http://schemas.microsoft.com/office/powerpoint/2010/main" val="1870708718"/>
      </p:ext>
    </p:extLst>
  </p:cSld>
  <p:clrMapOvr>
    <a:masterClrMapping/>
  </p:clrMapOvr>
  <p:transition>
    <p:push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8D97C617-CB4F-4E55-95D6-6D42FE3D8174}" type="slidenum">
              <a:rPr lang="en-US" smtClean="0"/>
              <a:pPr/>
              <a:t>‹#›</a:t>
            </a:fld>
            <a:endParaRPr lang="en-US"/>
          </a:p>
        </p:txBody>
      </p:sp>
    </p:spTree>
    <p:extLst>
      <p:ext uri="{BB962C8B-B14F-4D97-AF65-F5344CB8AC3E}">
        <p14:creationId xmlns:p14="http://schemas.microsoft.com/office/powerpoint/2010/main" val="3908011051"/>
      </p:ext>
    </p:extLst>
  </p:cSld>
  <p:clrMapOvr>
    <a:masterClrMapping/>
  </p:clrMapOvr>
  <p:transition>
    <p:push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B681E933-62D2-4922-B042-D203A2F58CD2}" type="slidenum">
              <a:rPr lang="en-US" smtClean="0"/>
              <a:pPr/>
              <a:t>‹#›</a:t>
            </a:fld>
            <a:endParaRPr lang="en-US"/>
          </a:p>
        </p:txBody>
      </p:sp>
    </p:spTree>
    <p:extLst>
      <p:ext uri="{BB962C8B-B14F-4D97-AF65-F5344CB8AC3E}">
        <p14:creationId xmlns:p14="http://schemas.microsoft.com/office/powerpoint/2010/main" val="1410621112"/>
      </p:ext>
    </p:extLst>
  </p:cSld>
  <p:clrMapOvr>
    <a:masterClrMapping/>
  </p:clrMapOvr>
  <p:transition>
    <p:push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11DF3B41-0887-4929-BF51-CB31FE7860DF}" type="slidenum">
              <a:rPr lang="en-US" smtClean="0"/>
              <a:pPr/>
              <a:t>‹#›</a:t>
            </a:fld>
            <a:endParaRPr lang="en-US"/>
          </a:p>
        </p:txBody>
      </p:sp>
    </p:spTree>
    <p:extLst>
      <p:ext uri="{BB962C8B-B14F-4D97-AF65-F5344CB8AC3E}">
        <p14:creationId xmlns:p14="http://schemas.microsoft.com/office/powerpoint/2010/main" val="2650260191"/>
      </p:ext>
    </p:extLst>
  </p:cSld>
  <p:clrMapOvr>
    <a:masterClrMapping/>
  </p:clrMapOvr>
  <p:transition>
    <p:push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617064E0-3160-48AF-81B1-4DCA472EF720}" type="slidenum">
              <a:rPr lang="en-US" smtClean="0"/>
              <a:pPr/>
              <a:t>‹#›</a:t>
            </a:fld>
            <a:endParaRPr lang="en-US"/>
          </a:p>
        </p:txBody>
      </p:sp>
    </p:spTree>
    <p:extLst>
      <p:ext uri="{BB962C8B-B14F-4D97-AF65-F5344CB8AC3E}">
        <p14:creationId xmlns:p14="http://schemas.microsoft.com/office/powerpoint/2010/main" val="474655920"/>
      </p:ext>
    </p:extLst>
  </p:cSld>
  <p:clrMapOvr>
    <a:masterClrMapping/>
  </p:clrMapOvr>
  <p:transition>
    <p:push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DA64933-0151-4C8B-B34B-26FB269FFD8A}"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extLst>
      <p:ext uri="{BB962C8B-B14F-4D97-AF65-F5344CB8AC3E}">
        <p14:creationId xmlns:p14="http://schemas.microsoft.com/office/powerpoint/2010/main" val="4184477763"/>
      </p:ext>
    </p:extLst>
  </p:cSld>
  <p:clrMapOvr>
    <a:masterClrMapping/>
  </p:clrMapOvr>
  <p:transition>
    <p:push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a:alphaModFix amt="40000"/>
            <a:lum/>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032E0E0-DFBF-45D4-A9EF-55CF82E962C4}"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extLst>
      <p:ext uri="{BB962C8B-B14F-4D97-AF65-F5344CB8AC3E}">
        <p14:creationId xmlns:p14="http://schemas.microsoft.com/office/powerpoint/2010/main" val="2237575089"/>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760" r:id="rId13"/>
    <p:sldLayoutId id="2147483761" r:id="rId14"/>
  </p:sldLayoutIdLst>
  <p:transition>
    <p:push dir="d"/>
  </p:transition>
  <p:timing>
    <p:tnLst>
      <p:par>
        <p:cTn id="1" dur="indefinite" restart="never" nodeType="tmRoot"/>
      </p:par>
    </p:tnLst>
  </p:timing>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4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5" name="Text Box 5"/>
          <p:cNvSpPr txBox="1">
            <a:spLocks noChangeArrowheads="1"/>
          </p:cNvSpPr>
          <p:nvPr/>
        </p:nvSpPr>
        <p:spPr bwMode="auto">
          <a:xfrm>
            <a:off x="990600" y="1676400"/>
            <a:ext cx="7772400" cy="3031599"/>
          </a:xfrm>
          <a:prstGeom prst="rect">
            <a:avLst/>
          </a:prstGeom>
          <a:noFill/>
          <a:ln w="9525">
            <a:noFill/>
            <a:miter lim="800000"/>
            <a:headEnd/>
            <a:tailEnd/>
          </a:ln>
        </p:spPr>
        <p:txBody>
          <a:bodyPr wrap="square">
            <a:spAutoFit/>
          </a:bodyPr>
          <a:lstStyle/>
          <a:p>
            <a:pPr algn="ctr">
              <a:spcBef>
                <a:spcPts val="1200"/>
              </a:spcBef>
            </a:pPr>
            <a:r>
              <a:rPr lang="en-US" sz="4500" dirty="0">
                <a:solidFill>
                  <a:schemeClr val="tx2"/>
                </a:solidFill>
                <a:latin typeface="+mj-lt"/>
                <a:ea typeface="+mj-ea"/>
                <a:cs typeface="+mj-cs"/>
              </a:rPr>
              <a:t>VISOKA TEHNIČKA ŠKOLA STRUKOVNIH STUDIJA ZVEČAN</a:t>
            </a:r>
          </a:p>
          <a:p>
            <a:pPr algn="ctr">
              <a:spcBef>
                <a:spcPts val="1200"/>
              </a:spcBef>
            </a:pPr>
            <a:r>
              <a:rPr lang="en-US" sz="3600" dirty="0">
                <a:solidFill>
                  <a:schemeClr val="tx2"/>
                </a:solidFill>
                <a:latin typeface="+mj-lt"/>
                <a:ea typeface="+mj-ea"/>
                <a:cs typeface="+mj-cs"/>
              </a:rPr>
              <a:t>STUDIJSKI PROGRAM:</a:t>
            </a:r>
          </a:p>
          <a:p>
            <a:pPr algn="ctr">
              <a:spcBef>
                <a:spcPts val="1200"/>
              </a:spcBef>
            </a:pPr>
            <a:r>
              <a:rPr lang="en-US" sz="4500" dirty="0">
                <a:solidFill>
                  <a:schemeClr val="tx2"/>
                </a:solidFill>
                <a:latin typeface="+mj-lt"/>
                <a:ea typeface="+mj-ea"/>
                <a:cs typeface="+mj-cs"/>
              </a:rPr>
              <a:t>MULTIMEDIJALNE TEHNOLOGIJE</a:t>
            </a:r>
          </a:p>
        </p:txBody>
      </p:sp>
    </p:spTree>
    <p:extLst>
      <p:ext uri="{BB962C8B-B14F-4D97-AF65-F5344CB8AC3E}">
        <p14:creationId xmlns:p14="http://schemas.microsoft.com/office/powerpoint/2010/main" val="951036633"/>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p:cTn id="7" dur="5000" fill="hold"/>
                                        <p:tgtEl>
                                          <p:spTgt spid="1026"/>
                                        </p:tgtEl>
                                        <p:attrNameLst>
                                          <p:attrName>ppt_w</p:attrName>
                                        </p:attrNameLst>
                                      </p:cBhvr>
                                      <p:tavLst>
                                        <p:tav tm="0" fmla="#ppt_w*sin(2.5*pi*$)">
                                          <p:val>
                                            <p:fltVal val="0"/>
                                          </p:val>
                                        </p:tav>
                                        <p:tav tm="100000">
                                          <p:val>
                                            <p:fltVal val="1"/>
                                          </p:val>
                                        </p:tav>
                                      </p:tavLst>
                                    </p:anim>
                                    <p:anim calcmode="lin" valueType="num">
                                      <p:cBhvr>
                                        <p:cTn id="8" dur="5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12290" name="Rectangle 2"/>
          <p:cNvSpPr>
            <a:spLocks noGrp="1" noChangeArrowheads="1"/>
          </p:cNvSpPr>
          <p:nvPr>
            <p:ph type="title"/>
          </p:nvPr>
        </p:nvSpPr>
        <p:spPr/>
        <p:txBody>
          <a:bodyPr/>
          <a:lstStyle/>
          <a:p>
            <a:pPr eaLnBrk="1" hangingPunct="1"/>
            <a:r>
              <a:rPr lang="sr-Latn-CS" smtClean="0"/>
              <a:t>Promenljive</a:t>
            </a:r>
            <a:endParaRPr lang="en-US" smtClean="0"/>
          </a:p>
        </p:txBody>
      </p:sp>
      <p:sp>
        <p:nvSpPr>
          <p:cNvPr id="12291" name="Rectangle 3"/>
          <p:cNvSpPr>
            <a:spLocks noGrp="1" noChangeArrowheads="1"/>
          </p:cNvSpPr>
          <p:nvPr>
            <p:ph idx="1"/>
          </p:nvPr>
        </p:nvSpPr>
        <p:spPr/>
        <p:txBody>
          <a:bodyPr/>
          <a:lstStyle/>
          <a:p>
            <a:pPr eaLnBrk="1" hangingPunct="1">
              <a:lnSpc>
                <a:spcPct val="90000"/>
              </a:lnSpc>
            </a:pPr>
            <a:r>
              <a:rPr lang="sr-Latn-CS" sz="2800" smtClean="0"/>
              <a:t>Nakon deklaracije, varijabla se može inicijalizovati:</a:t>
            </a:r>
          </a:p>
          <a:p>
            <a:pPr eaLnBrk="1" hangingPunct="1">
              <a:lnSpc>
                <a:spcPct val="90000"/>
              </a:lnSpc>
              <a:buFontTx/>
              <a:buNone/>
            </a:pPr>
            <a:r>
              <a:rPr lang="sr-Latn-CS" sz="2800" smtClean="0"/>
              <a:t>var x;</a:t>
            </a:r>
          </a:p>
          <a:p>
            <a:pPr eaLnBrk="1" hangingPunct="1">
              <a:lnSpc>
                <a:spcPct val="90000"/>
              </a:lnSpc>
              <a:buFontTx/>
              <a:buNone/>
            </a:pPr>
            <a:r>
              <a:rPr lang="sr-Latn-CS" sz="2800" smtClean="0"/>
              <a:t>x = 5;</a:t>
            </a:r>
          </a:p>
          <a:p>
            <a:pPr eaLnBrk="1" hangingPunct="1">
              <a:lnSpc>
                <a:spcPct val="90000"/>
              </a:lnSpc>
            </a:pPr>
            <a:r>
              <a:rPr lang="sr-Latn-CS" sz="2800" smtClean="0"/>
              <a:t>Inicijalizacija može i uz deklaraciju:</a:t>
            </a:r>
          </a:p>
          <a:p>
            <a:pPr eaLnBrk="1" hangingPunct="1">
              <a:lnSpc>
                <a:spcPct val="90000"/>
              </a:lnSpc>
              <a:buFontTx/>
              <a:buNone/>
            </a:pPr>
            <a:r>
              <a:rPr lang="sr-Latn-CS" sz="2800" smtClean="0"/>
              <a:t>var x = 5;</a:t>
            </a:r>
          </a:p>
          <a:p>
            <a:pPr eaLnBrk="1" hangingPunct="1">
              <a:lnSpc>
                <a:spcPct val="90000"/>
              </a:lnSpc>
            </a:pPr>
            <a:r>
              <a:rPr lang="sr-Latn-CS" sz="2800" smtClean="0"/>
              <a:t>Varijabla može i da promeni tip:</a:t>
            </a:r>
          </a:p>
          <a:p>
            <a:pPr eaLnBrk="1" hangingPunct="1">
              <a:lnSpc>
                <a:spcPct val="90000"/>
              </a:lnSpc>
              <a:buFontTx/>
              <a:buNone/>
            </a:pPr>
            <a:r>
              <a:rPr lang="sr-Latn-CS" sz="2800" smtClean="0"/>
              <a:t>var x = 5;</a:t>
            </a:r>
          </a:p>
          <a:p>
            <a:pPr eaLnBrk="1" hangingPunct="1">
              <a:lnSpc>
                <a:spcPct val="90000"/>
              </a:lnSpc>
              <a:buFontTx/>
              <a:buNone/>
            </a:pPr>
            <a:r>
              <a:rPr lang="sr-Latn-CS" sz="2800" smtClean="0"/>
              <a:t>x = "Mika";</a:t>
            </a:r>
            <a:endParaRPr lang="en-US" sz="2800" smtClean="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5E56399-B23B-4F4A-877B-BA3CB97E574B}" type="slidenum">
              <a:rPr lang="en-US">
                <a:latin typeface="Garamond" panose="02020404030301010803" pitchFamily="18" charset="0"/>
              </a:rPr>
              <a:pPr eaLnBrk="1" hangingPunct="1"/>
              <a:t>10</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13314" name="Rectangle 2"/>
          <p:cNvSpPr>
            <a:spLocks noGrp="1" noChangeArrowheads="1"/>
          </p:cNvSpPr>
          <p:nvPr>
            <p:ph type="title"/>
          </p:nvPr>
        </p:nvSpPr>
        <p:spPr/>
        <p:txBody>
          <a:bodyPr/>
          <a:lstStyle/>
          <a:p>
            <a:pPr eaLnBrk="1" hangingPunct="1"/>
            <a:r>
              <a:rPr lang="sr-Latn-CS" smtClean="0"/>
              <a:t>Aritmetički i operatori dodele</a:t>
            </a:r>
            <a:endParaRPr lang="en-US" smtClean="0"/>
          </a:p>
        </p:txBody>
      </p:sp>
      <p:sp>
        <p:nvSpPr>
          <p:cNvPr id="13315" name="Rectangle 3"/>
          <p:cNvSpPr>
            <a:spLocks noGrp="1" noChangeArrowheads="1"/>
          </p:cNvSpPr>
          <p:nvPr>
            <p:ph idx="1"/>
          </p:nvPr>
        </p:nvSpPr>
        <p:spPr/>
        <p:txBody>
          <a:bodyPr/>
          <a:lstStyle/>
          <a:p>
            <a:pPr eaLnBrk="1" hangingPunct="1">
              <a:lnSpc>
                <a:spcPct val="80000"/>
              </a:lnSpc>
            </a:pPr>
            <a:r>
              <a:rPr lang="sr-Latn-CS" sz="2400" smtClean="0"/>
              <a:t>Aritmetički: </a:t>
            </a:r>
            <a:r>
              <a:rPr lang="sr-Latn-CS" sz="2400" b="1" smtClean="0">
                <a:latin typeface="Courier New" panose="02070309020205020404" pitchFamily="49" charset="0"/>
              </a:rPr>
              <a:t>+ - * / % ++ --</a:t>
            </a:r>
          </a:p>
          <a:p>
            <a:pPr eaLnBrk="1" hangingPunct="1">
              <a:lnSpc>
                <a:spcPct val="80000"/>
              </a:lnSpc>
              <a:buFontTx/>
              <a:buNone/>
            </a:pPr>
            <a:r>
              <a:rPr lang="sr-Latn-CS" sz="2400" b="1" smtClean="0">
                <a:latin typeface="Courier New" panose="02070309020205020404" pitchFamily="49" charset="0"/>
              </a:rPr>
              <a:t>x = 5;</a:t>
            </a:r>
          </a:p>
          <a:p>
            <a:pPr eaLnBrk="1" hangingPunct="1">
              <a:lnSpc>
                <a:spcPct val="80000"/>
              </a:lnSpc>
              <a:buFontTx/>
              <a:buNone/>
            </a:pPr>
            <a:r>
              <a:rPr lang="sr-Latn-CS" sz="2400" b="1" smtClean="0">
                <a:latin typeface="Courier New" panose="02070309020205020404" pitchFamily="49" charset="0"/>
              </a:rPr>
              <a:t>y = x * 4;</a:t>
            </a:r>
          </a:p>
          <a:p>
            <a:pPr eaLnBrk="1" hangingPunct="1">
              <a:lnSpc>
                <a:spcPct val="80000"/>
              </a:lnSpc>
              <a:buFontTx/>
              <a:buNone/>
            </a:pPr>
            <a:r>
              <a:rPr lang="sr-Latn-CS" sz="2400" b="1" smtClean="0">
                <a:latin typeface="Courier New" panose="02070309020205020404" pitchFamily="49" charset="0"/>
              </a:rPr>
              <a:t>z = y % 5;</a:t>
            </a:r>
          </a:p>
          <a:p>
            <a:pPr eaLnBrk="1" hangingPunct="1">
              <a:lnSpc>
                <a:spcPct val="80000"/>
              </a:lnSpc>
            </a:pPr>
            <a:r>
              <a:rPr lang="sr-Latn-CS" sz="2400" smtClean="0"/>
              <a:t>Dodele: </a:t>
            </a:r>
            <a:r>
              <a:rPr lang="sr-Latn-CS" sz="2400" b="1" smtClean="0">
                <a:latin typeface="Courier New" panose="02070309020205020404" pitchFamily="49" charset="0"/>
              </a:rPr>
              <a:t>=   +=   -=  *=  /=  %=</a:t>
            </a:r>
          </a:p>
          <a:p>
            <a:pPr eaLnBrk="1" hangingPunct="1">
              <a:lnSpc>
                <a:spcPct val="80000"/>
              </a:lnSpc>
              <a:buFontTx/>
              <a:buNone/>
            </a:pPr>
            <a:r>
              <a:rPr lang="sr-Latn-CS" sz="2400" b="1" smtClean="0">
                <a:latin typeface="Courier New" panose="02070309020205020404" pitchFamily="49" charset="0"/>
              </a:rPr>
              <a:t>y += 5;     y=y+5;</a:t>
            </a:r>
          </a:p>
          <a:p>
            <a:pPr eaLnBrk="1" hangingPunct="1">
              <a:lnSpc>
                <a:spcPct val="80000"/>
              </a:lnSpc>
            </a:pPr>
            <a:r>
              <a:rPr lang="sr-Latn-CS" sz="2400" smtClean="0"/>
              <a:t>Operator + ima posebno značenje kada su operandi stringovi:</a:t>
            </a:r>
          </a:p>
          <a:p>
            <a:pPr eaLnBrk="1" hangingPunct="1">
              <a:lnSpc>
                <a:spcPct val="80000"/>
              </a:lnSpc>
              <a:buFontTx/>
              <a:buNone/>
            </a:pPr>
            <a:r>
              <a:rPr lang="sr-Latn-CS" sz="2400" b="1" smtClean="0">
                <a:latin typeface="Courier New" panose="02070309020205020404" pitchFamily="49" charset="0"/>
              </a:rPr>
              <a:t>a = "Pera";</a:t>
            </a:r>
          </a:p>
          <a:p>
            <a:pPr eaLnBrk="1" hangingPunct="1">
              <a:lnSpc>
                <a:spcPct val="80000"/>
              </a:lnSpc>
              <a:buFontTx/>
              <a:buNone/>
            </a:pPr>
            <a:r>
              <a:rPr lang="sr-Latn-CS" sz="2400" b="1" smtClean="0">
                <a:latin typeface="Courier New" panose="02070309020205020404" pitchFamily="49" charset="0"/>
              </a:rPr>
              <a:t>b = "Car";</a:t>
            </a:r>
          </a:p>
          <a:p>
            <a:pPr eaLnBrk="1" hangingPunct="1">
              <a:lnSpc>
                <a:spcPct val="80000"/>
              </a:lnSpc>
              <a:buFontTx/>
              <a:buNone/>
            </a:pPr>
            <a:r>
              <a:rPr lang="sr-Latn-CS" sz="2400" b="1" smtClean="0">
                <a:latin typeface="Courier New" panose="02070309020205020404" pitchFamily="49" charset="0"/>
              </a:rPr>
              <a:t>c = a + b;</a:t>
            </a:r>
          </a:p>
          <a:p>
            <a:pPr eaLnBrk="1" hangingPunct="1">
              <a:lnSpc>
                <a:spcPct val="80000"/>
              </a:lnSpc>
            </a:pPr>
            <a:r>
              <a:rPr lang="sr-Latn-CS" sz="2400" smtClean="0"/>
              <a:t>Kada sabiramo stringove i brojeve, rezultat je string</a:t>
            </a:r>
            <a:endParaRPr lang="en-US" sz="2400"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E49AC8E-9F73-4B6B-B13E-0F02A63C29C3}" type="slidenum">
              <a:rPr lang="en-US">
                <a:latin typeface="Garamond" panose="02020404030301010803" pitchFamily="18" charset="0"/>
              </a:rPr>
              <a:pPr eaLnBrk="1" hangingPunct="1"/>
              <a:t>11</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sr-Latn-CS" smtClean="0"/>
              <a:t>Aritmetički operatori</a:t>
            </a:r>
            <a:endParaRPr lang="en-US" smtClean="0"/>
          </a:p>
        </p:txBody>
      </p:sp>
      <p:sp>
        <p:nvSpPr>
          <p:cNvPr id="14339" name="Rectangle 3"/>
          <p:cNvSpPr>
            <a:spLocks noGrp="1" noChangeArrowheads="1"/>
          </p:cNvSpPr>
          <p:nvPr>
            <p:ph type="body" sz="half" idx="1"/>
          </p:nvPr>
        </p:nvSpPr>
        <p:spPr>
          <a:xfrm>
            <a:off x="457200" y="1600200"/>
            <a:ext cx="4038600" cy="820738"/>
          </a:xfrm>
        </p:spPr>
        <p:txBody>
          <a:bodyPr/>
          <a:lstStyle/>
          <a:p>
            <a:pPr eaLnBrk="1" hangingPunct="1">
              <a:buFontTx/>
              <a:buNone/>
            </a:pPr>
            <a:r>
              <a:rPr lang="sr-Latn-CS" sz="2800" smtClean="0"/>
              <a:t>y = 5;</a:t>
            </a:r>
            <a:endParaRPr lang="en-US" sz="2800" smtClean="0"/>
          </a:p>
        </p:txBody>
      </p:sp>
      <p:graphicFrame>
        <p:nvGraphicFramePr>
          <p:cNvPr id="13357" name="Group 45"/>
          <p:cNvGraphicFramePr>
            <a:graphicFrameLocks noGrp="1"/>
          </p:cNvGraphicFramePr>
          <p:nvPr>
            <p:ph sz="half" idx="2"/>
          </p:nvPr>
        </p:nvGraphicFramePr>
        <p:xfrm>
          <a:off x="2916238" y="1628775"/>
          <a:ext cx="4038600" cy="4114801"/>
        </p:xfrm>
        <a:graphic>
          <a:graphicData uri="http://schemas.openxmlformats.org/drawingml/2006/table">
            <a:tbl>
              <a:tblPr/>
              <a:tblGrid>
                <a:gridCol w="2019300"/>
                <a:gridCol w="2019300"/>
              </a:tblGrid>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dirty="0" smtClean="0">
                          <a:ln>
                            <a:noFill/>
                          </a:ln>
                          <a:solidFill>
                            <a:schemeClr val="tx1"/>
                          </a:solidFill>
                          <a:effectLst/>
                          <a:latin typeface="Arial" charset="0"/>
                        </a:rPr>
                        <a:t>Operator</a:t>
                      </a: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Rezultat</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x=y+2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x=7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x=y-2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x=y%2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x=++y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x=6</a:t>
                      </a:r>
                      <a:r>
                        <a:rPr kumimoji="0" lang="sr-Latn-CS" sz="2800" b="0" i="0" u="none" strike="noStrike" cap="none" normalizeH="0" baseline="0" smtClean="0">
                          <a:ln>
                            <a:noFill/>
                          </a:ln>
                          <a:solidFill>
                            <a:schemeClr val="tx1"/>
                          </a:solidFill>
                          <a:effectLst/>
                          <a:latin typeface="Arial" charset="0"/>
                        </a:rPr>
                        <a:t>, y=6</a:t>
                      </a:r>
                      <a:r>
                        <a:rPr kumimoji="0" lang="en-US" sz="2800" b="0" i="0" u="none" strike="noStrike" cap="none" normalizeH="0" baseline="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x=y++</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a:t>
                      </a:r>
                      <a:r>
                        <a:rPr kumimoji="0" lang="sr-Latn-CS" sz="2800" b="0" i="0" u="none" strike="noStrike" cap="none" normalizeH="0" baseline="0" smtClean="0">
                          <a:ln>
                            <a:noFill/>
                          </a:ln>
                          <a:solidFill>
                            <a:schemeClr val="tx1"/>
                          </a:solidFill>
                          <a:effectLst/>
                          <a:latin typeface="Arial" charset="0"/>
                        </a:rPr>
                        <a:t>5, y=6</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x=--y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dirty="0" smtClean="0">
                          <a:ln>
                            <a:noFill/>
                          </a:ln>
                          <a:solidFill>
                            <a:schemeClr val="tx1"/>
                          </a:solidFill>
                          <a:effectLst/>
                          <a:latin typeface="Arial" charset="0"/>
                        </a:rPr>
                        <a:t>x=4</a:t>
                      </a:r>
                      <a:endParaRPr kumimoji="0" lang="en-US" sz="2800" b="0" i="0" u="none"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84835C3-CBFA-42FD-A02F-9674DC1BC8CD}" type="slidenum">
              <a:rPr lang="en-US">
                <a:latin typeface="Garamond" panose="02020404030301010803" pitchFamily="18" charset="0"/>
              </a:rPr>
              <a:pPr eaLnBrk="1" hangingPunct="1"/>
              <a:t>12</a:t>
            </a:fld>
            <a:endParaRPr lang="en-US">
              <a:latin typeface="Garamond" panose="02020404030301010803" pitchFamily="18" charset="0"/>
            </a:endParaRPr>
          </a:p>
        </p:txBody>
      </p:sp>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704088"/>
            <a:ext cx="8229600" cy="780696"/>
          </a:xfrm>
        </p:spPr>
        <p:txBody>
          <a:bodyPr>
            <a:normAutofit fontScale="90000"/>
          </a:bodyPr>
          <a:lstStyle/>
          <a:p>
            <a:pPr eaLnBrk="1" hangingPunct="1"/>
            <a:r>
              <a:rPr lang="sr-Latn-CS" dirty="0" smtClean="0"/>
              <a:t>Operatori dodele</a:t>
            </a:r>
            <a:endParaRPr lang="en-US" dirty="0" smtClean="0"/>
          </a:p>
        </p:txBody>
      </p:sp>
      <p:sp>
        <p:nvSpPr>
          <p:cNvPr id="15363" name="Rectangle 4"/>
          <p:cNvSpPr>
            <a:spLocks noGrp="1" noChangeArrowheads="1"/>
          </p:cNvSpPr>
          <p:nvPr>
            <p:ph idx="1"/>
          </p:nvPr>
        </p:nvSpPr>
        <p:spPr>
          <a:xfrm>
            <a:off x="468313" y="1341438"/>
            <a:ext cx="4038600" cy="965200"/>
          </a:xfrm>
        </p:spPr>
        <p:txBody>
          <a:bodyPr/>
          <a:lstStyle/>
          <a:p>
            <a:pPr eaLnBrk="1" hangingPunct="1">
              <a:lnSpc>
                <a:spcPct val="90000"/>
              </a:lnSpc>
              <a:buFontTx/>
              <a:buNone/>
            </a:pPr>
            <a:r>
              <a:rPr lang="sr-Latn-CS" sz="2800" smtClean="0"/>
              <a:t>x = 10;</a:t>
            </a:r>
          </a:p>
          <a:p>
            <a:pPr eaLnBrk="1" hangingPunct="1">
              <a:lnSpc>
                <a:spcPct val="90000"/>
              </a:lnSpc>
              <a:buFontTx/>
              <a:buNone/>
            </a:pPr>
            <a:r>
              <a:rPr lang="sr-Latn-CS" sz="2800" smtClean="0"/>
              <a:t>y = 5;</a:t>
            </a:r>
            <a:endParaRPr lang="en-US" sz="2800" smtClean="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BF239F7-C81B-4193-9288-AD4E51D4A175}" type="slidenum">
              <a:rPr lang="en-US">
                <a:latin typeface="Garamond" panose="02020404030301010803" pitchFamily="18" charset="0"/>
              </a:rPr>
              <a:pPr eaLnBrk="1" hangingPunct="1"/>
              <a:t>13</a:t>
            </a:fld>
            <a:endParaRPr lang="en-US">
              <a:latin typeface="Garamond" panose="02020404030301010803" pitchFamily="18" charset="0"/>
            </a:endParaRPr>
          </a:p>
        </p:txBody>
      </p:sp>
      <p:graphicFrame>
        <p:nvGraphicFramePr>
          <p:cNvPr id="15405" name="Group 45"/>
          <p:cNvGraphicFramePr>
            <a:graphicFrameLocks noGrp="1"/>
          </p:cNvGraphicFramePr>
          <p:nvPr/>
        </p:nvGraphicFramePr>
        <p:xfrm>
          <a:off x="2195513" y="1773238"/>
          <a:ext cx="6057900" cy="4114801"/>
        </p:xfrm>
        <a:graphic>
          <a:graphicData uri="http://schemas.openxmlformats.org/drawingml/2006/table">
            <a:tbl>
              <a:tblPr/>
              <a:tblGrid>
                <a:gridCol w="2019300"/>
                <a:gridCol w="2019300"/>
                <a:gridCol w="2019300"/>
              </a:tblGrid>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dirty="0" smtClean="0">
                          <a:ln>
                            <a:noFill/>
                          </a:ln>
                          <a:solidFill>
                            <a:schemeClr val="tx1"/>
                          </a:solidFill>
                          <a:effectLst/>
                          <a:latin typeface="Arial" charset="0"/>
                        </a:rPr>
                        <a:t>Operator</a:t>
                      </a:r>
                      <a:endParaRPr kumimoji="0" lang="en-US" sz="2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Isto kao</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Rezultat</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x=y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x+=y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x=x+y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x=15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x=x-y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x=5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89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x*=y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x=x*y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x=x/y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x=2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873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x=</a:t>
                      </a:r>
                      <a:r>
                        <a:rPr kumimoji="0" lang="en-US" sz="2800" b="0" i="0" u="none" strike="noStrike" cap="none" normalizeH="0" baseline="0" dirty="0" err="1" smtClean="0">
                          <a:ln>
                            <a:noFill/>
                          </a:ln>
                          <a:solidFill>
                            <a:schemeClr val="tx1"/>
                          </a:solidFill>
                          <a:effectLst/>
                          <a:latin typeface="Arial" charset="0"/>
                        </a:rPr>
                        <a:t>x%y</a:t>
                      </a:r>
                      <a:r>
                        <a:rPr kumimoji="0" lang="en-US" sz="2800" b="0" i="0" u="none" strike="noStrike" cap="none" normalizeH="0" baseline="0" dirty="0" smtClean="0">
                          <a:ln>
                            <a:noFill/>
                          </a:ln>
                          <a:solidFill>
                            <a:schemeClr val="tx1"/>
                          </a:solidFill>
                          <a:effectLst/>
                          <a:latin typeface="Arial"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x=0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16386" name="Rectangle 2"/>
          <p:cNvSpPr>
            <a:spLocks noGrp="1" noChangeArrowheads="1"/>
          </p:cNvSpPr>
          <p:nvPr>
            <p:ph type="title"/>
          </p:nvPr>
        </p:nvSpPr>
        <p:spPr>
          <a:xfrm>
            <a:off x="457200" y="704088"/>
            <a:ext cx="8229600" cy="896112"/>
          </a:xfrm>
        </p:spPr>
        <p:txBody>
          <a:bodyPr/>
          <a:lstStyle/>
          <a:p>
            <a:pPr eaLnBrk="1" hangingPunct="1"/>
            <a:r>
              <a:rPr lang="sr-Latn-CS" dirty="0" smtClean="0"/>
              <a:t>Relacioni operatori</a:t>
            </a:r>
            <a:endParaRPr lang="en-US" dirty="0" smtClean="0"/>
          </a:p>
        </p:txBody>
      </p:sp>
      <p:sp>
        <p:nvSpPr>
          <p:cNvPr id="16387" name="Rectangle 3"/>
          <p:cNvSpPr>
            <a:spLocks noGrp="1" noChangeArrowheads="1"/>
          </p:cNvSpPr>
          <p:nvPr>
            <p:ph idx="1"/>
          </p:nvPr>
        </p:nvSpPr>
        <p:spPr>
          <a:xfrm>
            <a:off x="250825" y="1600200"/>
            <a:ext cx="8893175" cy="4525963"/>
          </a:xfrm>
        </p:spPr>
        <p:txBody>
          <a:bodyPr/>
          <a:lstStyle/>
          <a:p>
            <a:pPr eaLnBrk="1" hangingPunct="1">
              <a:lnSpc>
                <a:spcPct val="80000"/>
              </a:lnSpc>
            </a:pPr>
            <a:r>
              <a:rPr lang="sr-Latn-CS" sz="2800" dirty="0" smtClean="0"/>
              <a:t>Relacioni: </a:t>
            </a:r>
            <a:r>
              <a:rPr lang="sr-Latn-CS" sz="2800" b="1" dirty="0" smtClean="0">
                <a:latin typeface="Courier New" panose="02070309020205020404" pitchFamily="49" charset="0"/>
              </a:rPr>
              <a:t>==  ===  !=  &lt;  &lt;=  &gt;  &gt;=</a:t>
            </a:r>
          </a:p>
          <a:p>
            <a:pPr eaLnBrk="1" hangingPunct="1">
              <a:lnSpc>
                <a:spcPct val="80000"/>
              </a:lnSpc>
              <a:buFontTx/>
              <a:buNone/>
            </a:pPr>
            <a:r>
              <a:rPr lang="sr-Latn-CS" sz="2800" b="1" dirty="0" smtClean="0">
                <a:latin typeface="Courier New" panose="02070309020205020404" pitchFamily="49" charset="0"/>
              </a:rPr>
              <a:t>x = 5;</a:t>
            </a:r>
          </a:p>
          <a:p>
            <a:pPr eaLnBrk="1" hangingPunct="1">
              <a:lnSpc>
                <a:spcPct val="80000"/>
              </a:lnSpc>
              <a:buFontTx/>
              <a:buNone/>
            </a:pPr>
            <a:r>
              <a:rPr lang="sr-Latn-CS" sz="2800" b="1" dirty="0" smtClean="0">
                <a:latin typeface="Courier New" panose="02070309020205020404" pitchFamily="49" charset="0"/>
              </a:rPr>
              <a:t>if (x == 5)</a:t>
            </a:r>
          </a:p>
          <a:p>
            <a:pPr eaLnBrk="1" hangingPunct="1">
              <a:lnSpc>
                <a:spcPct val="80000"/>
              </a:lnSpc>
              <a:buFontTx/>
              <a:buNone/>
            </a:pPr>
            <a:r>
              <a:rPr lang="sr-Latn-CS" sz="2800" b="1" dirty="0" smtClean="0">
                <a:latin typeface="Courier New" panose="02070309020205020404" pitchFamily="49" charset="0"/>
              </a:rPr>
              <a:t>  document.write("x je jednako 5");</a:t>
            </a:r>
          </a:p>
          <a:p>
            <a:pPr eaLnBrk="1" hangingPunct="1">
              <a:lnSpc>
                <a:spcPct val="80000"/>
              </a:lnSpc>
            </a:pPr>
            <a:r>
              <a:rPr lang="sr-Latn-CS" sz="2800" dirty="0" smtClean="0"/>
              <a:t>Operator === će porediti i vrednost i tip:</a:t>
            </a:r>
          </a:p>
          <a:p>
            <a:pPr eaLnBrk="1" hangingPunct="1">
              <a:lnSpc>
                <a:spcPct val="80000"/>
              </a:lnSpc>
              <a:buFontTx/>
              <a:buNone/>
            </a:pPr>
            <a:r>
              <a:rPr lang="sr-Latn-CS" sz="2800" b="1" dirty="0" smtClean="0">
                <a:latin typeface="Courier New" panose="02070309020205020404" pitchFamily="49" charset="0"/>
              </a:rPr>
              <a:t>if (x === "5")</a:t>
            </a:r>
          </a:p>
          <a:p>
            <a:pPr eaLnBrk="1" hangingPunct="1">
              <a:lnSpc>
                <a:spcPct val="80000"/>
              </a:lnSpc>
              <a:buFontTx/>
              <a:buNone/>
            </a:pPr>
            <a:r>
              <a:rPr lang="sr-Latn-CS" sz="2800" b="1" dirty="0" smtClean="0">
                <a:latin typeface="Courier New" panose="02070309020205020404" pitchFamily="49" charset="0"/>
              </a:rPr>
              <a:t>  document.write("x je string sa sadržajem 5");</a:t>
            </a:r>
          </a:p>
          <a:p>
            <a:pPr eaLnBrk="1" hangingPunct="1">
              <a:lnSpc>
                <a:spcPct val="80000"/>
              </a:lnSpc>
            </a:pPr>
            <a:r>
              <a:rPr lang="sr-Latn-CS" sz="2800" dirty="0" smtClean="0"/>
              <a:t>Rezultat relacionih operatora je logička vrednost tačno (true) ili netačno (false)</a:t>
            </a:r>
            <a:endParaRPr lang="en-US" sz="2800" dirty="0"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CA6F915-0BEE-4759-BFA2-6B0191208BAD}" type="slidenum">
              <a:rPr lang="en-US">
                <a:latin typeface="Garamond" panose="02020404030301010803" pitchFamily="18" charset="0"/>
              </a:rPr>
              <a:pPr eaLnBrk="1" hangingPunct="1"/>
              <a:t>14</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17410" name="Rectangle 2"/>
          <p:cNvSpPr>
            <a:spLocks noGrp="1" noChangeArrowheads="1"/>
          </p:cNvSpPr>
          <p:nvPr>
            <p:ph type="title"/>
          </p:nvPr>
        </p:nvSpPr>
        <p:spPr>
          <a:xfrm>
            <a:off x="457200" y="704088"/>
            <a:ext cx="8229600" cy="564672"/>
          </a:xfrm>
        </p:spPr>
        <p:txBody>
          <a:bodyPr>
            <a:normAutofit fontScale="90000"/>
          </a:bodyPr>
          <a:lstStyle/>
          <a:p>
            <a:pPr eaLnBrk="1" hangingPunct="1"/>
            <a:r>
              <a:rPr lang="sr-Latn-CS" dirty="0" smtClean="0"/>
              <a:t>Relacioni operatori</a:t>
            </a:r>
            <a:endParaRPr lang="en-US" dirty="0" smtClean="0"/>
          </a:p>
        </p:txBody>
      </p:sp>
      <p:sp>
        <p:nvSpPr>
          <p:cNvPr id="17411" name="Rectangle 3"/>
          <p:cNvSpPr>
            <a:spLocks noGrp="1" noChangeArrowheads="1"/>
          </p:cNvSpPr>
          <p:nvPr>
            <p:ph idx="1"/>
          </p:nvPr>
        </p:nvSpPr>
        <p:spPr>
          <a:xfrm>
            <a:off x="0" y="1125538"/>
            <a:ext cx="4038600" cy="965200"/>
          </a:xfrm>
        </p:spPr>
        <p:txBody>
          <a:bodyPr/>
          <a:lstStyle/>
          <a:p>
            <a:pPr eaLnBrk="1" hangingPunct="1">
              <a:buFontTx/>
              <a:buNone/>
            </a:pPr>
            <a:r>
              <a:rPr lang="sr-Latn-CS" sz="2800" smtClean="0"/>
              <a:t>x = 5;</a:t>
            </a:r>
            <a:endParaRPr lang="en-US" sz="2800" smtClean="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29C1341-EFA4-45E5-A31F-9C38E9E28471}" type="slidenum">
              <a:rPr lang="en-US">
                <a:latin typeface="Garamond" panose="02020404030301010803" pitchFamily="18" charset="0"/>
              </a:rPr>
              <a:pPr eaLnBrk="1" hangingPunct="1"/>
              <a:t>15</a:t>
            </a:fld>
            <a:endParaRPr lang="en-US">
              <a:latin typeface="Garamond" panose="02020404030301010803" pitchFamily="18" charset="0"/>
            </a:endParaRPr>
          </a:p>
        </p:txBody>
      </p:sp>
      <p:graphicFrame>
        <p:nvGraphicFramePr>
          <p:cNvPr id="16443" name="Group 59"/>
          <p:cNvGraphicFramePr>
            <a:graphicFrameLocks noGrp="1"/>
          </p:cNvGraphicFramePr>
          <p:nvPr/>
        </p:nvGraphicFramePr>
        <p:xfrm>
          <a:off x="1150938" y="1268413"/>
          <a:ext cx="7993062" cy="4786312"/>
        </p:xfrm>
        <a:graphic>
          <a:graphicData uri="http://schemas.openxmlformats.org/drawingml/2006/table">
            <a:tbl>
              <a:tblPr/>
              <a:tblGrid>
                <a:gridCol w="2187575"/>
                <a:gridCol w="5805487"/>
              </a:tblGrid>
              <a:tr h="5365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dirty="0" smtClean="0">
                          <a:ln>
                            <a:noFill/>
                          </a:ln>
                          <a:solidFill>
                            <a:schemeClr val="tx1"/>
                          </a:solidFill>
                          <a:effectLst/>
                          <a:latin typeface="Arial" charset="0"/>
                        </a:rPr>
                        <a:t>Operator</a:t>
                      </a:r>
                      <a:endParaRPr kumimoji="0" lang="en-US" sz="2800" b="0" i="0" u="none" strike="noStrike" cap="none" normalizeH="0" baseline="0" dirty="0" smtClean="0">
                        <a:ln>
                          <a:noFill/>
                        </a:ln>
                        <a:solidFill>
                          <a:schemeClr val="tx1"/>
                        </a:solidFill>
                        <a:effectLst/>
                        <a:latin typeface="Arial"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Rezultat</a:t>
                      </a:r>
                      <a:endParaRPr kumimoji="0" lang="en-US" sz="2800" b="0" i="0" u="none" strike="noStrike" cap="none" normalizeH="0" baseline="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65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  </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a:t>
                      </a:r>
                      <a:r>
                        <a:rPr kumimoji="0" lang="sr-Latn-CS" sz="2800" b="0" i="0" u="none" strike="noStrike" cap="none" normalizeH="0" baseline="0" smtClean="0">
                          <a:ln>
                            <a:noFill/>
                          </a:ln>
                          <a:solidFill>
                            <a:schemeClr val="tx1"/>
                          </a:solidFill>
                          <a:effectLst/>
                          <a:latin typeface="Arial" charset="0"/>
                        </a:rPr>
                        <a:t> </a:t>
                      </a:r>
                      <a:r>
                        <a:rPr kumimoji="0" lang="en-US" sz="2800" b="0" i="0" u="none" strike="noStrike" cap="none" normalizeH="0" baseline="0" smtClean="0">
                          <a:ln>
                            <a:noFill/>
                          </a:ln>
                          <a:solidFill>
                            <a:schemeClr val="tx1"/>
                          </a:solidFill>
                          <a:effectLst/>
                          <a:latin typeface="Arial" charset="0"/>
                        </a:rPr>
                        <a:t>==</a:t>
                      </a:r>
                      <a:r>
                        <a:rPr kumimoji="0" lang="sr-Latn-CS" sz="2800" b="0" i="0" u="none" strike="noStrike" cap="none" normalizeH="0" baseline="0" smtClean="0">
                          <a:ln>
                            <a:noFill/>
                          </a:ln>
                          <a:solidFill>
                            <a:schemeClr val="tx1"/>
                          </a:solidFill>
                          <a:effectLst/>
                          <a:latin typeface="Arial" charset="0"/>
                        </a:rPr>
                        <a:t> </a:t>
                      </a:r>
                      <a:r>
                        <a:rPr kumimoji="0" lang="en-US" sz="2800" b="0" i="0" u="none" strike="noStrike" cap="none" normalizeH="0" baseline="0" smtClean="0">
                          <a:ln>
                            <a:noFill/>
                          </a:ln>
                          <a:solidFill>
                            <a:schemeClr val="tx1"/>
                          </a:solidFill>
                          <a:effectLst/>
                          <a:latin typeface="Arial" charset="0"/>
                        </a:rPr>
                        <a:t>8 </a:t>
                      </a:r>
                      <a:r>
                        <a:rPr kumimoji="0" lang="sr-Latn-CS" sz="2800" b="0" i="0" u="none" strike="noStrike" cap="none" normalizeH="0" baseline="0" smtClean="0">
                          <a:ln>
                            <a:noFill/>
                          </a:ln>
                          <a:solidFill>
                            <a:schemeClr val="tx1"/>
                          </a:solidFill>
                          <a:effectLst/>
                          <a:latin typeface="Arial" charset="0"/>
                        </a:rPr>
                        <a:t>je netačno (false)</a:t>
                      </a:r>
                      <a:r>
                        <a:rPr kumimoji="0" lang="en-US" sz="2800" b="0" i="0" u="none" strike="noStrike" cap="none" normalizeH="0" baseline="0" smtClean="0">
                          <a:ln>
                            <a:noFill/>
                          </a:ln>
                          <a:solidFill>
                            <a:schemeClr val="tx1"/>
                          </a:solidFill>
                          <a:effectLst/>
                          <a:latin typeface="Arial" charset="0"/>
                        </a:rPr>
                        <a:t> </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23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 </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a:t>
                      </a:r>
                      <a:r>
                        <a:rPr kumimoji="0" lang="sr-Latn-CS" sz="2800" b="0" i="0" u="none" strike="noStrike" cap="none" normalizeH="0" baseline="0" smtClean="0">
                          <a:ln>
                            <a:noFill/>
                          </a:ln>
                          <a:solidFill>
                            <a:schemeClr val="tx1"/>
                          </a:solidFill>
                          <a:effectLst/>
                          <a:latin typeface="Arial" charset="0"/>
                        </a:rPr>
                        <a:t> </a:t>
                      </a:r>
                      <a:r>
                        <a:rPr kumimoji="0" lang="en-US" sz="2800" b="0" i="0" u="none" strike="noStrike" cap="none" normalizeH="0" baseline="0" smtClean="0">
                          <a:ln>
                            <a:noFill/>
                          </a:ln>
                          <a:solidFill>
                            <a:schemeClr val="tx1"/>
                          </a:solidFill>
                          <a:effectLst/>
                          <a:latin typeface="Arial" charset="0"/>
                        </a:rPr>
                        <a:t>==</a:t>
                      </a:r>
                      <a:r>
                        <a:rPr kumimoji="0" lang="sr-Latn-CS" sz="2800" b="0" i="0" u="none" strike="noStrike" cap="none" normalizeH="0" baseline="0" smtClean="0">
                          <a:ln>
                            <a:noFill/>
                          </a:ln>
                          <a:solidFill>
                            <a:schemeClr val="tx1"/>
                          </a:solidFill>
                          <a:effectLst/>
                          <a:latin typeface="Arial" charset="0"/>
                        </a:rPr>
                        <a:t> 5</a:t>
                      </a:r>
                      <a:r>
                        <a:rPr kumimoji="0" lang="en-US" sz="2800" b="0" i="0" u="none" strike="noStrike" cap="none" normalizeH="0" baseline="0" smtClean="0">
                          <a:ln>
                            <a:noFill/>
                          </a:ln>
                          <a:solidFill>
                            <a:schemeClr val="tx1"/>
                          </a:solidFill>
                          <a:effectLst/>
                          <a:latin typeface="Arial" charset="0"/>
                        </a:rPr>
                        <a:t> </a:t>
                      </a:r>
                      <a:r>
                        <a:rPr kumimoji="0" lang="sr-Latn-CS" sz="2800" b="0" i="0" u="none" strike="noStrike" cap="none" normalizeH="0" baseline="0" smtClean="0">
                          <a:ln>
                            <a:noFill/>
                          </a:ln>
                          <a:solidFill>
                            <a:schemeClr val="tx1"/>
                          </a:solidFill>
                          <a:effectLst/>
                          <a:latin typeface="Arial" charset="0"/>
                        </a:rPr>
                        <a:t>je tačno (true)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x == "5" je netačno (false)</a:t>
                      </a:r>
                      <a:endParaRPr kumimoji="0" lang="en-US" sz="2800" b="0" i="0" u="none" strike="noStrike" cap="none" normalizeH="0" baseline="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65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 </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a:t>
                      </a:r>
                      <a:r>
                        <a:rPr kumimoji="0" lang="sr-Latn-CS" sz="2800" b="0" i="0" u="none" strike="noStrike" cap="none" normalizeH="0" baseline="0" smtClean="0">
                          <a:ln>
                            <a:noFill/>
                          </a:ln>
                          <a:solidFill>
                            <a:schemeClr val="tx1"/>
                          </a:solidFill>
                          <a:effectLst/>
                          <a:latin typeface="Arial" charset="0"/>
                        </a:rPr>
                        <a:t> !</a:t>
                      </a:r>
                      <a:r>
                        <a:rPr kumimoji="0" lang="en-US" sz="2800" b="0" i="0" u="none" strike="noStrike" cap="none" normalizeH="0" baseline="0" smtClean="0">
                          <a:ln>
                            <a:noFill/>
                          </a:ln>
                          <a:solidFill>
                            <a:schemeClr val="tx1"/>
                          </a:solidFill>
                          <a:effectLst/>
                          <a:latin typeface="Arial" charset="0"/>
                        </a:rPr>
                        <a:t>=</a:t>
                      </a:r>
                      <a:r>
                        <a:rPr kumimoji="0" lang="sr-Latn-CS" sz="2800" b="0" i="0" u="none" strike="noStrike" cap="none" normalizeH="0" baseline="0" smtClean="0">
                          <a:ln>
                            <a:noFill/>
                          </a:ln>
                          <a:solidFill>
                            <a:schemeClr val="tx1"/>
                          </a:solidFill>
                          <a:effectLst/>
                          <a:latin typeface="Arial" charset="0"/>
                        </a:rPr>
                        <a:t> 8</a:t>
                      </a:r>
                      <a:r>
                        <a:rPr kumimoji="0" lang="en-US" sz="2800" b="0" i="0" u="none" strike="noStrike" cap="none" normalizeH="0" baseline="0" smtClean="0">
                          <a:ln>
                            <a:noFill/>
                          </a:ln>
                          <a:solidFill>
                            <a:schemeClr val="tx1"/>
                          </a:solidFill>
                          <a:effectLst/>
                          <a:latin typeface="Arial" charset="0"/>
                        </a:rPr>
                        <a:t> </a:t>
                      </a:r>
                      <a:r>
                        <a:rPr kumimoji="0" lang="sr-Latn-CS" sz="2800" b="0" i="0" u="none" strike="noStrike" cap="none" normalizeH="0" baseline="0" smtClean="0">
                          <a:ln>
                            <a:noFill/>
                          </a:ln>
                          <a:solidFill>
                            <a:schemeClr val="tx1"/>
                          </a:solidFill>
                          <a:effectLst/>
                          <a:latin typeface="Arial" charset="0"/>
                        </a:rPr>
                        <a:t>je tačno (true)</a:t>
                      </a:r>
                      <a:r>
                        <a:rPr kumimoji="0" lang="en-US" sz="2800" b="0" i="0" u="none" strike="noStrike" cap="none" normalizeH="0" baseline="0" smtClean="0">
                          <a:ln>
                            <a:noFill/>
                          </a:ln>
                          <a:solidFill>
                            <a:schemeClr val="tx1"/>
                          </a:solidFill>
                          <a:effectLst/>
                          <a:latin typeface="Arial" charset="0"/>
                        </a:rPr>
                        <a:t> </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81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&gt; </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a:t>
                      </a:r>
                      <a:r>
                        <a:rPr kumimoji="0" lang="sr-Latn-CS" sz="2800" b="0" i="0" u="none" strike="noStrike" cap="none" normalizeH="0" baseline="0" smtClean="0">
                          <a:ln>
                            <a:noFill/>
                          </a:ln>
                          <a:solidFill>
                            <a:schemeClr val="tx1"/>
                          </a:solidFill>
                          <a:effectLst/>
                          <a:latin typeface="Arial" charset="0"/>
                        </a:rPr>
                        <a:t> </a:t>
                      </a:r>
                      <a:r>
                        <a:rPr kumimoji="0" lang="en-US" sz="2800" b="0" i="0" u="none" strike="noStrike" cap="none" normalizeH="0" baseline="0" smtClean="0">
                          <a:ln>
                            <a:noFill/>
                          </a:ln>
                          <a:solidFill>
                            <a:schemeClr val="tx1"/>
                          </a:solidFill>
                          <a:effectLst/>
                          <a:latin typeface="Arial" charset="0"/>
                        </a:rPr>
                        <a:t>&gt;</a:t>
                      </a:r>
                      <a:r>
                        <a:rPr kumimoji="0" lang="sr-Latn-CS" sz="2800" b="0" i="0" u="none" strike="noStrike" cap="none" normalizeH="0" baseline="0" smtClean="0">
                          <a:ln>
                            <a:noFill/>
                          </a:ln>
                          <a:solidFill>
                            <a:schemeClr val="tx1"/>
                          </a:solidFill>
                          <a:effectLst/>
                          <a:latin typeface="Arial" charset="0"/>
                        </a:rPr>
                        <a:t> </a:t>
                      </a:r>
                      <a:r>
                        <a:rPr kumimoji="0" lang="en-US" sz="2800" b="0" i="0" u="none" strike="noStrike" cap="none" normalizeH="0" baseline="0" smtClean="0">
                          <a:ln>
                            <a:noFill/>
                          </a:ln>
                          <a:solidFill>
                            <a:schemeClr val="tx1"/>
                          </a:solidFill>
                          <a:effectLst/>
                          <a:latin typeface="Arial" charset="0"/>
                        </a:rPr>
                        <a:t>8 </a:t>
                      </a:r>
                      <a:r>
                        <a:rPr kumimoji="0" lang="sr-Latn-CS" sz="2800" b="0" i="0" u="none" strike="noStrike" cap="none" normalizeH="0" baseline="0" smtClean="0">
                          <a:ln>
                            <a:noFill/>
                          </a:ln>
                          <a:solidFill>
                            <a:schemeClr val="tx1"/>
                          </a:solidFill>
                          <a:effectLst/>
                          <a:latin typeface="Arial" charset="0"/>
                        </a:rPr>
                        <a:t>je netačno (false)</a:t>
                      </a:r>
                      <a:r>
                        <a:rPr kumimoji="0" lang="en-US" sz="2800" b="0" i="0" u="none" strike="noStrike" cap="none" normalizeH="0" baseline="0" smtClean="0">
                          <a:ln>
                            <a:noFill/>
                          </a:ln>
                          <a:solidFill>
                            <a:schemeClr val="tx1"/>
                          </a:solidFill>
                          <a:effectLst/>
                          <a:latin typeface="Arial" charset="0"/>
                        </a:rPr>
                        <a:t> </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499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&lt; </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a:t>
                      </a:r>
                      <a:r>
                        <a:rPr kumimoji="0" lang="sr-Latn-CS" sz="2800" b="0" i="0" u="none" strike="noStrike" cap="none" normalizeH="0" baseline="0" smtClean="0">
                          <a:ln>
                            <a:noFill/>
                          </a:ln>
                          <a:solidFill>
                            <a:schemeClr val="tx1"/>
                          </a:solidFill>
                          <a:effectLst/>
                          <a:latin typeface="Arial" charset="0"/>
                        </a:rPr>
                        <a:t> &lt; </a:t>
                      </a:r>
                      <a:r>
                        <a:rPr kumimoji="0" lang="en-US" sz="2800" b="0" i="0" u="none" strike="noStrike" cap="none" normalizeH="0" baseline="0" smtClean="0">
                          <a:ln>
                            <a:noFill/>
                          </a:ln>
                          <a:solidFill>
                            <a:schemeClr val="tx1"/>
                          </a:solidFill>
                          <a:effectLst/>
                          <a:latin typeface="Arial" charset="0"/>
                        </a:rPr>
                        <a:t>8 </a:t>
                      </a:r>
                      <a:r>
                        <a:rPr kumimoji="0" lang="sr-Latn-CS" sz="2800" b="0" i="0" u="none" strike="noStrike" cap="none" normalizeH="0" baseline="0" smtClean="0">
                          <a:ln>
                            <a:noFill/>
                          </a:ln>
                          <a:solidFill>
                            <a:schemeClr val="tx1"/>
                          </a:solidFill>
                          <a:effectLst/>
                          <a:latin typeface="Arial" charset="0"/>
                        </a:rPr>
                        <a:t>je tačno (true)</a:t>
                      </a:r>
                      <a:endParaRPr kumimoji="0" lang="en-US" sz="2800" b="0" i="0" u="none" strike="noStrike" cap="none" normalizeH="0" baseline="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65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&gt;= </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charset="0"/>
                        </a:rPr>
                        <a:t>x</a:t>
                      </a:r>
                      <a:r>
                        <a:rPr kumimoji="0" lang="sr-Latn-CS" sz="2800" b="0" i="0" u="none" strike="noStrike" cap="none" normalizeH="0" baseline="0" smtClean="0">
                          <a:ln>
                            <a:noFill/>
                          </a:ln>
                          <a:solidFill>
                            <a:schemeClr val="tx1"/>
                          </a:solidFill>
                          <a:effectLst/>
                          <a:latin typeface="Arial" charset="0"/>
                        </a:rPr>
                        <a:t> </a:t>
                      </a:r>
                      <a:r>
                        <a:rPr kumimoji="0" lang="en-US" sz="2800" b="0" i="0" u="none" strike="noStrike" cap="none" normalizeH="0" baseline="0" smtClean="0">
                          <a:ln>
                            <a:noFill/>
                          </a:ln>
                          <a:solidFill>
                            <a:schemeClr val="tx1"/>
                          </a:solidFill>
                          <a:effectLst/>
                          <a:latin typeface="Arial" charset="0"/>
                        </a:rPr>
                        <a:t>&gt;</a:t>
                      </a:r>
                      <a:r>
                        <a:rPr kumimoji="0" lang="sr-Latn-CS" sz="2800" b="0" i="0" u="none" strike="noStrike" cap="none" normalizeH="0" baseline="0" smtClean="0">
                          <a:ln>
                            <a:noFill/>
                          </a:ln>
                          <a:solidFill>
                            <a:schemeClr val="tx1"/>
                          </a:solidFill>
                          <a:effectLst/>
                          <a:latin typeface="Arial" charset="0"/>
                        </a:rPr>
                        <a:t>= </a:t>
                      </a:r>
                      <a:r>
                        <a:rPr kumimoji="0" lang="en-US" sz="2800" b="0" i="0" u="none" strike="noStrike" cap="none" normalizeH="0" baseline="0" smtClean="0">
                          <a:ln>
                            <a:noFill/>
                          </a:ln>
                          <a:solidFill>
                            <a:schemeClr val="tx1"/>
                          </a:solidFill>
                          <a:effectLst/>
                          <a:latin typeface="Arial" charset="0"/>
                        </a:rPr>
                        <a:t>8 </a:t>
                      </a:r>
                      <a:r>
                        <a:rPr kumimoji="0" lang="sr-Latn-CS" sz="2800" b="0" i="0" u="none" strike="noStrike" cap="none" normalizeH="0" baseline="0" smtClean="0">
                          <a:ln>
                            <a:noFill/>
                          </a:ln>
                          <a:solidFill>
                            <a:schemeClr val="tx1"/>
                          </a:solidFill>
                          <a:effectLst/>
                          <a:latin typeface="Arial" charset="0"/>
                        </a:rPr>
                        <a:t>je netačno (false)</a:t>
                      </a:r>
                      <a:r>
                        <a:rPr kumimoji="0" lang="en-US" sz="2800" b="0" i="0" u="none" strike="noStrike" cap="none" normalizeH="0" baseline="0" smtClean="0">
                          <a:ln>
                            <a:noFill/>
                          </a:ln>
                          <a:solidFill>
                            <a:schemeClr val="tx1"/>
                          </a:solidFill>
                          <a:effectLst/>
                          <a:latin typeface="Arial" charset="0"/>
                        </a:rPr>
                        <a:t>  </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658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&lt;= </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dirty="0" smtClean="0">
                          <a:ln>
                            <a:noFill/>
                          </a:ln>
                          <a:solidFill>
                            <a:schemeClr val="tx1"/>
                          </a:solidFill>
                          <a:effectLst/>
                          <a:latin typeface="Arial" charset="0"/>
                        </a:rPr>
                        <a:t>x</a:t>
                      </a:r>
                      <a:r>
                        <a:rPr kumimoji="0" lang="sr-Latn-CS" sz="2800" b="0" i="0" u="none" strike="noStrike" cap="none" normalizeH="0" baseline="0" dirty="0" smtClean="0">
                          <a:ln>
                            <a:noFill/>
                          </a:ln>
                          <a:solidFill>
                            <a:schemeClr val="tx1"/>
                          </a:solidFill>
                          <a:effectLst/>
                          <a:latin typeface="Arial" charset="0"/>
                        </a:rPr>
                        <a:t> &lt;= </a:t>
                      </a:r>
                      <a:r>
                        <a:rPr kumimoji="0" lang="en-US" sz="2800" b="0" i="0" u="none" strike="noStrike" cap="none" normalizeH="0" baseline="0" dirty="0" smtClean="0">
                          <a:ln>
                            <a:noFill/>
                          </a:ln>
                          <a:solidFill>
                            <a:schemeClr val="tx1"/>
                          </a:solidFill>
                          <a:effectLst/>
                          <a:latin typeface="Arial" charset="0"/>
                        </a:rPr>
                        <a:t>8 </a:t>
                      </a:r>
                      <a:r>
                        <a:rPr kumimoji="0" lang="sr-Latn-CS" sz="2800" b="0" i="0" u="none" strike="noStrike" cap="none" normalizeH="0" baseline="0" dirty="0" smtClean="0">
                          <a:ln>
                            <a:noFill/>
                          </a:ln>
                          <a:solidFill>
                            <a:schemeClr val="tx1"/>
                          </a:solidFill>
                          <a:effectLst/>
                          <a:latin typeface="Arial" charset="0"/>
                        </a:rPr>
                        <a:t>je tačno (true)</a:t>
                      </a:r>
                      <a:r>
                        <a:rPr kumimoji="0" lang="en-US" sz="2800" b="0" i="0" u="none" strike="noStrike" cap="none" normalizeH="0" baseline="0" dirty="0" smtClean="0">
                          <a:ln>
                            <a:noFill/>
                          </a:ln>
                          <a:solidFill>
                            <a:schemeClr val="tx1"/>
                          </a:solidFill>
                          <a:effectLst/>
                          <a:latin typeface="Arial" charset="0"/>
                        </a:rPr>
                        <a:t> </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18434" name="Rectangle 2"/>
          <p:cNvSpPr>
            <a:spLocks noGrp="1" noChangeArrowheads="1"/>
          </p:cNvSpPr>
          <p:nvPr>
            <p:ph type="title"/>
          </p:nvPr>
        </p:nvSpPr>
        <p:spPr/>
        <p:txBody>
          <a:bodyPr/>
          <a:lstStyle/>
          <a:p>
            <a:pPr eaLnBrk="1" hangingPunct="1"/>
            <a:r>
              <a:rPr lang="sr-Latn-CS" smtClean="0"/>
              <a:t>Logički operatori</a:t>
            </a:r>
            <a:endParaRPr lang="en-US" smtClean="0"/>
          </a:p>
        </p:txBody>
      </p:sp>
      <p:sp>
        <p:nvSpPr>
          <p:cNvPr id="18435" name="Rectangle 3"/>
          <p:cNvSpPr>
            <a:spLocks noGrp="1" noChangeArrowheads="1"/>
          </p:cNvSpPr>
          <p:nvPr>
            <p:ph type="body" sz="half" idx="1"/>
          </p:nvPr>
        </p:nvSpPr>
        <p:spPr>
          <a:xfrm>
            <a:off x="457200" y="1600200"/>
            <a:ext cx="7931150" cy="2549525"/>
          </a:xfrm>
        </p:spPr>
        <p:txBody>
          <a:bodyPr/>
          <a:lstStyle/>
          <a:p>
            <a:pPr eaLnBrk="1" hangingPunct="1"/>
            <a:r>
              <a:rPr lang="sr-Latn-CS" sz="2800" smtClean="0"/>
              <a:t>Logički: </a:t>
            </a:r>
            <a:r>
              <a:rPr lang="sr-Latn-CS" sz="2800" b="1" smtClean="0">
                <a:latin typeface="Courier New" panose="02070309020205020404" pitchFamily="49" charset="0"/>
              </a:rPr>
              <a:t>&amp;&amp;  ||  !</a:t>
            </a:r>
            <a:endParaRPr lang="sr-Latn-CS" sz="2800" smtClean="0"/>
          </a:p>
          <a:p>
            <a:pPr eaLnBrk="1" hangingPunct="1"/>
            <a:r>
              <a:rPr lang="sr-Latn-CS" sz="2800" smtClean="0"/>
              <a:t>Rezultat logičkih operatora je tačno (true) ili netačno (false)</a:t>
            </a:r>
          </a:p>
          <a:p>
            <a:pPr eaLnBrk="1" hangingPunct="1"/>
            <a:r>
              <a:rPr lang="sr-Latn-CS" sz="2800" smtClean="0"/>
              <a:t>Operandi logičkih operatora su logički izrazi</a:t>
            </a:r>
            <a:endParaRPr lang="en-US" sz="2800" smtClean="0"/>
          </a:p>
        </p:txBody>
      </p:sp>
      <p:sp>
        <p:nvSpPr>
          <p:cNvPr id="7" name="Slide Number Placeholder 6"/>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95ECD07-3C54-4BC7-A0FE-4C680BB919B6}" type="slidenum">
              <a:rPr lang="en-US">
                <a:latin typeface="Garamond" panose="02020404030301010803" pitchFamily="18" charset="0"/>
              </a:rPr>
              <a:pPr eaLnBrk="1" hangingPunct="1"/>
              <a:t>16</a:t>
            </a:fld>
            <a:endParaRPr lang="en-US">
              <a:latin typeface="Garamond" panose="02020404030301010803" pitchFamily="18" charset="0"/>
            </a:endParaRPr>
          </a:p>
        </p:txBody>
      </p:sp>
      <p:graphicFrame>
        <p:nvGraphicFramePr>
          <p:cNvPr id="12434" name="Group 146"/>
          <p:cNvGraphicFramePr>
            <a:graphicFrameLocks noGrp="1"/>
          </p:cNvGraphicFramePr>
          <p:nvPr/>
        </p:nvGraphicFramePr>
        <p:xfrm>
          <a:off x="6588125" y="4581525"/>
          <a:ext cx="1101725" cy="1617663"/>
        </p:xfrm>
        <a:graphic>
          <a:graphicData uri="http://schemas.openxmlformats.org/drawingml/2006/table">
            <a:tbl>
              <a:tblPr/>
              <a:tblGrid>
                <a:gridCol w="550863"/>
                <a:gridCol w="550862"/>
              </a:tblGrid>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000" b="0" i="0" u="none" strike="noStrike" cap="none" normalizeH="0" baseline="0" smtClean="0">
                          <a:ln>
                            <a:noFill/>
                          </a:ln>
                          <a:solidFill>
                            <a:schemeClr val="tx1"/>
                          </a:solidFill>
                          <a:effectLst/>
                          <a:latin typeface="Arial" charset="0"/>
                        </a:rPr>
                        <a:t>!</a:t>
                      </a:r>
                      <a:endParaRPr kumimoji="0" 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8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0</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1</a:t>
                      </a:r>
                      <a:endParaRPr kumimoji="0" lang="en-US" sz="2800" b="0" i="0" u="none" strike="noStrike" cap="none" normalizeH="0" baseline="0" smtClean="0">
                        <a:ln>
                          <a:noFill/>
                        </a:ln>
                        <a:solidFill>
                          <a:schemeClr val="tx1"/>
                        </a:solidFill>
                        <a:effectLst/>
                        <a:latin typeface="Arial" charset="0"/>
                      </a:endParaRPr>
                    </a:p>
                  </a:txBody>
                  <a:tcPr horzOverflow="overflow">
                    <a:lnL w="571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1</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0</a:t>
                      </a:r>
                      <a:endParaRPr kumimoji="0" lang="en-US" sz="2800" b="0" i="0" u="none" strike="noStrike" cap="none" normalizeH="0" baseline="0" smtClean="0">
                        <a:ln>
                          <a:noFill/>
                        </a:ln>
                        <a:solidFill>
                          <a:schemeClr val="tx1"/>
                        </a:solidFill>
                        <a:effectLst/>
                        <a:latin typeface="Arial" charset="0"/>
                      </a:endParaRPr>
                    </a:p>
                  </a:txBody>
                  <a:tcPr horzOverflow="overflow">
                    <a:lnL w="571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423" name="Group 135"/>
          <p:cNvGraphicFramePr>
            <a:graphicFrameLocks noGrp="1"/>
          </p:cNvGraphicFramePr>
          <p:nvPr/>
        </p:nvGraphicFramePr>
        <p:xfrm>
          <a:off x="900113" y="4581525"/>
          <a:ext cx="1652587" cy="1617663"/>
        </p:xfrm>
        <a:graphic>
          <a:graphicData uri="http://schemas.openxmlformats.org/drawingml/2006/table">
            <a:tbl>
              <a:tblPr/>
              <a:tblGrid>
                <a:gridCol w="550862"/>
                <a:gridCol w="550863"/>
                <a:gridCol w="550862"/>
              </a:tblGrid>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000" b="0" i="0" u="none" strike="noStrike" cap="none" normalizeH="0" baseline="0" smtClean="0">
                          <a:ln>
                            <a:noFill/>
                          </a:ln>
                          <a:solidFill>
                            <a:schemeClr val="tx1"/>
                          </a:solidFill>
                          <a:effectLst/>
                          <a:latin typeface="Arial" charset="0"/>
                        </a:rPr>
                        <a:t>&amp;&amp;</a:t>
                      </a:r>
                      <a:endParaRPr kumimoji="0" 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0</a:t>
                      </a:r>
                      <a:endParaRPr kumimoji="0" lang="en-US" sz="2800" b="0" i="0" u="none" strike="noStrike" cap="none" normalizeH="0" baseline="0" smtClean="0">
                        <a:ln>
                          <a:noFill/>
                        </a:ln>
                        <a:solidFill>
                          <a:schemeClr val="tx1"/>
                        </a:solidFill>
                        <a:effectLst/>
                        <a:latin typeface="Arial" charset="0"/>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1</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538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0</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0</a:t>
                      </a:r>
                      <a:endParaRPr kumimoji="0" lang="en-US" sz="2800" b="0" i="0" u="none" strike="noStrike" cap="none" normalizeH="0" baseline="0" smtClean="0">
                        <a:ln>
                          <a:noFill/>
                        </a:ln>
                        <a:solidFill>
                          <a:schemeClr val="tx1"/>
                        </a:solidFill>
                        <a:effectLst/>
                        <a:latin typeface="Arial" charset="0"/>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0</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1</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0</a:t>
                      </a:r>
                      <a:endParaRPr kumimoji="0" lang="en-US" sz="2800" b="0" i="0" u="none" strike="noStrike" cap="none" normalizeH="0" baseline="0" smtClean="0">
                        <a:ln>
                          <a:noFill/>
                        </a:ln>
                        <a:solidFill>
                          <a:schemeClr val="tx1"/>
                        </a:solidFill>
                        <a:effectLst/>
                        <a:latin typeface="Arial" charset="0"/>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1</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2408" name="Group 120"/>
          <p:cNvGraphicFramePr>
            <a:graphicFrameLocks noGrp="1"/>
          </p:cNvGraphicFramePr>
          <p:nvPr/>
        </p:nvGraphicFramePr>
        <p:xfrm>
          <a:off x="3563938" y="4581525"/>
          <a:ext cx="1652587" cy="1617663"/>
        </p:xfrm>
        <a:graphic>
          <a:graphicData uri="http://schemas.openxmlformats.org/drawingml/2006/table">
            <a:tbl>
              <a:tblPr/>
              <a:tblGrid>
                <a:gridCol w="550862"/>
                <a:gridCol w="550863"/>
                <a:gridCol w="550862"/>
              </a:tblGrid>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000" b="0" i="0" u="none" strike="noStrike" cap="none" normalizeH="0" baseline="0" smtClean="0">
                          <a:ln>
                            <a:noFill/>
                          </a:ln>
                          <a:solidFill>
                            <a:schemeClr val="tx1"/>
                          </a:solidFill>
                          <a:effectLst/>
                          <a:latin typeface="Arial" charset="0"/>
                        </a:rPr>
                        <a:t>||</a:t>
                      </a:r>
                      <a:endParaRPr kumimoji="0" lang="en-US" sz="20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0</a:t>
                      </a:r>
                      <a:endParaRPr kumimoji="0" lang="en-US" sz="2800" b="0" i="0" u="none" strike="noStrike" cap="none" normalizeH="0" baseline="0" smtClean="0">
                        <a:ln>
                          <a:noFill/>
                        </a:ln>
                        <a:solidFill>
                          <a:schemeClr val="tx1"/>
                        </a:solidFill>
                        <a:effectLst/>
                        <a:latin typeface="Arial" charset="0"/>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1</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r>
              <a:tr h="5381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0</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0</a:t>
                      </a:r>
                      <a:endParaRPr kumimoji="0" lang="en-US" sz="2800" b="0" i="0" u="none" strike="noStrike" cap="none" normalizeH="0" baseline="0" smtClean="0">
                        <a:ln>
                          <a:noFill/>
                        </a:ln>
                        <a:solidFill>
                          <a:schemeClr val="tx1"/>
                        </a:solidFill>
                        <a:effectLst/>
                        <a:latin typeface="Arial" charset="0"/>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1</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397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1</a:t>
                      </a:r>
                      <a:endParaRPr kumimoji="0" lang="en-US" sz="2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1</a:t>
                      </a:r>
                      <a:endParaRPr kumimoji="0" lang="en-US" sz="2800" b="0" i="0" u="none" strike="noStrike" cap="none" normalizeH="0" baseline="0" smtClean="0">
                        <a:ln>
                          <a:noFill/>
                        </a:ln>
                        <a:solidFill>
                          <a:schemeClr val="tx1"/>
                        </a:solidFill>
                        <a:effectLst/>
                        <a:latin typeface="Arial" charset="0"/>
                      </a:endParaRPr>
                    </a:p>
                  </a:txBody>
                  <a:tcPr horzOverflow="overflow">
                    <a:lnL w="571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1</a:t>
                      </a:r>
                      <a:endParaRPr kumimoji="0" lang="en-US" sz="2800" b="0" i="0" u="none" strike="noStrike" cap="none" normalizeH="0" baseline="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0" fill="hold"/>
                                        <p:tgtEl>
                                          <p:spTgt spid="8"/>
                                        </p:tgtEl>
                                        <p:attrNameLst>
                                          <p:attrName>ppt_w</p:attrName>
                                        </p:attrNameLst>
                                      </p:cBhvr>
                                      <p:tavLst>
                                        <p:tav tm="0" fmla="#ppt_w*sin(2.5*pi*$)">
                                          <p:val>
                                            <p:fltVal val="0"/>
                                          </p:val>
                                        </p:tav>
                                        <p:tav tm="100000">
                                          <p:val>
                                            <p:fltVal val="1"/>
                                          </p:val>
                                        </p:tav>
                                      </p:tavLst>
                                    </p:anim>
                                    <p:anim calcmode="lin" valueType="num">
                                      <p:cBhvr>
                                        <p:cTn id="8" dur="5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19458" name="Rectangle 2"/>
          <p:cNvSpPr>
            <a:spLocks noGrp="1" noChangeArrowheads="1"/>
          </p:cNvSpPr>
          <p:nvPr>
            <p:ph type="title"/>
          </p:nvPr>
        </p:nvSpPr>
        <p:spPr>
          <a:xfrm>
            <a:off x="457200" y="704088"/>
            <a:ext cx="8229600" cy="708688"/>
          </a:xfrm>
        </p:spPr>
        <p:txBody>
          <a:bodyPr>
            <a:normAutofit fontScale="90000"/>
          </a:bodyPr>
          <a:lstStyle/>
          <a:p>
            <a:pPr eaLnBrk="1" hangingPunct="1"/>
            <a:r>
              <a:rPr lang="sr-Latn-CS" dirty="0" smtClean="0"/>
              <a:t>Logički operatori</a:t>
            </a:r>
            <a:endParaRPr lang="en-US" dirty="0" smtClean="0"/>
          </a:p>
        </p:txBody>
      </p:sp>
      <p:sp>
        <p:nvSpPr>
          <p:cNvPr id="19459" name="Rectangle 3"/>
          <p:cNvSpPr>
            <a:spLocks noGrp="1" noChangeArrowheads="1"/>
          </p:cNvSpPr>
          <p:nvPr>
            <p:ph idx="1"/>
          </p:nvPr>
        </p:nvSpPr>
        <p:spPr>
          <a:xfrm>
            <a:off x="468313" y="1341438"/>
            <a:ext cx="4038600" cy="965200"/>
          </a:xfrm>
        </p:spPr>
        <p:txBody>
          <a:bodyPr/>
          <a:lstStyle/>
          <a:p>
            <a:pPr eaLnBrk="1" hangingPunct="1">
              <a:lnSpc>
                <a:spcPct val="90000"/>
              </a:lnSpc>
              <a:buFontTx/>
              <a:buNone/>
            </a:pPr>
            <a:r>
              <a:rPr lang="sr-Latn-CS" sz="2800" smtClean="0"/>
              <a:t>x = 6;</a:t>
            </a:r>
          </a:p>
          <a:p>
            <a:pPr eaLnBrk="1" hangingPunct="1">
              <a:lnSpc>
                <a:spcPct val="90000"/>
              </a:lnSpc>
              <a:buFontTx/>
              <a:buNone/>
            </a:pPr>
            <a:r>
              <a:rPr lang="sr-Latn-CS" sz="2800" smtClean="0"/>
              <a:t>y = 3;</a:t>
            </a:r>
            <a:endParaRPr lang="en-US" sz="2800" smtClean="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351EE34-6A29-499B-B38E-BD871F3B4D92}" type="slidenum">
              <a:rPr lang="en-US">
                <a:latin typeface="Garamond" panose="02020404030301010803" pitchFamily="18" charset="0"/>
              </a:rPr>
              <a:pPr eaLnBrk="1" hangingPunct="1"/>
              <a:t>17</a:t>
            </a:fld>
            <a:endParaRPr lang="en-US">
              <a:latin typeface="Garamond" panose="02020404030301010803" pitchFamily="18" charset="0"/>
            </a:endParaRPr>
          </a:p>
        </p:txBody>
      </p:sp>
      <p:graphicFrame>
        <p:nvGraphicFramePr>
          <p:cNvPr id="18477" name="Group 45"/>
          <p:cNvGraphicFramePr>
            <a:graphicFrameLocks noGrp="1"/>
          </p:cNvGraphicFramePr>
          <p:nvPr/>
        </p:nvGraphicFramePr>
        <p:xfrm>
          <a:off x="539750" y="2565400"/>
          <a:ext cx="8353425" cy="3678237"/>
        </p:xfrm>
        <a:graphic>
          <a:graphicData uri="http://schemas.openxmlformats.org/drawingml/2006/table">
            <a:tbl>
              <a:tblPr/>
              <a:tblGrid>
                <a:gridCol w="1800225"/>
                <a:gridCol w="3095625"/>
                <a:gridCol w="3457575"/>
              </a:tblGrid>
              <a:tr h="58740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Operator</a:t>
                      </a:r>
                      <a:endParaRPr kumimoji="0" lang="en-US" sz="2800" b="0" i="0" u="none" strike="noStrike" cap="none" normalizeH="0" baseline="0" smtClean="0">
                        <a:ln>
                          <a:noFill/>
                        </a:ln>
                        <a:solidFill>
                          <a:schemeClr val="tx1"/>
                        </a:solidFill>
                        <a:effectLst/>
                        <a:latin typeface="Arial"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Objašnjenje</a:t>
                      </a:r>
                      <a:endParaRPr kumimoji="0" lang="en-US" sz="28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Primer</a:t>
                      </a:r>
                      <a:endParaRPr kumimoji="0" lang="en-US" sz="28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2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&amp;&amp;</a:t>
                      </a:r>
                      <a:endParaRPr kumimoji="0" lang="en-US" sz="2800" b="0" i="0" u="none" strike="noStrike" cap="none" normalizeH="0" baseline="0" smtClean="0">
                        <a:ln>
                          <a:noFill/>
                        </a:ln>
                        <a:solidFill>
                          <a:schemeClr val="tx1"/>
                        </a:solidFill>
                        <a:effectLst/>
                        <a:latin typeface="Arial"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konjukcija (and, i)</a:t>
                      </a:r>
                      <a:endParaRPr kumimoji="0" lang="en-US" sz="28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00"/>
                          </a:solidFill>
                          <a:effectLst/>
                          <a:latin typeface="Arial" charset="0"/>
                        </a:rPr>
                        <a:t>(x &lt; 10 &amp;&amp; y &gt; 1)</a:t>
                      </a:r>
                      <a:endParaRPr kumimoji="0" lang="sr-Latn-CS" sz="28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rgbClr val="000000"/>
                          </a:solidFill>
                          <a:effectLst/>
                          <a:latin typeface="Arial" charset="0"/>
                        </a:rPr>
                        <a:t>tačno (</a:t>
                      </a:r>
                      <a:r>
                        <a:rPr kumimoji="0" lang="en-US" sz="2800" b="0" i="0" u="none" strike="noStrike" cap="none" normalizeH="0" baseline="0" smtClean="0">
                          <a:ln>
                            <a:noFill/>
                          </a:ln>
                          <a:solidFill>
                            <a:srgbClr val="000000"/>
                          </a:solidFill>
                          <a:effectLst/>
                          <a:latin typeface="Arial" charset="0"/>
                        </a:rPr>
                        <a:t>true</a:t>
                      </a:r>
                      <a:r>
                        <a:rPr kumimoji="0" lang="sr-Latn-CS" sz="2800" b="0" i="0" u="none" strike="noStrike" cap="none" normalizeH="0" baseline="0" smtClean="0">
                          <a:ln>
                            <a:noFill/>
                          </a:ln>
                          <a:solidFill>
                            <a:srgbClr val="000000"/>
                          </a:solidFill>
                          <a:effectLst/>
                          <a:latin typeface="Arial" charset="0"/>
                        </a:rPr>
                        <a:t>)</a:t>
                      </a:r>
                      <a:endParaRPr kumimoji="0" lang="en-US" sz="2800" b="0" i="0" u="none" strike="noStrike" cap="none" normalizeH="0" baseline="0" smtClean="0">
                        <a:ln>
                          <a:noFill/>
                        </a:ln>
                        <a:solidFill>
                          <a:srgbClr val="000000"/>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2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a:t>
                      </a:r>
                      <a:endParaRPr kumimoji="0" lang="en-US" sz="2800" b="0" i="0" u="none" strike="noStrike" cap="none" normalizeH="0" baseline="0" smtClean="0">
                        <a:ln>
                          <a:noFill/>
                        </a:ln>
                        <a:solidFill>
                          <a:schemeClr val="tx1"/>
                        </a:solidFill>
                        <a:effectLst/>
                        <a:latin typeface="Arial"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disjunkcija (or, ili)</a:t>
                      </a:r>
                      <a:endParaRPr kumimoji="0" lang="en-US" sz="2800" b="0" i="0" u="none" strike="noStrike" cap="none" normalizeH="0" baseline="0" smtClean="0">
                        <a:ln>
                          <a:noFill/>
                        </a:ln>
                        <a:solidFill>
                          <a:schemeClr val="tx1"/>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00"/>
                          </a:solidFill>
                          <a:effectLst/>
                          <a:latin typeface="Arial" charset="0"/>
                        </a:rPr>
                        <a:t>(x==5 || y==5)</a:t>
                      </a:r>
                      <a:endParaRPr kumimoji="0" lang="sr-Latn-CS" sz="28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rgbClr val="000000"/>
                          </a:solidFill>
                          <a:effectLst/>
                          <a:latin typeface="Arial" charset="0"/>
                        </a:rPr>
                        <a:t>netačno (</a:t>
                      </a:r>
                      <a:r>
                        <a:rPr kumimoji="0" lang="en-US" sz="2800" b="0" i="0" u="none" strike="noStrike" cap="none" normalizeH="0" baseline="0" smtClean="0">
                          <a:ln>
                            <a:noFill/>
                          </a:ln>
                          <a:solidFill>
                            <a:srgbClr val="000000"/>
                          </a:solidFill>
                          <a:effectLst/>
                          <a:latin typeface="Arial" charset="0"/>
                        </a:rPr>
                        <a:t>false</a:t>
                      </a:r>
                      <a:r>
                        <a:rPr kumimoji="0" lang="sr-Latn-CS" sz="2800" b="0" i="0" u="none" strike="noStrike" cap="none" normalizeH="0" baseline="0" smtClean="0">
                          <a:ln>
                            <a:noFill/>
                          </a:ln>
                          <a:solidFill>
                            <a:srgbClr val="000000"/>
                          </a:solidFill>
                          <a:effectLst/>
                          <a:latin typeface="Arial" charset="0"/>
                        </a:rPr>
                        <a:t>)</a:t>
                      </a:r>
                      <a:endParaRPr kumimoji="0" lang="en-US" sz="2800" b="0" i="0" u="none" strike="noStrike" cap="none" normalizeH="0" baseline="0" smtClean="0">
                        <a:ln>
                          <a:noFill/>
                        </a:ln>
                        <a:solidFill>
                          <a:srgbClr val="000000"/>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302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a:t>
                      </a:r>
                      <a:endParaRPr kumimoji="0" lang="en-US" sz="2800" b="0" i="0" u="none" strike="noStrike" cap="none" normalizeH="0" baseline="0" smtClean="0">
                        <a:ln>
                          <a:noFill/>
                        </a:ln>
                        <a:solidFill>
                          <a:schemeClr val="tx1"/>
                        </a:solidFill>
                        <a:effectLst/>
                        <a:latin typeface="Arial" charset="0"/>
                      </a:endParaRPr>
                    </a:p>
                  </a:txBody>
                  <a:tcPr marT="45722" marB="45722"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chemeClr val="tx1"/>
                          </a:solidFill>
                          <a:effectLst/>
                          <a:latin typeface="Arial" charset="0"/>
                        </a:rPr>
                        <a:t>negacija (not, ne)</a:t>
                      </a:r>
                      <a:r>
                        <a:rPr kumimoji="0" lang="en-US" sz="2800" b="0" i="0" u="none" strike="noStrike" cap="none" normalizeH="0" baseline="0" smtClean="0">
                          <a:ln>
                            <a:noFill/>
                          </a:ln>
                          <a:solidFill>
                            <a:schemeClr val="tx1"/>
                          </a:solidFill>
                          <a:effectLst/>
                          <a:latin typeface="Arial" charset="0"/>
                        </a:rPr>
                        <a:t> </a:t>
                      </a:r>
                    </a:p>
                  </a:txBody>
                  <a:tcPr marT="45722" marB="45722"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rgbClr val="000000"/>
                          </a:solidFill>
                          <a:effectLst/>
                          <a:latin typeface="Arial" charset="0"/>
                        </a:rPr>
                        <a:t>!(x==y) </a:t>
                      </a:r>
                      <a:endParaRPr kumimoji="0" lang="sr-Latn-CS" sz="2800" b="0" i="0" u="none" strike="noStrike" cap="none" normalizeH="0" baseline="0" smtClean="0">
                        <a:ln>
                          <a:noFill/>
                        </a:ln>
                        <a:solidFill>
                          <a:srgbClr val="000000"/>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sr-Latn-CS" sz="2800" b="0" i="0" u="none" strike="noStrike" cap="none" normalizeH="0" baseline="0" smtClean="0">
                          <a:ln>
                            <a:noFill/>
                          </a:ln>
                          <a:solidFill>
                            <a:srgbClr val="000000"/>
                          </a:solidFill>
                          <a:effectLst/>
                          <a:latin typeface="Arial" charset="0"/>
                        </a:rPr>
                        <a:t>tačno (</a:t>
                      </a:r>
                      <a:r>
                        <a:rPr kumimoji="0" lang="en-US" sz="2800" b="0" i="0" u="none" strike="noStrike" cap="none" normalizeH="0" baseline="0" smtClean="0">
                          <a:ln>
                            <a:noFill/>
                          </a:ln>
                          <a:solidFill>
                            <a:srgbClr val="000000"/>
                          </a:solidFill>
                          <a:effectLst/>
                          <a:latin typeface="Arial" charset="0"/>
                        </a:rPr>
                        <a:t>tru</a:t>
                      </a:r>
                      <a:r>
                        <a:rPr kumimoji="0" lang="sr-Latn-CS" sz="2800" b="0" i="0" u="none" strike="noStrike" cap="none" normalizeH="0" baseline="0" smtClean="0">
                          <a:ln>
                            <a:noFill/>
                          </a:ln>
                          <a:solidFill>
                            <a:srgbClr val="000000"/>
                          </a:solidFill>
                          <a:effectLst/>
                          <a:latin typeface="Arial" charset="0"/>
                        </a:rPr>
                        <a:t>e)</a:t>
                      </a:r>
                      <a:endParaRPr kumimoji="0" lang="en-US" sz="2800" b="0" i="0" u="none" strike="noStrike" cap="none" normalizeH="0" baseline="0" smtClean="0">
                        <a:ln>
                          <a:noFill/>
                        </a:ln>
                        <a:solidFill>
                          <a:srgbClr val="000000"/>
                        </a:solidFill>
                        <a:effectLst/>
                        <a:latin typeface="Arial" charset="0"/>
                      </a:endParaRPr>
                    </a:p>
                  </a:txBody>
                  <a:tcPr marT="45722" marB="45722"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0482" name="Rectangle 2"/>
          <p:cNvSpPr>
            <a:spLocks noGrp="1" noChangeArrowheads="1"/>
          </p:cNvSpPr>
          <p:nvPr>
            <p:ph type="title"/>
          </p:nvPr>
        </p:nvSpPr>
        <p:spPr>
          <a:xfrm>
            <a:off x="457200" y="704088"/>
            <a:ext cx="8229600" cy="780696"/>
          </a:xfrm>
        </p:spPr>
        <p:txBody>
          <a:bodyPr>
            <a:normAutofit fontScale="90000"/>
          </a:bodyPr>
          <a:lstStyle/>
          <a:p>
            <a:pPr eaLnBrk="1" hangingPunct="1"/>
            <a:r>
              <a:rPr lang="sr-Latn-CS" dirty="0" smtClean="0"/>
              <a:t>Uslovni operator</a:t>
            </a:r>
            <a:endParaRPr lang="en-US" dirty="0" smtClean="0"/>
          </a:p>
        </p:txBody>
      </p:sp>
      <p:sp>
        <p:nvSpPr>
          <p:cNvPr id="20483" name="Rectangle 3"/>
          <p:cNvSpPr>
            <a:spLocks noGrp="1" noChangeArrowheads="1"/>
          </p:cNvSpPr>
          <p:nvPr>
            <p:ph idx="1"/>
          </p:nvPr>
        </p:nvSpPr>
        <p:spPr>
          <a:xfrm>
            <a:off x="457200" y="1600200"/>
            <a:ext cx="8507413" cy="4525963"/>
          </a:xfrm>
        </p:spPr>
        <p:txBody>
          <a:bodyPr/>
          <a:lstStyle/>
          <a:p>
            <a:pPr eaLnBrk="1" hangingPunct="1">
              <a:lnSpc>
                <a:spcPct val="80000"/>
              </a:lnSpc>
            </a:pPr>
            <a:r>
              <a:rPr lang="sr-Latn-CS" sz="2800" dirty="0" smtClean="0"/>
              <a:t>Sintaksa</a:t>
            </a:r>
          </a:p>
          <a:p>
            <a:pPr eaLnBrk="1" hangingPunct="1">
              <a:lnSpc>
                <a:spcPct val="80000"/>
              </a:lnSpc>
              <a:buFontTx/>
              <a:buNone/>
            </a:pPr>
            <a:r>
              <a:rPr lang="sr-Latn-CS" sz="2800" b="1" dirty="0" smtClean="0">
                <a:latin typeface="Courier New" panose="02070309020205020404" pitchFamily="49" charset="0"/>
              </a:rPr>
              <a:t>promenljiva=</a:t>
            </a:r>
            <a:r>
              <a:rPr lang="en-US" sz="2800" b="1" dirty="0" smtClean="0">
                <a:latin typeface="Courier New" panose="02070309020205020404" pitchFamily="49" charset="0"/>
              </a:rPr>
              <a:t>(</a:t>
            </a:r>
            <a:r>
              <a:rPr lang="sr-Latn-CS" sz="2800" b="1" dirty="0" smtClean="0">
                <a:latin typeface="Courier New" panose="02070309020205020404" pitchFamily="49" charset="0"/>
              </a:rPr>
              <a:t>uslov</a:t>
            </a:r>
            <a:r>
              <a:rPr lang="en-US" sz="2800" b="1" dirty="0" smtClean="0">
                <a:latin typeface="Courier New" panose="02070309020205020404" pitchFamily="49" charset="0"/>
              </a:rPr>
              <a:t>)?</a:t>
            </a:r>
            <a:r>
              <a:rPr lang="sr-Latn-CS" sz="2800" b="1" dirty="0" smtClean="0">
                <a:latin typeface="Courier New" panose="02070309020205020404" pitchFamily="49" charset="0"/>
              </a:rPr>
              <a:t>vrednost1</a:t>
            </a:r>
            <a:r>
              <a:rPr lang="en-US" sz="2800" b="1" dirty="0" smtClean="0">
                <a:latin typeface="Courier New" panose="02070309020205020404" pitchFamily="49" charset="0"/>
              </a:rPr>
              <a:t>:v</a:t>
            </a:r>
            <a:r>
              <a:rPr lang="sr-Latn-CS" sz="2800" b="1" dirty="0" smtClean="0">
                <a:latin typeface="Courier New" panose="02070309020205020404" pitchFamily="49" charset="0"/>
              </a:rPr>
              <a:t>rednost2</a:t>
            </a:r>
            <a:r>
              <a:rPr lang="en-US" sz="2800" dirty="0" smtClean="0"/>
              <a:t>  </a:t>
            </a:r>
            <a:endParaRPr lang="sr-Latn-CS" sz="2800" dirty="0" smtClean="0"/>
          </a:p>
          <a:p>
            <a:pPr eaLnBrk="1" hangingPunct="1">
              <a:lnSpc>
                <a:spcPct val="80000"/>
              </a:lnSpc>
            </a:pPr>
            <a:r>
              <a:rPr lang="sr-Latn-CS" sz="2800" dirty="0" smtClean="0"/>
              <a:t>To je kao:</a:t>
            </a:r>
          </a:p>
          <a:p>
            <a:pPr eaLnBrk="1" hangingPunct="1">
              <a:lnSpc>
                <a:spcPct val="80000"/>
              </a:lnSpc>
              <a:buFontTx/>
              <a:buNone/>
            </a:pPr>
            <a:r>
              <a:rPr lang="sr-Latn-CS" sz="2800" b="1" dirty="0" smtClean="0">
                <a:latin typeface="Courier New" panose="02070309020205020404" pitchFamily="49" charset="0"/>
              </a:rPr>
              <a:t>if (uslov)</a:t>
            </a:r>
          </a:p>
          <a:p>
            <a:pPr eaLnBrk="1" hangingPunct="1">
              <a:lnSpc>
                <a:spcPct val="80000"/>
              </a:lnSpc>
              <a:buFontTx/>
              <a:buNone/>
            </a:pPr>
            <a:r>
              <a:rPr lang="sr-Latn-CS" sz="2800" b="1" dirty="0" smtClean="0">
                <a:latin typeface="Courier New" panose="02070309020205020404" pitchFamily="49" charset="0"/>
              </a:rPr>
              <a:t>  promenljiva = vrednost1;</a:t>
            </a:r>
          </a:p>
          <a:p>
            <a:pPr eaLnBrk="1" hangingPunct="1">
              <a:lnSpc>
                <a:spcPct val="80000"/>
              </a:lnSpc>
              <a:buFontTx/>
              <a:buNone/>
            </a:pPr>
            <a:r>
              <a:rPr lang="sr-Latn-CS" sz="2800" b="1" dirty="0" smtClean="0">
                <a:latin typeface="Courier New" panose="02070309020205020404" pitchFamily="49" charset="0"/>
              </a:rPr>
              <a:t>else</a:t>
            </a:r>
          </a:p>
          <a:p>
            <a:pPr eaLnBrk="1" hangingPunct="1">
              <a:lnSpc>
                <a:spcPct val="80000"/>
              </a:lnSpc>
              <a:buFontTx/>
              <a:buNone/>
            </a:pPr>
            <a:r>
              <a:rPr lang="sr-Latn-CS" sz="2800" b="1" dirty="0" smtClean="0">
                <a:latin typeface="Courier New" panose="02070309020205020404" pitchFamily="49" charset="0"/>
              </a:rPr>
              <a:t>  promenljiva = vrednost2;</a:t>
            </a:r>
          </a:p>
          <a:p>
            <a:pPr eaLnBrk="1" hangingPunct="1">
              <a:lnSpc>
                <a:spcPct val="80000"/>
              </a:lnSpc>
            </a:pPr>
            <a:r>
              <a:rPr lang="sr-Latn-CS" sz="2800" dirty="0" smtClean="0"/>
              <a:t>Primer:</a:t>
            </a:r>
          </a:p>
          <a:p>
            <a:pPr eaLnBrk="1" hangingPunct="1">
              <a:lnSpc>
                <a:spcPct val="80000"/>
              </a:lnSpc>
              <a:buFontTx/>
              <a:buNone/>
            </a:pPr>
            <a:r>
              <a:rPr lang="sr-Latn-CS" sz="2800" b="1" dirty="0" smtClean="0">
                <a:latin typeface="Courier New" panose="02070309020205020404" pitchFamily="49" charset="0"/>
              </a:rPr>
              <a:t>x = (y&gt;3)?5:6;</a:t>
            </a:r>
            <a:endParaRPr lang="en-US" sz="2800" b="1" dirty="0" smtClean="0">
              <a:latin typeface="Courier New" panose="02070309020205020404" pitchFamily="49"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1C8B188-B031-4CA0-9CA0-B1BEB1EFD104}" type="slidenum">
              <a:rPr lang="en-US">
                <a:latin typeface="Garamond" panose="02020404030301010803" pitchFamily="18" charset="0"/>
              </a:rPr>
              <a:pPr eaLnBrk="1" hangingPunct="1"/>
              <a:t>18</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1506" name="Rectangle 2"/>
          <p:cNvSpPr>
            <a:spLocks noGrp="1" noChangeArrowheads="1"/>
          </p:cNvSpPr>
          <p:nvPr>
            <p:ph type="title"/>
          </p:nvPr>
        </p:nvSpPr>
        <p:spPr/>
        <p:txBody>
          <a:bodyPr/>
          <a:lstStyle/>
          <a:p>
            <a:pPr eaLnBrk="1" hangingPunct="1"/>
            <a:r>
              <a:rPr lang="sr-Latn-CS" smtClean="0"/>
              <a:t>Kontrola toka</a:t>
            </a:r>
            <a:endParaRPr lang="en-US" smtClean="0"/>
          </a:p>
        </p:txBody>
      </p:sp>
      <p:sp>
        <p:nvSpPr>
          <p:cNvPr id="21507" name="Rectangle 3"/>
          <p:cNvSpPr>
            <a:spLocks noGrp="1" noChangeArrowheads="1"/>
          </p:cNvSpPr>
          <p:nvPr>
            <p:ph idx="1"/>
          </p:nvPr>
        </p:nvSpPr>
        <p:spPr/>
        <p:txBody>
          <a:bodyPr/>
          <a:lstStyle/>
          <a:p>
            <a:pPr eaLnBrk="1" hangingPunct="1"/>
            <a:r>
              <a:rPr lang="sr-Latn-CS" b="1" smtClean="0">
                <a:latin typeface="Courier New" panose="02070309020205020404" pitchFamily="49" charset="0"/>
              </a:rPr>
              <a:t>if else</a:t>
            </a:r>
          </a:p>
          <a:p>
            <a:pPr eaLnBrk="1" hangingPunct="1"/>
            <a:r>
              <a:rPr lang="sr-Latn-CS" b="1" smtClean="0">
                <a:latin typeface="Courier New" panose="02070309020205020404" pitchFamily="49" charset="0"/>
              </a:rPr>
              <a:t>switch</a:t>
            </a:r>
          </a:p>
          <a:p>
            <a:pPr eaLnBrk="1" hangingPunct="1"/>
            <a:r>
              <a:rPr lang="sr-Latn-CS" b="1" smtClean="0">
                <a:latin typeface="Courier New" panose="02070309020205020404" pitchFamily="49" charset="0"/>
              </a:rPr>
              <a:t>for</a:t>
            </a:r>
          </a:p>
          <a:p>
            <a:pPr eaLnBrk="1" hangingPunct="1"/>
            <a:r>
              <a:rPr lang="sr-Latn-CS" b="1" smtClean="0">
                <a:latin typeface="Courier New" panose="02070309020205020404" pitchFamily="49" charset="0"/>
              </a:rPr>
              <a:t>while</a:t>
            </a:r>
          </a:p>
          <a:p>
            <a:pPr eaLnBrk="1" hangingPunct="1"/>
            <a:r>
              <a:rPr lang="sr-Latn-CS" b="1" smtClean="0">
                <a:latin typeface="Courier New" panose="02070309020205020404" pitchFamily="49" charset="0"/>
              </a:rPr>
              <a:t>do while</a:t>
            </a:r>
          </a:p>
          <a:p>
            <a:pPr eaLnBrk="1" hangingPunct="1"/>
            <a:r>
              <a:rPr lang="sr-Latn-CS" b="1" smtClean="0">
                <a:latin typeface="Courier New" panose="02070309020205020404" pitchFamily="49" charset="0"/>
              </a:rPr>
              <a:t>break</a:t>
            </a:r>
          </a:p>
          <a:p>
            <a:pPr eaLnBrk="1" hangingPunct="1"/>
            <a:r>
              <a:rPr lang="sr-Latn-CS" b="1" smtClean="0">
                <a:latin typeface="Courier New" panose="02070309020205020404" pitchFamily="49" charset="0"/>
              </a:rPr>
              <a:t>continue</a:t>
            </a:r>
            <a:endParaRPr lang="en-US"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D81A5D9-2DBC-4222-93DD-850108469ABF}" type="slidenum">
              <a:rPr lang="en-US">
                <a:latin typeface="Garamond" panose="02020404030301010803" pitchFamily="18" charset="0"/>
              </a:rPr>
              <a:pPr eaLnBrk="1" hangingPunct="1"/>
              <a:t>19</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 name="Title 1"/>
          <p:cNvSpPr>
            <a:spLocks noGrp="1"/>
          </p:cNvSpPr>
          <p:nvPr>
            <p:ph type="title"/>
          </p:nvPr>
        </p:nvSpPr>
        <p:spPr>
          <a:xfrm>
            <a:off x="1295400" y="2895600"/>
            <a:ext cx="7391400" cy="1143000"/>
          </a:xfrm>
        </p:spPr>
        <p:txBody>
          <a:bodyPr>
            <a:normAutofit/>
          </a:bodyPr>
          <a:lstStyle/>
          <a:p>
            <a:pPr algn="ctr"/>
            <a:r>
              <a:rPr lang="en-US" dirty="0" smtClean="0"/>
              <a:t>JAVASCRIPT</a:t>
            </a:r>
            <a:endParaRPr lang="en-US" dirty="0"/>
          </a:p>
        </p:txBody>
      </p:sp>
    </p:spTree>
    <p:extLst>
      <p:ext uri="{BB962C8B-B14F-4D97-AF65-F5344CB8AC3E}">
        <p14:creationId xmlns:p14="http://schemas.microsoft.com/office/powerpoint/2010/main" val="174628273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0" fill="hold"/>
                                        <p:tgtEl>
                                          <p:spTgt spid="3"/>
                                        </p:tgtEl>
                                        <p:attrNameLst>
                                          <p:attrName>ppt_w</p:attrName>
                                        </p:attrNameLst>
                                      </p:cBhvr>
                                      <p:tavLst>
                                        <p:tav tm="0" fmla="#ppt_w*sin(2.5*pi*$)">
                                          <p:val>
                                            <p:fltVal val="0"/>
                                          </p:val>
                                        </p:tav>
                                        <p:tav tm="100000">
                                          <p:val>
                                            <p:fltVal val="1"/>
                                          </p:val>
                                        </p:tav>
                                      </p:tavLst>
                                    </p:anim>
                                    <p:anim calcmode="lin" valueType="num">
                                      <p:cBhvr>
                                        <p:cTn id="8" dur="5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22530" name="Rectangle 2"/>
          <p:cNvSpPr>
            <a:spLocks noGrp="1" noChangeArrowheads="1"/>
          </p:cNvSpPr>
          <p:nvPr>
            <p:ph type="title"/>
          </p:nvPr>
        </p:nvSpPr>
        <p:spPr/>
        <p:txBody>
          <a:bodyPr/>
          <a:lstStyle/>
          <a:p>
            <a:pPr eaLnBrk="1" hangingPunct="1"/>
            <a:r>
              <a:rPr lang="sr-Latn-CS" smtClean="0"/>
              <a:t>if else</a:t>
            </a:r>
            <a:endParaRPr lang="en-US" smtClean="0"/>
          </a:p>
        </p:txBody>
      </p:sp>
      <p:sp>
        <p:nvSpPr>
          <p:cNvPr id="22531" name="Rectangle 3"/>
          <p:cNvSpPr>
            <a:spLocks noGrp="1" noChangeArrowheads="1"/>
          </p:cNvSpPr>
          <p:nvPr>
            <p:ph idx="1"/>
          </p:nvPr>
        </p:nvSpPr>
        <p:spPr>
          <a:xfrm>
            <a:off x="1371600" y="1935480"/>
            <a:ext cx="7315200" cy="4389120"/>
          </a:xfrm>
        </p:spPr>
        <p:txBody>
          <a:bodyPr/>
          <a:lstStyle/>
          <a:p>
            <a:pPr eaLnBrk="1" hangingPunct="1"/>
            <a:r>
              <a:rPr lang="en-US" dirty="0" smtClean="0"/>
              <a:t>Op</a:t>
            </a:r>
            <a:r>
              <a:rPr lang="sr-Latn-CS" dirty="0" smtClean="0"/>
              <a:t>šta sintaksa:</a:t>
            </a:r>
            <a:endParaRPr lang="en-US" dirty="0" smtClean="0"/>
          </a:p>
          <a:p>
            <a:pPr eaLnBrk="1" hangingPunct="1">
              <a:buFontTx/>
              <a:buNone/>
            </a:pPr>
            <a:r>
              <a:rPr lang="en-US" b="1" dirty="0" smtClean="0">
                <a:latin typeface="Courier New" panose="02070309020205020404" pitchFamily="49" charset="0"/>
              </a:rPr>
              <a:t>if(</a:t>
            </a:r>
            <a:r>
              <a:rPr lang="sr-Latn-CS" b="1" dirty="0" smtClean="0">
                <a:latin typeface="Courier New" panose="02070309020205020404" pitchFamily="49" charset="0"/>
              </a:rPr>
              <a:t>uslov_1</a:t>
            </a:r>
            <a:r>
              <a:rPr lang="en-US" b="1" dirty="0" smtClean="0">
                <a:latin typeface="Courier New" panose="02070309020205020404" pitchFamily="49" charset="0"/>
              </a:rPr>
              <a:t>)</a:t>
            </a:r>
          </a:p>
          <a:p>
            <a:pPr eaLnBrk="1" hangingPunct="1">
              <a:buFontTx/>
              <a:buNone/>
            </a:pPr>
            <a:r>
              <a:rPr lang="sr-Latn-CS" b="1" dirty="0" smtClean="0">
                <a:latin typeface="Courier New" panose="02070309020205020404" pitchFamily="49" charset="0"/>
              </a:rPr>
              <a:t>  telo_1</a:t>
            </a:r>
            <a:endParaRPr lang="en-US" b="1" dirty="0" smtClean="0">
              <a:latin typeface="Courier New" panose="02070309020205020404" pitchFamily="49" charset="0"/>
            </a:endParaRPr>
          </a:p>
          <a:p>
            <a:pPr eaLnBrk="1" hangingPunct="1">
              <a:buFontTx/>
              <a:buNone/>
            </a:pPr>
            <a:r>
              <a:rPr lang="en-US" b="1" dirty="0" smtClean="0">
                <a:latin typeface="Courier New" panose="02070309020205020404" pitchFamily="49" charset="0"/>
              </a:rPr>
              <a:t>else if(</a:t>
            </a:r>
            <a:r>
              <a:rPr lang="sr-Latn-CS" b="1" dirty="0" smtClean="0">
                <a:latin typeface="Courier New" panose="02070309020205020404" pitchFamily="49" charset="0"/>
              </a:rPr>
              <a:t>uslov_2</a:t>
            </a:r>
            <a:r>
              <a:rPr lang="en-US" b="1" dirty="0" smtClean="0">
                <a:latin typeface="Courier New" panose="02070309020205020404" pitchFamily="49" charset="0"/>
              </a:rPr>
              <a:t>)</a:t>
            </a:r>
          </a:p>
          <a:p>
            <a:pPr eaLnBrk="1" hangingPunct="1">
              <a:buFontTx/>
              <a:buNone/>
            </a:pPr>
            <a:r>
              <a:rPr lang="sr-Latn-CS" b="1" dirty="0" smtClean="0">
                <a:latin typeface="Courier New" panose="02070309020205020404" pitchFamily="49" charset="0"/>
              </a:rPr>
              <a:t>  telo_2</a:t>
            </a:r>
            <a:endParaRPr lang="en-US" b="1" dirty="0" smtClean="0">
              <a:latin typeface="Courier New" panose="02070309020205020404" pitchFamily="49" charset="0"/>
            </a:endParaRPr>
          </a:p>
          <a:p>
            <a:pPr eaLnBrk="1" hangingPunct="1">
              <a:buFontTx/>
              <a:buNone/>
            </a:pPr>
            <a:r>
              <a:rPr lang="en-US" b="1" dirty="0" smtClean="0">
                <a:latin typeface="Courier New" panose="02070309020205020404" pitchFamily="49" charset="0"/>
              </a:rPr>
              <a:t>else</a:t>
            </a:r>
          </a:p>
          <a:p>
            <a:pPr eaLnBrk="1" hangingPunct="1">
              <a:buFontTx/>
              <a:buNone/>
            </a:pPr>
            <a:r>
              <a:rPr lang="sr-Latn-CS" b="1" dirty="0" smtClean="0">
                <a:latin typeface="Courier New" panose="02070309020205020404" pitchFamily="49" charset="0"/>
              </a:rPr>
              <a:t>  telo_3</a:t>
            </a:r>
            <a:endParaRPr lang="en-US" b="1" dirty="0" smtClean="0">
              <a:latin typeface="Courier New" panose="02070309020205020404" pitchFamily="49" charset="0"/>
            </a:endParaRP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9418727-12F8-4EFB-BF60-C01FCD4AA3EC}" type="slidenum">
              <a:rPr lang="en-US">
                <a:latin typeface="Garamond" panose="02020404030301010803" pitchFamily="18" charset="0"/>
              </a:rPr>
              <a:pPr eaLnBrk="1" hangingPunct="1"/>
              <a:t>20</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mtClean="0"/>
              <a:t>Primer</a:t>
            </a:r>
            <a:endParaRPr lang="sr-Latn-CS" smtClean="0"/>
          </a:p>
        </p:txBody>
      </p:sp>
      <p:sp>
        <p:nvSpPr>
          <p:cNvPr id="23555" name="Rectangle 3"/>
          <p:cNvSpPr>
            <a:spLocks noGrp="1" noChangeArrowheads="1"/>
          </p:cNvSpPr>
          <p:nvPr>
            <p:ph idx="1"/>
          </p:nvPr>
        </p:nvSpPr>
        <p:spPr>
          <a:xfrm>
            <a:off x="1371600" y="1935480"/>
            <a:ext cx="7315200" cy="4389120"/>
          </a:xfrm>
        </p:spPr>
        <p:txBody>
          <a:bodyPr>
            <a:normAutofit lnSpcReduction="10000"/>
          </a:bodyPr>
          <a:lstStyle/>
          <a:p>
            <a:pPr eaLnBrk="1" hangingPunct="1">
              <a:lnSpc>
                <a:spcPct val="90000"/>
              </a:lnSpc>
              <a:buFontTx/>
              <a:buNone/>
            </a:pPr>
            <a:r>
              <a:rPr lang="sr-Latn-CS" sz="2400" b="1" dirty="0" smtClean="0">
                <a:latin typeface="Courier New" panose="02070309020205020404" pitchFamily="49" charset="0"/>
              </a:rPr>
              <a:t>if (poeni &gt; 94) </a:t>
            </a:r>
            <a:endParaRPr lang="en-US" sz="2400" b="1" dirty="0" smtClean="0">
              <a:latin typeface="Courier New" panose="02070309020205020404" pitchFamily="49" charset="0"/>
            </a:endParaRPr>
          </a:p>
          <a:p>
            <a:pPr eaLnBrk="1" hangingPunct="1">
              <a:lnSpc>
                <a:spcPct val="90000"/>
              </a:lnSpc>
              <a:buFontTx/>
              <a:buNone/>
            </a:pPr>
            <a:r>
              <a:rPr lang="en-US" sz="2400" b="1" dirty="0" smtClean="0">
                <a:latin typeface="Courier New" panose="02070309020205020404" pitchFamily="49" charset="0"/>
              </a:rPr>
              <a:t>  </a:t>
            </a:r>
            <a:r>
              <a:rPr lang="sr-Latn-CS" sz="2400" b="1" dirty="0" smtClean="0">
                <a:latin typeface="Courier New" panose="02070309020205020404" pitchFamily="49" charset="0"/>
              </a:rPr>
              <a:t>ocena = 10;</a:t>
            </a:r>
            <a:endParaRPr lang="en-US" sz="2400" b="1" dirty="0" smtClean="0">
              <a:latin typeface="Courier New" panose="02070309020205020404" pitchFamily="49" charset="0"/>
            </a:endParaRPr>
          </a:p>
          <a:p>
            <a:pPr eaLnBrk="1" hangingPunct="1">
              <a:lnSpc>
                <a:spcPct val="90000"/>
              </a:lnSpc>
              <a:buFontTx/>
              <a:buNone/>
            </a:pPr>
            <a:r>
              <a:rPr lang="sr-Latn-CS" sz="2400" b="1" dirty="0" smtClean="0">
                <a:latin typeface="Courier New" panose="02070309020205020404" pitchFamily="49" charset="0"/>
              </a:rPr>
              <a:t>else if (poeni &gt; 84)</a:t>
            </a:r>
            <a:endParaRPr lang="en-US" sz="2400" b="1" dirty="0" smtClean="0">
              <a:latin typeface="Courier New" panose="02070309020205020404" pitchFamily="49" charset="0"/>
            </a:endParaRPr>
          </a:p>
          <a:p>
            <a:pPr eaLnBrk="1" hangingPunct="1">
              <a:lnSpc>
                <a:spcPct val="90000"/>
              </a:lnSpc>
              <a:buFontTx/>
              <a:buNone/>
            </a:pPr>
            <a:r>
              <a:rPr lang="en-US" sz="2400" b="1" dirty="0" smtClean="0">
                <a:latin typeface="Courier New" panose="02070309020205020404" pitchFamily="49" charset="0"/>
              </a:rPr>
              <a:t> </a:t>
            </a:r>
            <a:r>
              <a:rPr lang="sr-Latn-CS" sz="2400" b="1" dirty="0" smtClean="0">
                <a:latin typeface="Courier New" panose="02070309020205020404" pitchFamily="49" charset="0"/>
              </a:rPr>
              <a:t> ocena = 9;</a:t>
            </a:r>
            <a:endParaRPr lang="en-US" sz="2400" b="1" dirty="0" smtClean="0">
              <a:latin typeface="Courier New" panose="02070309020205020404" pitchFamily="49" charset="0"/>
            </a:endParaRPr>
          </a:p>
          <a:p>
            <a:pPr eaLnBrk="1" hangingPunct="1">
              <a:lnSpc>
                <a:spcPct val="90000"/>
              </a:lnSpc>
              <a:buFontTx/>
              <a:buNone/>
            </a:pPr>
            <a:r>
              <a:rPr lang="sr-Latn-CS" sz="2400" b="1" dirty="0" smtClean="0">
                <a:latin typeface="Courier New" panose="02070309020205020404" pitchFamily="49" charset="0"/>
              </a:rPr>
              <a:t>else if (poeni &gt; 74) </a:t>
            </a:r>
            <a:endParaRPr lang="en-US" sz="2400" b="1" dirty="0" smtClean="0">
              <a:latin typeface="Courier New" panose="02070309020205020404" pitchFamily="49" charset="0"/>
            </a:endParaRPr>
          </a:p>
          <a:p>
            <a:pPr eaLnBrk="1" hangingPunct="1">
              <a:lnSpc>
                <a:spcPct val="90000"/>
              </a:lnSpc>
              <a:buFontTx/>
              <a:buNone/>
            </a:pPr>
            <a:r>
              <a:rPr lang="en-US" sz="2400" b="1" dirty="0" smtClean="0">
                <a:latin typeface="Courier New" panose="02070309020205020404" pitchFamily="49" charset="0"/>
              </a:rPr>
              <a:t>  </a:t>
            </a:r>
            <a:r>
              <a:rPr lang="sr-Latn-CS" sz="2400" b="1" dirty="0" smtClean="0">
                <a:latin typeface="Courier New" panose="02070309020205020404" pitchFamily="49" charset="0"/>
              </a:rPr>
              <a:t>ocena = 8; </a:t>
            </a:r>
            <a:endParaRPr lang="en-US" sz="2400" b="1" dirty="0" smtClean="0">
              <a:latin typeface="Courier New" panose="02070309020205020404" pitchFamily="49" charset="0"/>
            </a:endParaRPr>
          </a:p>
          <a:p>
            <a:pPr eaLnBrk="1" hangingPunct="1">
              <a:lnSpc>
                <a:spcPct val="90000"/>
              </a:lnSpc>
              <a:buFontTx/>
              <a:buNone/>
            </a:pPr>
            <a:r>
              <a:rPr lang="sr-Latn-CS" sz="2400" b="1" dirty="0" smtClean="0">
                <a:latin typeface="Courier New" panose="02070309020205020404" pitchFamily="49" charset="0"/>
              </a:rPr>
              <a:t>else if (poeni &gt; 64)</a:t>
            </a:r>
            <a:endParaRPr lang="en-US" sz="2400" b="1" dirty="0" smtClean="0">
              <a:latin typeface="Courier New" panose="02070309020205020404" pitchFamily="49" charset="0"/>
            </a:endParaRPr>
          </a:p>
          <a:p>
            <a:pPr eaLnBrk="1" hangingPunct="1">
              <a:lnSpc>
                <a:spcPct val="90000"/>
              </a:lnSpc>
              <a:buFontTx/>
              <a:buNone/>
            </a:pPr>
            <a:r>
              <a:rPr lang="en-US" sz="2400" b="1" dirty="0" smtClean="0">
                <a:latin typeface="Courier New" panose="02070309020205020404" pitchFamily="49" charset="0"/>
              </a:rPr>
              <a:t> </a:t>
            </a:r>
            <a:r>
              <a:rPr lang="sr-Latn-CS" sz="2400" b="1" dirty="0" smtClean="0">
                <a:latin typeface="Courier New" panose="02070309020205020404" pitchFamily="49" charset="0"/>
              </a:rPr>
              <a:t> ocena = 7;</a:t>
            </a:r>
            <a:endParaRPr lang="en-US" sz="2400" b="1" dirty="0" smtClean="0">
              <a:latin typeface="Courier New" panose="02070309020205020404" pitchFamily="49" charset="0"/>
            </a:endParaRPr>
          </a:p>
          <a:p>
            <a:pPr eaLnBrk="1" hangingPunct="1">
              <a:lnSpc>
                <a:spcPct val="90000"/>
              </a:lnSpc>
              <a:buFontTx/>
              <a:buNone/>
            </a:pPr>
            <a:r>
              <a:rPr lang="sr-Latn-CS" sz="2400" b="1" dirty="0" smtClean="0">
                <a:latin typeface="Courier New" panose="02070309020205020404" pitchFamily="49" charset="0"/>
              </a:rPr>
              <a:t>else if (poeni &gt; 54)</a:t>
            </a:r>
            <a:endParaRPr lang="en-US" sz="2400" b="1" dirty="0" smtClean="0">
              <a:latin typeface="Courier New" panose="02070309020205020404" pitchFamily="49" charset="0"/>
            </a:endParaRPr>
          </a:p>
          <a:p>
            <a:pPr eaLnBrk="1" hangingPunct="1">
              <a:lnSpc>
                <a:spcPct val="90000"/>
              </a:lnSpc>
              <a:buFontTx/>
              <a:buNone/>
            </a:pPr>
            <a:r>
              <a:rPr lang="en-US" sz="2400" b="1" dirty="0" smtClean="0">
                <a:latin typeface="Courier New" panose="02070309020205020404" pitchFamily="49" charset="0"/>
              </a:rPr>
              <a:t> </a:t>
            </a:r>
            <a:r>
              <a:rPr lang="sr-Latn-CS" sz="2400" b="1" dirty="0" smtClean="0">
                <a:latin typeface="Courier New" panose="02070309020205020404" pitchFamily="49" charset="0"/>
              </a:rPr>
              <a:t> ocena = 6;</a:t>
            </a:r>
            <a:endParaRPr lang="en-US" sz="2400" b="1" dirty="0" smtClean="0">
              <a:latin typeface="Courier New" panose="02070309020205020404" pitchFamily="49" charset="0"/>
            </a:endParaRPr>
          </a:p>
          <a:p>
            <a:pPr eaLnBrk="1" hangingPunct="1">
              <a:lnSpc>
                <a:spcPct val="90000"/>
              </a:lnSpc>
              <a:buFontTx/>
              <a:buNone/>
            </a:pPr>
            <a:r>
              <a:rPr lang="sr-Latn-CS" sz="2400" b="1" dirty="0" smtClean="0">
                <a:latin typeface="Courier New" panose="02070309020205020404" pitchFamily="49" charset="0"/>
              </a:rPr>
              <a:t>else ocena = 5; </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0CBE981-F171-4DA6-9A27-79F549DF3B12}" type="slidenum">
              <a:rPr lang="en-US">
                <a:latin typeface="Garamond" panose="02020404030301010803" pitchFamily="18" charset="0"/>
              </a:rPr>
              <a:pPr eaLnBrk="1" hangingPunct="1"/>
              <a:t>21</a:t>
            </a:fld>
            <a:endParaRPr lang="en-US">
              <a:latin typeface="Garamond" panose="02020404030301010803" pitchFamily="18" charset="0"/>
            </a:endParaRPr>
          </a:p>
        </p:txBody>
      </p:sp>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sr-Latn-CS" smtClean="0"/>
              <a:t>Primer</a:t>
            </a:r>
            <a:endParaRPr lang="en-US" smtClean="0"/>
          </a:p>
        </p:txBody>
      </p:sp>
      <p:sp>
        <p:nvSpPr>
          <p:cNvPr id="24579" name="Rectangle 3"/>
          <p:cNvSpPr>
            <a:spLocks noGrp="1" noChangeArrowheads="1"/>
          </p:cNvSpPr>
          <p:nvPr>
            <p:ph idx="1"/>
          </p:nvPr>
        </p:nvSpPr>
        <p:spPr>
          <a:xfrm>
            <a:off x="1371600" y="1935480"/>
            <a:ext cx="7315200" cy="4389120"/>
          </a:xfrm>
        </p:spPr>
        <p:txBody>
          <a:bodyPr/>
          <a:lstStyle/>
          <a:p>
            <a:pPr eaLnBrk="1" hangingPunct="1">
              <a:lnSpc>
                <a:spcPct val="80000"/>
              </a:lnSpc>
              <a:buFontTx/>
              <a:buNone/>
            </a:pPr>
            <a:r>
              <a:rPr lang="en-US" sz="2000" b="1" dirty="0" smtClean="0">
                <a:latin typeface="Courier New" panose="02070309020205020404" pitchFamily="49" charset="0"/>
              </a:rPr>
              <a:t>&lt;script type="text/</a:t>
            </a:r>
            <a:r>
              <a:rPr lang="en-US" sz="2000" b="1" dirty="0" err="1" smtClean="0">
                <a:latin typeface="Courier New" panose="02070309020205020404" pitchFamily="49" charset="0"/>
              </a:rPr>
              <a:t>javascript</a:t>
            </a:r>
            <a:r>
              <a:rPr lang="en-US" sz="2000" b="1" dirty="0" smtClean="0">
                <a:latin typeface="Courier New" panose="02070309020205020404" pitchFamily="49" charset="0"/>
              </a:rPr>
              <a:t>"&gt;</a:t>
            </a:r>
          </a:p>
          <a:p>
            <a:pPr eaLnBrk="1" hangingPunct="1">
              <a:lnSpc>
                <a:spcPct val="80000"/>
              </a:lnSpc>
              <a:buFontTx/>
              <a:buNone/>
            </a:pPr>
            <a:r>
              <a:rPr lang="en-US" sz="2000" b="1" dirty="0" err="1" smtClean="0">
                <a:latin typeface="Courier New" panose="02070309020205020404" pitchFamily="49" charset="0"/>
              </a:rPr>
              <a:t>var</a:t>
            </a:r>
            <a:r>
              <a:rPr lang="en-US" sz="2000" b="1" dirty="0" smtClean="0">
                <a:latin typeface="Courier New" panose="02070309020205020404" pitchFamily="49" charset="0"/>
              </a:rPr>
              <a:t> d = new Date();</a:t>
            </a:r>
          </a:p>
          <a:p>
            <a:pPr eaLnBrk="1" hangingPunct="1">
              <a:lnSpc>
                <a:spcPct val="80000"/>
              </a:lnSpc>
              <a:buFontTx/>
              <a:buNone/>
            </a:pPr>
            <a:r>
              <a:rPr lang="en-US" sz="2000" b="1" dirty="0" err="1" smtClean="0">
                <a:latin typeface="Courier New" panose="02070309020205020404" pitchFamily="49" charset="0"/>
              </a:rPr>
              <a:t>var</a:t>
            </a:r>
            <a:r>
              <a:rPr lang="en-US" sz="2000" b="1" dirty="0" smtClean="0">
                <a:latin typeface="Courier New" panose="02070309020205020404" pitchFamily="49" charset="0"/>
              </a:rPr>
              <a:t> time = </a:t>
            </a:r>
            <a:r>
              <a:rPr lang="en-US" sz="2000" b="1" dirty="0" err="1" smtClean="0">
                <a:latin typeface="Courier New" panose="02070309020205020404" pitchFamily="49" charset="0"/>
              </a:rPr>
              <a:t>d.getHours</a:t>
            </a:r>
            <a:r>
              <a:rPr lang="en-US" sz="2000" b="1" dirty="0" smtClean="0">
                <a:latin typeface="Courier New" panose="02070309020205020404" pitchFamily="49" charset="0"/>
              </a:rPr>
              <a:t>();</a:t>
            </a:r>
          </a:p>
          <a:p>
            <a:pPr eaLnBrk="1" hangingPunct="1">
              <a:lnSpc>
                <a:spcPct val="80000"/>
              </a:lnSpc>
              <a:buFontTx/>
              <a:buNone/>
            </a:pPr>
            <a:endParaRPr lang="en-US" sz="2000" b="1" dirty="0" smtClean="0">
              <a:latin typeface="Courier New" panose="02070309020205020404" pitchFamily="49" charset="0"/>
            </a:endParaRPr>
          </a:p>
          <a:p>
            <a:pPr eaLnBrk="1" hangingPunct="1">
              <a:lnSpc>
                <a:spcPct val="80000"/>
              </a:lnSpc>
              <a:buFontTx/>
              <a:buNone/>
            </a:pPr>
            <a:r>
              <a:rPr lang="en-US" sz="2000" b="1" dirty="0" smtClean="0">
                <a:latin typeface="Courier New" panose="02070309020205020404" pitchFamily="49" charset="0"/>
              </a:rPr>
              <a:t>if (time &lt; 10) </a:t>
            </a:r>
          </a:p>
          <a:p>
            <a:pPr eaLnBrk="1" hangingPunct="1">
              <a:lnSpc>
                <a:spcPct val="80000"/>
              </a:lnSpc>
              <a:buFontTx/>
              <a:buNone/>
            </a:pPr>
            <a:r>
              <a:rPr lang="en-US" sz="2000" b="1" dirty="0" smtClean="0">
                <a:latin typeface="Courier New" panose="02070309020205020404" pitchFamily="49" charset="0"/>
              </a:rPr>
              <a:t>{</a:t>
            </a:r>
          </a:p>
          <a:p>
            <a:pPr eaLnBrk="1" hangingPunct="1">
              <a:lnSpc>
                <a:spcPct val="80000"/>
              </a:lnSpc>
              <a:buFontTx/>
              <a:buNone/>
            </a:pPr>
            <a:r>
              <a:rPr lang="sr-Latn-CS" sz="2000" b="1" dirty="0" smtClean="0">
                <a:latin typeface="Courier New" panose="02070309020205020404" pitchFamily="49" charset="0"/>
              </a:rPr>
              <a:t>  </a:t>
            </a:r>
            <a:r>
              <a:rPr lang="en-US" sz="2000" b="1" dirty="0" err="1" smtClean="0">
                <a:latin typeface="Courier New" panose="02070309020205020404" pitchFamily="49" charset="0"/>
              </a:rPr>
              <a:t>document.write</a:t>
            </a:r>
            <a:r>
              <a:rPr lang="en-US" sz="2000" b="1" dirty="0" smtClean="0">
                <a:latin typeface="Courier New" panose="02070309020205020404" pitchFamily="49" charset="0"/>
              </a:rPr>
              <a:t>("</a:t>
            </a:r>
            <a:r>
              <a:rPr lang="sr-Latn-CS" sz="2000" b="1" dirty="0" smtClean="0">
                <a:latin typeface="Courier New" panose="02070309020205020404" pitchFamily="49" charset="0"/>
              </a:rPr>
              <a:t>Dobro jutro</a:t>
            </a:r>
            <a:r>
              <a:rPr lang="en-US" sz="2000" b="1" dirty="0" smtClean="0">
                <a:latin typeface="Courier New" panose="02070309020205020404" pitchFamily="49" charset="0"/>
              </a:rPr>
              <a:t>!");</a:t>
            </a:r>
          </a:p>
          <a:p>
            <a:pPr eaLnBrk="1" hangingPunct="1">
              <a:lnSpc>
                <a:spcPct val="80000"/>
              </a:lnSpc>
              <a:buFontTx/>
              <a:buNone/>
            </a:pPr>
            <a:r>
              <a:rPr lang="en-US" sz="2000" b="1" dirty="0" smtClean="0">
                <a:latin typeface="Courier New" panose="02070309020205020404" pitchFamily="49" charset="0"/>
              </a:rPr>
              <a:t>}</a:t>
            </a:r>
          </a:p>
          <a:p>
            <a:pPr eaLnBrk="1" hangingPunct="1">
              <a:lnSpc>
                <a:spcPct val="80000"/>
              </a:lnSpc>
              <a:buFontTx/>
              <a:buNone/>
            </a:pPr>
            <a:r>
              <a:rPr lang="en-US" sz="2000" b="1" dirty="0" smtClean="0">
                <a:latin typeface="Courier New" panose="02070309020205020404" pitchFamily="49" charset="0"/>
              </a:rPr>
              <a:t>else</a:t>
            </a:r>
          </a:p>
          <a:p>
            <a:pPr eaLnBrk="1" hangingPunct="1">
              <a:lnSpc>
                <a:spcPct val="80000"/>
              </a:lnSpc>
              <a:buFontTx/>
              <a:buNone/>
            </a:pPr>
            <a:r>
              <a:rPr lang="en-US" sz="2000" b="1" dirty="0" smtClean="0">
                <a:latin typeface="Courier New" panose="02070309020205020404" pitchFamily="49" charset="0"/>
              </a:rPr>
              <a:t>{</a:t>
            </a:r>
          </a:p>
          <a:p>
            <a:pPr eaLnBrk="1" hangingPunct="1">
              <a:lnSpc>
                <a:spcPct val="80000"/>
              </a:lnSpc>
              <a:buFontTx/>
              <a:buNone/>
            </a:pPr>
            <a:r>
              <a:rPr lang="sr-Latn-CS" sz="2000" b="1" dirty="0" smtClean="0">
                <a:latin typeface="Courier New" panose="02070309020205020404" pitchFamily="49" charset="0"/>
              </a:rPr>
              <a:t>  </a:t>
            </a:r>
            <a:r>
              <a:rPr lang="en-US" sz="2000" b="1" dirty="0" err="1" smtClean="0">
                <a:latin typeface="Courier New" panose="02070309020205020404" pitchFamily="49" charset="0"/>
              </a:rPr>
              <a:t>document.write</a:t>
            </a:r>
            <a:r>
              <a:rPr lang="en-US" sz="2000" b="1" dirty="0" smtClean="0">
                <a:latin typeface="Courier New" panose="02070309020205020404" pitchFamily="49" charset="0"/>
              </a:rPr>
              <a:t>("</a:t>
            </a:r>
            <a:r>
              <a:rPr lang="sr-Latn-CS" sz="2000" b="1" dirty="0" smtClean="0">
                <a:latin typeface="Courier New" panose="02070309020205020404" pitchFamily="49" charset="0"/>
              </a:rPr>
              <a:t>Dobar dan</a:t>
            </a:r>
            <a:r>
              <a:rPr lang="en-US" sz="2000" b="1" dirty="0" smtClean="0">
                <a:latin typeface="Courier New" panose="02070309020205020404" pitchFamily="49" charset="0"/>
              </a:rPr>
              <a:t>!");</a:t>
            </a:r>
          </a:p>
          <a:p>
            <a:pPr eaLnBrk="1" hangingPunct="1">
              <a:lnSpc>
                <a:spcPct val="80000"/>
              </a:lnSpc>
              <a:buFontTx/>
              <a:buNone/>
            </a:pPr>
            <a:r>
              <a:rPr lang="en-US" sz="2000" b="1" dirty="0" smtClean="0">
                <a:latin typeface="Courier New" panose="02070309020205020404" pitchFamily="49" charset="0"/>
              </a:rPr>
              <a:t>}</a:t>
            </a:r>
          </a:p>
          <a:p>
            <a:pPr eaLnBrk="1" hangingPunct="1">
              <a:lnSpc>
                <a:spcPct val="80000"/>
              </a:lnSpc>
              <a:buFontTx/>
              <a:buNone/>
            </a:pPr>
            <a:r>
              <a:rPr lang="en-US" sz="2000" b="1" dirty="0" smtClean="0">
                <a:latin typeface="Courier New" panose="02070309020205020404" pitchFamily="49" charset="0"/>
              </a:rPr>
              <a:t>&lt;/script&gt;</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365782D-E6D8-401D-A792-209E652E8F11}" type="slidenum">
              <a:rPr lang="en-US">
                <a:latin typeface="Garamond" panose="02020404030301010803" pitchFamily="18" charset="0"/>
              </a:rPr>
              <a:pPr eaLnBrk="1" hangingPunct="1"/>
              <a:t>22</a:t>
            </a:fld>
            <a:endParaRPr lang="en-US">
              <a:latin typeface="Garamond" panose="02020404030301010803" pitchFamily="18" charset="0"/>
            </a:endParaRPr>
          </a:p>
        </p:txBody>
      </p:sp>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sr-Latn-CS" smtClean="0"/>
              <a:t>switch</a:t>
            </a:r>
            <a:endParaRPr lang="en-US" smtClean="0"/>
          </a:p>
        </p:txBody>
      </p:sp>
      <p:sp>
        <p:nvSpPr>
          <p:cNvPr id="25603" name="Rectangle 3"/>
          <p:cNvSpPr>
            <a:spLocks noGrp="1" noChangeArrowheads="1"/>
          </p:cNvSpPr>
          <p:nvPr>
            <p:ph idx="1"/>
          </p:nvPr>
        </p:nvSpPr>
        <p:spPr>
          <a:xfrm>
            <a:off x="1371600" y="1935480"/>
            <a:ext cx="7315200" cy="4389120"/>
          </a:xfrm>
        </p:spPr>
        <p:txBody>
          <a:bodyPr/>
          <a:lstStyle/>
          <a:p>
            <a:pPr eaLnBrk="1" hangingPunct="1">
              <a:lnSpc>
                <a:spcPct val="90000"/>
              </a:lnSpc>
            </a:pPr>
            <a:r>
              <a:rPr lang="sr-Latn-CS" dirty="0" smtClean="0"/>
              <a:t>Izraz u </a:t>
            </a:r>
            <a:r>
              <a:rPr lang="sr-Latn-CS" sz="2800" b="1" dirty="0" smtClean="0">
                <a:latin typeface="Courier New" panose="02070309020205020404" pitchFamily="49" charset="0"/>
              </a:rPr>
              <a:t>switch()</a:t>
            </a:r>
            <a:r>
              <a:rPr lang="sr-Latn-CS" dirty="0" smtClean="0"/>
              <a:t> izrazu mora da proizvede cel</a:t>
            </a:r>
            <a:r>
              <a:rPr lang="en-US" dirty="0" smtClean="0"/>
              <a:t>o</a:t>
            </a:r>
            <a:r>
              <a:rPr lang="sr-Latn-CS" dirty="0" smtClean="0"/>
              <a:t>brojnu vrednost.</a:t>
            </a:r>
          </a:p>
          <a:p>
            <a:pPr eaLnBrk="1" hangingPunct="1">
              <a:lnSpc>
                <a:spcPct val="90000"/>
              </a:lnSpc>
            </a:pPr>
            <a:r>
              <a:rPr lang="sr-Latn-CS" dirty="0" smtClean="0"/>
              <a:t>Ako ne proizvodi celobrojnu vrednost, ne može da se koristi </a:t>
            </a:r>
            <a:r>
              <a:rPr lang="sr-Latn-CS" sz="2800" b="1" dirty="0" smtClean="0">
                <a:latin typeface="Courier New" panose="02070309020205020404" pitchFamily="49" charset="0"/>
              </a:rPr>
              <a:t>switch()</a:t>
            </a:r>
            <a:r>
              <a:rPr lang="sr-Latn-CS" dirty="0" smtClean="0"/>
              <a:t>, već </a:t>
            </a:r>
            <a:r>
              <a:rPr lang="sr-Latn-CS" sz="2800" b="1" dirty="0" smtClean="0">
                <a:latin typeface="Courier New" panose="02070309020205020404" pitchFamily="49" charset="0"/>
              </a:rPr>
              <a:t>if()</a:t>
            </a:r>
            <a:r>
              <a:rPr lang="sr-Latn-CS" dirty="0" smtClean="0"/>
              <a:t>!</a:t>
            </a:r>
          </a:p>
          <a:p>
            <a:pPr eaLnBrk="1" hangingPunct="1">
              <a:lnSpc>
                <a:spcPct val="90000"/>
              </a:lnSpc>
            </a:pPr>
            <a:r>
              <a:rPr lang="sr-Latn-CS" dirty="0" smtClean="0"/>
              <a:t>Ako se izostavi </a:t>
            </a:r>
            <a:r>
              <a:rPr lang="sr-Latn-CS" sz="2800" b="1" dirty="0" smtClean="0">
                <a:latin typeface="Courier New" panose="02070309020205020404" pitchFamily="49" charset="0"/>
              </a:rPr>
              <a:t>break</a:t>
            </a:r>
            <a:r>
              <a:rPr lang="sr-Latn-CS" dirty="0" smtClean="0"/>
              <a:t>; propašće u sledeći </a:t>
            </a:r>
            <a:r>
              <a:rPr lang="sr-Latn-CS" sz="2800" b="1" dirty="0" smtClean="0">
                <a:latin typeface="Courier New" panose="02070309020205020404" pitchFamily="49" charset="0"/>
              </a:rPr>
              <a:t>case</a:t>
            </a:r>
            <a:r>
              <a:rPr lang="sr-Latn-CS" dirty="0" smtClean="0"/>
              <a:t>.</a:t>
            </a:r>
          </a:p>
          <a:p>
            <a:pPr eaLnBrk="1" hangingPunct="1">
              <a:lnSpc>
                <a:spcPct val="90000"/>
              </a:lnSpc>
            </a:pPr>
            <a:r>
              <a:rPr lang="sr-Latn-CS" dirty="0" smtClean="0"/>
              <a:t>Kod </a:t>
            </a:r>
            <a:r>
              <a:rPr lang="sr-Latn-CS" sz="2800" b="1" dirty="0" smtClean="0">
                <a:latin typeface="Courier New" panose="02070309020205020404" pitchFamily="49" charset="0"/>
              </a:rPr>
              <a:t>default</a:t>
            </a:r>
            <a:r>
              <a:rPr lang="sr-Latn-CS" dirty="0" smtClean="0"/>
              <a:t> izraza ne mora </a:t>
            </a:r>
            <a:r>
              <a:rPr lang="sr-Latn-CS" sz="2800" b="1" dirty="0" smtClean="0">
                <a:latin typeface="Courier New" panose="02070309020205020404" pitchFamily="49" charset="0"/>
              </a:rPr>
              <a:t>break</a:t>
            </a:r>
            <a:r>
              <a:rPr lang="sr-Latn-CS" dirty="0" smtClean="0"/>
              <a:t> - to se podrazumeva.</a:t>
            </a:r>
            <a:endParaRPr lang="en-US" dirty="0" smtClean="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7BA5FFB-9435-48BC-9B50-511F82FAC306}" type="slidenum">
              <a:rPr lang="en-US">
                <a:latin typeface="Garamond" panose="02020404030301010803" pitchFamily="18" charset="0"/>
              </a:rPr>
              <a:pPr eaLnBrk="1" hangingPunct="1"/>
              <a:t>23</a:t>
            </a:fld>
            <a:endParaRPr lang="en-US">
              <a:latin typeface="Garamond" panose="02020404030301010803" pitchFamily="18" charset="0"/>
            </a:endParaRPr>
          </a:p>
        </p:txBody>
      </p:sp>
      <p:sp>
        <p:nvSpPr>
          <p:cNvPr id="25604" name="Text Box 4"/>
          <p:cNvSpPr txBox="1">
            <a:spLocks noChangeArrowheads="1"/>
          </p:cNvSpPr>
          <p:nvPr/>
        </p:nvSpPr>
        <p:spPr bwMode="auto">
          <a:xfrm>
            <a:off x="6084888" y="5876925"/>
            <a:ext cx="25193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sr-Latn-CS"/>
              <a:t>Js_switch.html</a:t>
            </a:r>
            <a:endParaRPr lang="en-US"/>
          </a:p>
        </p:txBody>
      </p:sp>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sr-Latn-CS" smtClean="0"/>
              <a:t>Primer</a:t>
            </a:r>
            <a:endParaRPr lang="en-US" smtClean="0"/>
          </a:p>
        </p:txBody>
      </p:sp>
      <p:sp>
        <p:nvSpPr>
          <p:cNvPr id="26627" name="Rectangle 3"/>
          <p:cNvSpPr>
            <a:spLocks noGrp="1" noChangeArrowheads="1"/>
          </p:cNvSpPr>
          <p:nvPr>
            <p:ph idx="1"/>
          </p:nvPr>
        </p:nvSpPr>
        <p:spPr/>
        <p:txBody>
          <a:bodyPr/>
          <a:lstStyle/>
          <a:p>
            <a:pPr eaLnBrk="1" hangingPunct="1">
              <a:lnSpc>
                <a:spcPct val="90000"/>
              </a:lnSpc>
              <a:buFontTx/>
              <a:buNone/>
            </a:pPr>
            <a:r>
              <a:rPr lang="sr-Latn-CS" sz="2800" b="1" dirty="0" smtClean="0">
                <a:latin typeface="Courier New" panose="02070309020205020404" pitchFamily="49" charset="0"/>
              </a:rPr>
              <a:t>switch (a) </a:t>
            </a:r>
          </a:p>
          <a:p>
            <a:pPr eaLnBrk="1" hangingPunct="1">
              <a:lnSpc>
                <a:spcPct val="90000"/>
              </a:lnSpc>
              <a:buFontTx/>
              <a:buNone/>
            </a:pPr>
            <a:r>
              <a:rPr lang="sr-Latn-CS" sz="2800" b="1" dirty="0" smtClean="0">
                <a:latin typeface="Courier New" panose="02070309020205020404" pitchFamily="49" charset="0"/>
              </a:rPr>
              <a:t>{</a:t>
            </a:r>
          </a:p>
          <a:p>
            <a:pPr eaLnBrk="1" hangingPunct="1">
              <a:lnSpc>
                <a:spcPct val="90000"/>
              </a:lnSpc>
              <a:buFontTx/>
              <a:buNone/>
            </a:pPr>
            <a:r>
              <a:rPr lang="sr-Latn-CS" sz="2800" b="1" dirty="0" smtClean="0">
                <a:latin typeface="Courier New" panose="02070309020205020404" pitchFamily="49" charset="0"/>
              </a:rPr>
              <a:t>  case 1:</a:t>
            </a:r>
          </a:p>
          <a:p>
            <a:pPr eaLnBrk="1" hangingPunct="1">
              <a:lnSpc>
                <a:spcPct val="90000"/>
              </a:lnSpc>
              <a:buFontTx/>
              <a:buNone/>
            </a:pPr>
            <a:r>
              <a:rPr lang="sr-Latn-CS" sz="2800" b="1" dirty="0" smtClean="0">
                <a:latin typeface="Courier New" panose="02070309020205020404" pitchFamily="49" charset="0"/>
              </a:rPr>
              <a:t>  case 2: i = j + 6;</a:t>
            </a:r>
          </a:p>
          <a:p>
            <a:pPr eaLnBrk="1" hangingPunct="1">
              <a:lnSpc>
                <a:spcPct val="90000"/>
              </a:lnSpc>
              <a:buFontTx/>
              <a:buNone/>
            </a:pPr>
            <a:r>
              <a:rPr lang="sr-Latn-CS" sz="2800" b="1" dirty="0" smtClean="0">
                <a:latin typeface="Courier New" panose="02070309020205020404" pitchFamily="49" charset="0"/>
              </a:rPr>
              <a:t>           break;</a:t>
            </a:r>
          </a:p>
          <a:p>
            <a:pPr eaLnBrk="1" hangingPunct="1">
              <a:lnSpc>
                <a:spcPct val="90000"/>
              </a:lnSpc>
              <a:buFontTx/>
              <a:buNone/>
            </a:pPr>
            <a:r>
              <a:rPr lang="sr-Latn-CS" sz="2800" b="1" dirty="0" smtClean="0">
                <a:latin typeface="Courier New" panose="02070309020205020404" pitchFamily="49" charset="0"/>
              </a:rPr>
              <a:t>  case 3: i = j + 14;</a:t>
            </a:r>
          </a:p>
          <a:p>
            <a:pPr eaLnBrk="1" hangingPunct="1">
              <a:lnSpc>
                <a:spcPct val="90000"/>
              </a:lnSpc>
              <a:buFontTx/>
              <a:buNone/>
            </a:pPr>
            <a:r>
              <a:rPr lang="sr-Latn-CS" sz="2800" b="1" dirty="0" smtClean="0">
                <a:latin typeface="Courier New" panose="02070309020205020404" pitchFamily="49" charset="0"/>
              </a:rPr>
              <a:t>           break;</a:t>
            </a:r>
          </a:p>
          <a:p>
            <a:pPr eaLnBrk="1" hangingPunct="1">
              <a:lnSpc>
                <a:spcPct val="90000"/>
              </a:lnSpc>
              <a:buFontTx/>
              <a:buNone/>
            </a:pPr>
            <a:r>
              <a:rPr lang="sr-Latn-CS" sz="2800" b="1" dirty="0" smtClean="0">
                <a:latin typeface="Courier New" panose="02070309020205020404" pitchFamily="49" charset="0"/>
              </a:rPr>
              <a:t>  default: i = j + 8;</a:t>
            </a:r>
          </a:p>
          <a:p>
            <a:pPr eaLnBrk="1" hangingPunct="1">
              <a:lnSpc>
                <a:spcPct val="90000"/>
              </a:lnSpc>
              <a:buFontTx/>
              <a:buNone/>
            </a:pPr>
            <a:r>
              <a:rPr lang="sr-Latn-CS" sz="2800" b="1" dirty="0" smtClean="0">
                <a:latin typeface="Courier New" panose="02070309020205020404" pitchFamily="49" charset="0"/>
              </a:rPr>
              <a:t>}</a:t>
            </a:r>
            <a:endParaRPr lang="en-US" sz="2800" b="1" dirty="0" smtClean="0">
              <a:latin typeface="Courier New" panose="02070309020205020404" pitchFamily="49"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762D9C5-C30A-4BEE-A846-CC669AFE27E1}" type="slidenum">
              <a:rPr lang="en-US">
                <a:latin typeface="Garamond" panose="02020404030301010803" pitchFamily="18" charset="0"/>
              </a:rPr>
              <a:pPr eaLnBrk="1" hangingPunct="1"/>
              <a:t>24</a:t>
            </a:fld>
            <a:endParaRPr lang="en-US">
              <a:latin typeface="Garamond" panose="02020404030301010803" pitchFamily="18" charset="0"/>
            </a:endParaRPr>
          </a:p>
        </p:txBody>
      </p:sp>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518211" y="0"/>
            <a:ext cx="8229600" cy="1143000"/>
          </a:xfrm>
        </p:spPr>
        <p:txBody>
          <a:bodyPr/>
          <a:lstStyle/>
          <a:p>
            <a:pPr eaLnBrk="1" hangingPunct="1"/>
            <a:r>
              <a:rPr lang="en-US" dirty="0" smtClean="0"/>
              <a:t>Primer</a:t>
            </a:r>
            <a:endParaRPr lang="sr-Latn-CS" dirty="0" smtClean="0"/>
          </a:p>
        </p:txBody>
      </p:sp>
      <p:sp>
        <p:nvSpPr>
          <p:cNvPr id="27651" name="Rectangle 3"/>
          <p:cNvSpPr>
            <a:spLocks noGrp="1" noChangeArrowheads="1"/>
          </p:cNvSpPr>
          <p:nvPr>
            <p:ph idx="1"/>
          </p:nvPr>
        </p:nvSpPr>
        <p:spPr>
          <a:xfrm>
            <a:off x="1371600" y="1052513"/>
            <a:ext cx="7397750" cy="4924425"/>
          </a:xfrm>
        </p:spPr>
        <p:txBody>
          <a:bodyPr/>
          <a:lstStyle/>
          <a:p>
            <a:pPr eaLnBrk="1" hangingPunct="1">
              <a:lnSpc>
                <a:spcPct val="80000"/>
              </a:lnSpc>
              <a:buFontTx/>
              <a:buNone/>
            </a:pPr>
            <a:r>
              <a:rPr lang="en-US" sz="1600" b="1" dirty="0" smtClean="0">
                <a:latin typeface="Courier New" panose="02070309020205020404" pitchFamily="49" charset="0"/>
              </a:rPr>
              <a:t>&lt;script type="text/</a:t>
            </a:r>
            <a:r>
              <a:rPr lang="en-US" sz="1600" b="1" dirty="0" err="1" smtClean="0">
                <a:latin typeface="Courier New" panose="02070309020205020404" pitchFamily="49" charset="0"/>
              </a:rPr>
              <a:t>javascript</a:t>
            </a:r>
            <a:r>
              <a:rPr lang="en-US" sz="1600" b="1" dirty="0" smtClean="0">
                <a:latin typeface="Courier New" panose="02070309020205020404" pitchFamily="49" charset="0"/>
              </a:rPr>
              <a:t>"&gt;</a:t>
            </a:r>
          </a:p>
          <a:p>
            <a:pPr eaLnBrk="1" hangingPunct="1">
              <a:lnSpc>
                <a:spcPct val="80000"/>
              </a:lnSpc>
              <a:buFontTx/>
              <a:buNone/>
            </a:pPr>
            <a:r>
              <a:rPr lang="en-US" sz="1600" b="1" dirty="0" smtClean="0">
                <a:latin typeface="Courier New" panose="02070309020205020404" pitchFamily="49" charset="0"/>
              </a:rPr>
              <a:t>//</a:t>
            </a:r>
            <a:r>
              <a:rPr lang="sr-Latn-CS" sz="1600" b="1" dirty="0" smtClean="0">
                <a:latin typeface="Courier New" panose="02070309020205020404" pitchFamily="49" charset="0"/>
              </a:rPr>
              <a:t>Nedelja</a:t>
            </a:r>
            <a:r>
              <a:rPr lang="en-US" sz="1600" b="1" dirty="0" smtClean="0">
                <a:latin typeface="Courier New" panose="02070309020205020404" pitchFamily="49" charset="0"/>
              </a:rPr>
              <a:t>=0,</a:t>
            </a:r>
            <a:r>
              <a:rPr lang="sr-Latn-CS" sz="1600" b="1" dirty="0" smtClean="0">
                <a:latin typeface="Courier New" panose="02070309020205020404" pitchFamily="49" charset="0"/>
              </a:rPr>
              <a:t> Ponedeljak</a:t>
            </a:r>
            <a:r>
              <a:rPr lang="en-US" sz="1600" b="1" dirty="0" smtClean="0">
                <a:latin typeface="Courier New" panose="02070309020205020404" pitchFamily="49" charset="0"/>
              </a:rPr>
              <a:t>=1, </a:t>
            </a:r>
            <a:r>
              <a:rPr lang="sr-Latn-CS" sz="1600" b="1" dirty="0" smtClean="0">
                <a:latin typeface="Courier New" panose="02070309020205020404" pitchFamily="49" charset="0"/>
              </a:rPr>
              <a:t>Utorak</a:t>
            </a:r>
            <a:r>
              <a:rPr lang="en-US" sz="1600" b="1" dirty="0" smtClean="0">
                <a:latin typeface="Courier New" panose="02070309020205020404" pitchFamily="49" charset="0"/>
              </a:rPr>
              <a:t>=2, </a:t>
            </a:r>
            <a:r>
              <a:rPr lang="sr-Latn-CS" sz="1600" b="1" dirty="0" smtClean="0">
                <a:latin typeface="Courier New" panose="02070309020205020404" pitchFamily="49" charset="0"/>
              </a:rPr>
              <a:t>itd.</a:t>
            </a:r>
            <a:endParaRPr lang="en-US" sz="1600" b="1" dirty="0" smtClean="0">
              <a:latin typeface="Courier New" panose="02070309020205020404" pitchFamily="49" charset="0"/>
            </a:endParaRPr>
          </a:p>
          <a:p>
            <a:pPr eaLnBrk="1" hangingPunct="1">
              <a:lnSpc>
                <a:spcPct val="80000"/>
              </a:lnSpc>
              <a:buFontTx/>
              <a:buNone/>
            </a:pPr>
            <a:endParaRPr lang="en-US" sz="1600" b="1" dirty="0" smtClean="0">
              <a:latin typeface="Courier New" panose="02070309020205020404" pitchFamily="49" charset="0"/>
            </a:endParaRPr>
          </a:p>
          <a:p>
            <a:pPr eaLnBrk="1" hangingPunct="1">
              <a:lnSpc>
                <a:spcPct val="80000"/>
              </a:lnSpc>
              <a:buFontTx/>
              <a:buNone/>
            </a:pPr>
            <a:r>
              <a:rPr lang="en-US" sz="1600" b="1" dirty="0" err="1" smtClean="0">
                <a:latin typeface="Courier New" panose="02070309020205020404" pitchFamily="49" charset="0"/>
              </a:rPr>
              <a:t>var</a:t>
            </a:r>
            <a:r>
              <a:rPr lang="en-US" sz="1600" b="1" dirty="0" smtClean="0">
                <a:latin typeface="Courier New" panose="02070309020205020404" pitchFamily="49" charset="0"/>
              </a:rPr>
              <a:t> d=new Date();</a:t>
            </a:r>
          </a:p>
          <a:p>
            <a:pPr eaLnBrk="1" hangingPunct="1">
              <a:lnSpc>
                <a:spcPct val="80000"/>
              </a:lnSpc>
              <a:buFontTx/>
              <a:buNone/>
            </a:pPr>
            <a:r>
              <a:rPr lang="en-US" sz="1600" b="1" dirty="0" err="1" smtClean="0">
                <a:latin typeface="Courier New" panose="02070309020205020404" pitchFamily="49" charset="0"/>
              </a:rPr>
              <a:t>theDay</a:t>
            </a:r>
            <a:r>
              <a:rPr lang="en-US" sz="1600" b="1" dirty="0" smtClean="0">
                <a:latin typeface="Courier New" panose="02070309020205020404" pitchFamily="49" charset="0"/>
              </a:rPr>
              <a:t>=</a:t>
            </a:r>
            <a:r>
              <a:rPr lang="en-US" sz="1600" b="1" dirty="0" err="1" smtClean="0">
                <a:latin typeface="Courier New" panose="02070309020205020404" pitchFamily="49" charset="0"/>
              </a:rPr>
              <a:t>d.getDay</a:t>
            </a:r>
            <a:r>
              <a:rPr lang="en-US" sz="1600" b="1" dirty="0" smtClean="0">
                <a:latin typeface="Courier New" panose="02070309020205020404" pitchFamily="49" charset="0"/>
              </a:rPr>
              <a:t>();</a:t>
            </a:r>
          </a:p>
          <a:p>
            <a:pPr eaLnBrk="1" hangingPunct="1">
              <a:lnSpc>
                <a:spcPct val="80000"/>
              </a:lnSpc>
              <a:buFontTx/>
              <a:buNone/>
            </a:pPr>
            <a:r>
              <a:rPr lang="en-US" sz="1600" b="1" dirty="0" smtClean="0">
                <a:latin typeface="Courier New" panose="02070309020205020404" pitchFamily="49" charset="0"/>
              </a:rPr>
              <a:t>switch (</a:t>
            </a:r>
            <a:r>
              <a:rPr lang="en-US" sz="1600" b="1" dirty="0" err="1" smtClean="0">
                <a:latin typeface="Courier New" panose="02070309020205020404" pitchFamily="49" charset="0"/>
              </a:rPr>
              <a:t>theDay</a:t>
            </a:r>
            <a:r>
              <a:rPr lang="en-US" sz="1600" b="1" dirty="0" smtClean="0">
                <a:latin typeface="Courier New" panose="02070309020205020404" pitchFamily="49" charset="0"/>
              </a:rPr>
              <a:t>)</a:t>
            </a:r>
          </a:p>
          <a:p>
            <a:pPr eaLnBrk="1" hangingPunct="1">
              <a:lnSpc>
                <a:spcPct val="80000"/>
              </a:lnSpc>
              <a:buFontTx/>
              <a:buNone/>
            </a:pPr>
            <a:r>
              <a:rPr lang="en-US" sz="1600" b="1" dirty="0" smtClean="0">
                <a:latin typeface="Courier New" panose="02070309020205020404" pitchFamily="49" charset="0"/>
              </a:rPr>
              <a:t>{</a:t>
            </a:r>
          </a:p>
          <a:p>
            <a:pPr eaLnBrk="1" hangingPunct="1">
              <a:lnSpc>
                <a:spcPct val="80000"/>
              </a:lnSpc>
              <a:buFontTx/>
              <a:buNone/>
            </a:pPr>
            <a:r>
              <a:rPr lang="en-US" sz="1600" b="1" dirty="0" smtClean="0">
                <a:latin typeface="Courier New" panose="02070309020205020404" pitchFamily="49" charset="0"/>
              </a:rPr>
              <a:t>case 5:</a:t>
            </a:r>
          </a:p>
          <a:p>
            <a:pPr eaLnBrk="1" hangingPunct="1">
              <a:lnSpc>
                <a:spcPct val="80000"/>
              </a:lnSpc>
              <a:buFontTx/>
              <a:buNone/>
            </a:pPr>
            <a:r>
              <a:rPr lang="en-US" sz="1600" b="1" dirty="0" smtClean="0">
                <a:latin typeface="Courier New" panose="02070309020205020404" pitchFamily="49" charset="0"/>
              </a:rPr>
              <a:t>  </a:t>
            </a:r>
            <a:r>
              <a:rPr lang="en-US" sz="1600" b="1" dirty="0" err="1" smtClean="0">
                <a:latin typeface="Courier New" panose="02070309020205020404" pitchFamily="49" charset="0"/>
              </a:rPr>
              <a:t>document.write</a:t>
            </a:r>
            <a:r>
              <a:rPr lang="en-US" sz="1600" b="1" dirty="0" smtClean="0">
                <a:latin typeface="Courier New" panose="02070309020205020404" pitchFamily="49" charset="0"/>
              </a:rPr>
              <a:t>("</a:t>
            </a:r>
            <a:r>
              <a:rPr lang="sr-Latn-CS" sz="1600" b="1" dirty="0" smtClean="0">
                <a:latin typeface="Courier New" panose="02070309020205020404" pitchFamily="49" charset="0"/>
              </a:rPr>
              <a:t>Petak</a:t>
            </a:r>
            <a:r>
              <a:rPr lang="en-US" sz="1600" b="1" dirty="0" smtClean="0">
                <a:latin typeface="Courier New" panose="02070309020205020404" pitchFamily="49" charset="0"/>
              </a:rPr>
              <a:t>");</a:t>
            </a:r>
          </a:p>
          <a:p>
            <a:pPr eaLnBrk="1" hangingPunct="1">
              <a:lnSpc>
                <a:spcPct val="80000"/>
              </a:lnSpc>
              <a:buFontTx/>
              <a:buNone/>
            </a:pPr>
            <a:r>
              <a:rPr lang="en-US" sz="1600" b="1" dirty="0" smtClean="0">
                <a:latin typeface="Courier New" panose="02070309020205020404" pitchFamily="49" charset="0"/>
              </a:rPr>
              <a:t>  break;</a:t>
            </a:r>
          </a:p>
          <a:p>
            <a:pPr eaLnBrk="1" hangingPunct="1">
              <a:lnSpc>
                <a:spcPct val="80000"/>
              </a:lnSpc>
              <a:buFontTx/>
              <a:buNone/>
            </a:pPr>
            <a:r>
              <a:rPr lang="en-US" sz="1600" b="1" dirty="0" smtClean="0">
                <a:latin typeface="Courier New" panose="02070309020205020404" pitchFamily="49" charset="0"/>
              </a:rPr>
              <a:t>case 6:</a:t>
            </a:r>
          </a:p>
          <a:p>
            <a:pPr eaLnBrk="1" hangingPunct="1">
              <a:lnSpc>
                <a:spcPct val="80000"/>
              </a:lnSpc>
              <a:buFontTx/>
              <a:buNone/>
            </a:pPr>
            <a:r>
              <a:rPr lang="en-US" sz="1600" b="1" dirty="0" smtClean="0">
                <a:latin typeface="Courier New" panose="02070309020205020404" pitchFamily="49" charset="0"/>
              </a:rPr>
              <a:t>  </a:t>
            </a:r>
            <a:r>
              <a:rPr lang="en-US" sz="1600" b="1" dirty="0" err="1" smtClean="0">
                <a:latin typeface="Courier New" panose="02070309020205020404" pitchFamily="49" charset="0"/>
              </a:rPr>
              <a:t>document.write</a:t>
            </a:r>
            <a:r>
              <a:rPr lang="en-US" sz="1600" b="1" dirty="0" smtClean="0">
                <a:latin typeface="Courier New" panose="02070309020205020404" pitchFamily="49" charset="0"/>
              </a:rPr>
              <a:t>("</a:t>
            </a:r>
            <a:r>
              <a:rPr lang="sr-Latn-CS" sz="1600" b="1" dirty="0" smtClean="0">
                <a:latin typeface="Courier New" panose="02070309020205020404" pitchFamily="49" charset="0"/>
              </a:rPr>
              <a:t>Subota</a:t>
            </a:r>
            <a:r>
              <a:rPr lang="en-US" sz="1600" b="1" dirty="0" smtClean="0">
                <a:latin typeface="Courier New" panose="02070309020205020404" pitchFamily="49" charset="0"/>
              </a:rPr>
              <a:t>");</a:t>
            </a:r>
          </a:p>
          <a:p>
            <a:pPr eaLnBrk="1" hangingPunct="1">
              <a:lnSpc>
                <a:spcPct val="80000"/>
              </a:lnSpc>
              <a:buFontTx/>
              <a:buNone/>
            </a:pPr>
            <a:r>
              <a:rPr lang="en-US" sz="1600" b="1" dirty="0" smtClean="0">
                <a:latin typeface="Courier New" panose="02070309020205020404" pitchFamily="49" charset="0"/>
              </a:rPr>
              <a:t>  break;</a:t>
            </a:r>
          </a:p>
          <a:p>
            <a:pPr eaLnBrk="1" hangingPunct="1">
              <a:lnSpc>
                <a:spcPct val="80000"/>
              </a:lnSpc>
              <a:buFontTx/>
              <a:buNone/>
            </a:pPr>
            <a:r>
              <a:rPr lang="en-US" sz="1600" b="1" dirty="0" smtClean="0">
                <a:latin typeface="Courier New" panose="02070309020205020404" pitchFamily="49" charset="0"/>
              </a:rPr>
              <a:t>case 0:</a:t>
            </a:r>
          </a:p>
          <a:p>
            <a:pPr eaLnBrk="1" hangingPunct="1">
              <a:lnSpc>
                <a:spcPct val="80000"/>
              </a:lnSpc>
              <a:buFontTx/>
              <a:buNone/>
            </a:pPr>
            <a:r>
              <a:rPr lang="en-US" sz="1600" b="1" dirty="0" smtClean="0">
                <a:latin typeface="Courier New" panose="02070309020205020404" pitchFamily="49" charset="0"/>
              </a:rPr>
              <a:t>  </a:t>
            </a:r>
            <a:r>
              <a:rPr lang="en-US" sz="1600" b="1" dirty="0" err="1" smtClean="0">
                <a:latin typeface="Courier New" panose="02070309020205020404" pitchFamily="49" charset="0"/>
              </a:rPr>
              <a:t>document.write</a:t>
            </a:r>
            <a:r>
              <a:rPr lang="en-US" sz="1600" b="1" dirty="0" smtClean="0">
                <a:latin typeface="Courier New" panose="02070309020205020404" pitchFamily="49" charset="0"/>
              </a:rPr>
              <a:t>("</a:t>
            </a:r>
            <a:r>
              <a:rPr lang="sr-Latn-CS" sz="1600" b="1" dirty="0" smtClean="0">
                <a:latin typeface="Courier New" panose="02070309020205020404" pitchFamily="49" charset="0"/>
              </a:rPr>
              <a:t>Nedelja</a:t>
            </a:r>
            <a:r>
              <a:rPr lang="en-US" sz="1600" b="1" dirty="0" smtClean="0">
                <a:latin typeface="Courier New" panose="02070309020205020404" pitchFamily="49" charset="0"/>
              </a:rPr>
              <a:t>");</a:t>
            </a:r>
          </a:p>
          <a:p>
            <a:pPr eaLnBrk="1" hangingPunct="1">
              <a:lnSpc>
                <a:spcPct val="80000"/>
              </a:lnSpc>
              <a:buFontTx/>
              <a:buNone/>
            </a:pPr>
            <a:r>
              <a:rPr lang="en-US" sz="1600" b="1" dirty="0" smtClean="0">
                <a:latin typeface="Courier New" panose="02070309020205020404" pitchFamily="49" charset="0"/>
              </a:rPr>
              <a:t>  break;</a:t>
            </a:r>
          </a:p>
          <a:p>
            <a:pPr eaLnBrk="1" hangingPunct="1">
              <a:lnSpc>
                <a:spcPct val="80000"/>
              </a:lnSpc>
              <a:buFontTx/>
              <a:buNone/>
            </a:pPr>
            <a:r>
              <a:rPr lang="en-US" sz="1600" b="1" dirty="0" smtClean="0">
                <a:latin typeface="Courier New" panose="02070309020205020404" pitchFamily="49" charset="0"/>
              </a:rPr>
              <a:t>default:</a:t>
            </a:r>
          </a:p>
          <a:p>
            <a:pPr eaLnBrk="1" hangingPunct="1">
              <a:lnSpc>
                <a:spcPct val="80000"/>
              </a:lnSpc>
              <a:buFontTx/>
              <a:buNone/>
            </a:pPr>
            <a:r>
              <a:rPr lang="en-US" sz="1600" b="1" dirty="0" smtClean="0">
                <a:latin typeface="Courier New" panose="02070309020205020404" pitchFamily="49" charset="0"/>
              </a:rPr>
              <a:t>  </a:t>
            </a:r>
            <a:r>
              <a:rPr lang="en-US" sz="1600" b="1" dirty="0" err="1" smtClean="0">
                <a:latin typeface="Courier New" panose="02070309020205020404" pitchFamily="49" charset="0"/>
              </a:rPr>
              <a:t>document.write</a:t>
            </a:r>
            <a:r>
              <a:rPr lang="en-US" sz="1600" b="1" dirty="0" smtClean="0">
                <a:latin typeface="Courier New" panose="02070309020205020404" pitchFamily="49" charset="0"/>
              </a:rPr>
              <a:t>("</a:t>
            </a:r>
            <a:r>
              <a:rPr lang="sr-Latn-CS" sz="1600" b="1" dirty="0" smtClean="0">
                <a:latin typeface="Courier New" panose="02070309020205020404" pitchFamily="49" charset="0"/>
              </a:rPr>
              <a:t>Jos nije vikend</a:t>
            </a:r>
            <a:r>
              <a:rPr lang="en-US" sz="1600" b="1" dirty="0" smtClean="0">
                <a:latin typeface="Courier New" panose="02070309020205020404" pitchFamily="49" charset="0"/>
              </a:rPr>
              <a:t>!");</a:t>
            </a:r>
          </a:p>
          <a:p>
            <a:pPr eaLnBrk="1" hangingPunct="1">
              <a:lnSpc>
                <a:spcPct val="80000"/>
              </a:lnSpc>
              <a:buFontTx/>
              <a:buNone/>
            </a:pPr>
            <a:r>
              <a:rPr lang="en-US" sz="1600" b="1" dirty="0" smtClean="0">
                <a:latin typeface="Courier New" panose="02070309020205020404" pitchFamily="49" charset="0"/>
              </a:rPr>
              <a:t>}</a:t>
            </a:r>
          </a:p>
          <a:p>
            <a:pPr eaLnBrk="1" hangingPunct="1">
              <a:lnSpc>
                <a:spcPct val="80000"/>
              </a:lnSpc>
              <a:buFontTx/>
              <a:buNone/>
            </a:pPr>
            <a:r>
              <a:rPr lang="en-US" sz="1600" b="1" dirty="0" smtClean="0">
                <a:latin typeface="Courier New" panose="02070309020205020404" pitchFamily="49" charset="0"/>
              </a:rPr>
              <a:t>&lt;/script&gt;</a:t>
            </a:r>
            <a:endParaRPr lang="sr-Latn-CS" sz="1600" b="1" dirty="0" smtClean="0">
              <a:latin typeface="Courier New" panose="02070309020205020404" pitchFamily="49"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9718B7E-E681-4BE8-830A-EF72AA58F243}" type="slidenum">
              <a:rPr lang="en-US">
                <a:latin typeface="Garamond" panose="02020404030301010803" pitchFamily="18" charset="0"/>
              </a:rPr>
              <a:pPr eaLnBrk="1" hangingPunct="1"/>
              <a:t>25</a:t>
            </a:fld>
            <a:endParaRPr lang="en-US">
              <a:latin typeface="Garamond" panose="02020404030301010803" pitchFamily="18" charset="0"/>
            </a:endParaRPr>
          </a:p>
        </p:txBody>
      </p:sp>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sr-Latn-CS" smtClean="0"/>
              <a:t>while</a:t>
            </a:r>
            <a:endParaRPr lang="en-US" smtClean="0"/>
          </a:p>
        </p:txBody>
      </p:sp>
      <p:sp>
        <p:nvSpPr>
          <p:cNvPr id="28675" name="Rectangle 3"/>
          <p:cNvSpPr>
            <a:spLocks noGrp="1" noChangeArrowheads="1"/>
          </p:cNvSpPr>
          <p:nvPr>
            <p:ph idx="1"/>
          </p:nvPr>
        </p:nvSpPr>
        <p:spPr>
          <a:xfrm>
            <a:off x="1371600" y="1935480"/>
            <a:ext cx="7315200" cy="4389120"/>
          </a:xfrm>
        </p:spPr>
        <p:txBody>
          <a:bodyPr/>
          <a:lstStyle/>
          <a:p>
            <a:pPr eaLnBrk="1" hangingPunct="1"/>
            <a:r>
              <a:rPr lang="sr-Latn-CS" dirty="0" smtClean="0"/>
              <a:t>Za cikličnu strukturu kod koje se samo zna uslov za prekid.</a:t>
            </a:r>
          </a:p>
          <a:p>
            <a:pPr eaLnBrk="1" hangingPunct="1"/>
            <a:r>
              <a:rPr lang="sr-Latn-CS" dirty="0" smtClean="0"/>
              <a:t>Telo ciklusa ne mora ni jednom da se izvrši</a:t>
            </a:r>
          </a:p>
          <a:p>
            <a:pPr eaLnBrk="1" hangingPunct="1"/>
            <a:r>
              <a:rPr lang="sr-Latn-CS" dirty="0" smtClean="0"/>
              <a:t>Opšta sintaksa:</a:t>
            </a:r>
          </a:p>
          <a:p>
            <a:pPr eaLnBrk="1" hangingPunct="1">
              <a:buFontTx/>
              <a:buNone/>
            </a:pPr>
            <a:r>
              <a:rPr lang="sr-Latn-CS" sz="2800" b="1" dirty="0" smtClean="0">
                <a:latin typeface="Courier New" panose="02070309020205020404" pitchFamily="49" charset="0"/>
              </a:rPr>
              <a:t>while (uslov)</a:t>
            </a:r>
          </a:p>
          <a:p>
            <a:pPr eaLnBrk="1" hangingPunct="1">
              <a:buFontTx/>
              <a:buNone/>
            </a:pPr>
            <a:r>
              <a:rPr lang="sr-Latn-CS" sz="2800" b="1" dirty="0" smtClean="0">
                <a:latin typeface="Courier New" panose="02070309020205020404" pitchFamily="49" charset="0"/>
              </a:rPr>
              <a:t>  telo</a:t>
            </a:r>
          </a:p>
          <a:p>
            <a:pPr eaLnBrk="1" hangingPunct="1"/>
            <a:r>
              <a:rPr lang="sr-Latn-CS" dirty="0" smtClean="0"/>
              <a:t>Važno: izlaz iz petlje na false!</a:t>
            </a:r>
            <a:endParaRPr lang="en-US" sz="2800" dirty="0" smtClean="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C02C060-41EE-4336-BE43-EB6977F72611}" type="slidenum">
              <a:rPr lang="en-US">
                <a:latin typeface="Garamond" panose="02020404030301010803" pitchFamily="18" charset="0"/>
              </a:rPr>
              <a:pPr eaLnBrk="1" hangingPunct="1"/>
              <a:t>26</a:t>
            </a:fld>
            <a:endParaRPr lang="en-US">
              <a:latin typeface="Garamond" panose="02020404030301010803" pitchFamily="18" charset="0"/>
            </a:endParaRPr>
          </a:p>
        </p:txBody>
      </p:sp>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704088"/>
            <a:ext cx="8229600" cy="780696"/>
          </a:xfrm>
        </p:spPr>
        <p:txBody>
          <a:bodyPr>
            <a:normAutofit fontScale="90000"/>
          </a:bodyPr>
          <a:lstStyle/>
          <a:p>
            <a:pPr eaLnBrk="1" hangingPunct="1"/>
            <a:r>
              <a:rPr lang="sr-Latn-CS" dirty="0" smtClean="0"/>
              <a:t>Primer</a:t>
            </a:r>
            <a:endParaRPr lang="en-US" dirty="0" smtClean="0"/>
          </a:p>
        </p:txBody>
      </p:sp>
      <p:sp>
        <p:nvSpPr>
          <p:cNvPr id="29699" name="Rectangle 3"/>
          <p:cNvSpPr>
            <a:spLocks noGrp="1" noChangeArrowheads="1"/>
          </p:cNvSpPr>
          <p:nvPr>
            <p:ph idx="1"/>
          </p:nvPr>
        </p:nvSpPr>
        <p:spPr>
          <a:xfrm>
            <a:off x="1371600" y="1600200"/>
            <a:ext cx="7315200" cy="4781550"/>
          </a:xfrm>
        </p:spPr>
        <p:txBody>
          <a:bodyPr>
            <a:normAutofit/>
          </a:bodyPr>
          <a:lstStyle/>
          <a:p>
            <a:pPr eaLnBrk="1" hangingPunct="1">
              <a:lnSpc>
                <a:spcPct val="80000"/>
              </a:lnSpc>
              <a:buFontTx/>
              <a:buNone/>
            </a:pPr>
            <a:r>
              <a:rPr lang="sr-Latn-CS" sz="2400" b="1" dirty="0" smtClean="0">
                <a:latin typeface="Courier New" panose="02070309020205020404" pitchFamily="49" charset="0"/>
              </a:rPr>
              <a:t>&lt;html&gt;</a:t>
            </a:r>
          </a:p>
          <a:p>
            <a:pPr eaLnBrk="1" hangingPunct="1">
              <a:lnSpc>
                <a:spcPct val="80000"/>
              </a:lnSpc>
              <a:buFontTx/>
              <a:buNone/>
            </a:pPr>
            <a:r>
              <a:rPr lang="sr-Latn-CS" sz="2400" b="1" dirty="0" smtClean="0">
                <a:latin typeface="Courier New" panose="02070309020205020404" pitchFamily="49" charset="0"/>
              </a:rPr>
              <a:t>&lt;body&gt;</a:t>
            </a:r>
          </a:p>
          <a:p>
            <a:pPr eaLnBrk="1" hangingPunct="1">
              <a:lnSpc>
                <a:spcPct val="80000"/>
              </a:lnSpc>
              <a:buFontTx/>
              <a:buNone/>
            </a:pPr>
            <a:r>
              <a:rPr lang="sr-Latn-CS" sz="2400" b="1" dirty="0" smtClean="0">
                <a:latin typeface="Courier New" panose="02070309020205020404" pitchFamily="49" charset="0"/>
              </a:rPr>
              <a:t>&lt;script type="text/javascript"&gt;</a:t>
            </a:r>
          </a:p>
          <a:p>
            <a:pPr eaLnBrk="1" hangingPunct="1">
              <a:lnSpc>
                <a:spcPct val="80000"/>
              </a:lnSpc>
              <a:buFontTx/>
              <a:buNone/>
            </a:pPr>
            <a:r>
              <a:rPr lang="sr-Latn-CS" sz="2400" b="1" dirty="0" smtClean="0">
                <a:latin typeface="Courier New" panose="02070309020205020404" pitchFamily="49" charset="0"/>
              </a:rPr>
              <a:t>var i=0;</a:t>
            </a:r>
          </a:p>
          <a:p>
            <a:pPr eaLnBrk="1" hangingPunct="1">
              <a:lnSpc>
                <a:spcPct val="80000"/>
              </a:lnSpc>
              <a:buFontTx/>
              <a:buNone/>
            </a:pPr>
            <a:r>
              <a:rPr lang="sr-Latn-CS" sz="2400" b="1" dirty="0" smtClean="0">
                <a:latin typeface="Courier New" panose="02070309020205020404" pitchFamily="49" charset="0"/>
              </a:rPr>
              <a:t>while (i&lt;=10)</a:t>
            </a:r>
          </a:p>
          <a:p>
            <a:pPr eaLnBrk="1" hangingPunct="1">
              <a:lnSpc>
                <a:spcPct val="80000"/>
              </a:lnSpc>
              <a:buFontTx/>
              <a:buNone/>
            </a:pPr>
            <a:r>
              <a:rPr lang="sr-Latn-CS" sz="2400" b="1" dirty="0" smtClean="0">
                <a:latin typeface="Courier New" panose="02070309020205020404" pitchFamily="49" charset="0"/>
              </a:rPr>
              <a:t>{</a:t>
            </a:r>
          </a:p>
          <a:p>
            <a:pPr eaLnBrk="1" hangingPunct="1">
              <a:lnSpc>
                <a:spcPct val="80000"/>
              </a:lnSpc>
              <a:buFontTx/>
              <a:buNone/>
            </a:pPr>
            <a:r>
              <a:rPr lang="sr-Latn-CS" sz="2400" b="1" dirty="0" smtClean="0">
                <a:latin typeface="Courier New" panose="02070309020205020404" pitchFamily="49" charset="0"/>
              </a:rPr>
              <a:t>  document.write("Trenutno je " + i);</a:t>
            </a:r>
          </a:p>
          <a:p>
            <a:pPr eaLnBrk="1" hangingPunct="1">
              <a:lnSpc>
                <a:spcPct val="80000"/>
              </a:lnSpc>
              <a:buFontTx/>
              <a:buNone/>
            </a:pPr>
            <a:r>
              <a:rPr lang="sr-Latn-CS" sz="2400" b="1" dirty="0" smtClean="0">
                <a:latin typeface="Courier New" panose="02070309020205020404" pitchFamily="49" charset="0"/>
              </a:rPr>
              <a:t>  document.write("&lt;br /&gt;");</a:t>
            </a:r>
          </a:p>
          <a:p>
            <a:pPr eaLnBrk="1" hangingPunct="1">
              <a:lnSpc>
                <a:spcPct val="80000"/>
              </a:lnSpc>
              <a:buFontTx/>
              <a:buNone/>
            </a:pPr>
            <a:r>
              <a:rPr lang="sr-Latn-CS" sz="2400" b="1" dirty="0" smtClean="0">
                <a:latin typeface="Courier New" panose="02070309020205020404" pitchFamily="49" charset="0"/>
              </a:rPr>
              <a:t>  i=i+1;</a:t>
            </a:r>
          </a:p>
          <a:p>
            <a:pPr eaLnBrk="1" hangingPunct="1">
              <a:lnSpc>
                <a:spcPct val="80000"/>
              </a:lnSpc>
              <a:buFontTx/>
              <a:buNone/>
            </a:pPr>
            <a:r>
              <a:rPr lang="sr-Latn-CS" sz="2400" b="1" dirty="0" smtClean="0">
                <a:latin typeface="Courier New" panose="02070309020205020404" pitchFamily="49" charset="0"/>
              </a:rPr>
              <a:t>}</a:t>
            </a:r>
          </a:p>
          <a:p>
            <a:pPr eaLnBrk="1" hangingPunct="1">
              <a:lnSpc>
                <a:spcPct val="80000"/>
              </a:lnSpc>
              <a:buFontTx/>
              <a:buNone/>
            </a:pPr>
            <a:r>
              <a:rPr lang="sr-Latn-CS" sz="2400" b="1" dirty="0" smtClean="0">
                <a:latin typeface="Courier New" panose="02070309020205020404" pitchFamily="49" charset="0"/>
              </a:rPr>
              <a:t>&lt;/script&gt;</a:t>
            </a:r>
          </a:p>
          <a:p>
            <a:pPr eaLnBrk="1" hangingPunct="1">
              <a:lnSpc>
                <a:spcPct val="80000"/>
              </a:lnSpc>
              <a:buFontTx/>
              <a:buNone/>
            </a:pPr>
            <a:r>
              <a:rPr lang="sr-Latn-CS" sz="2400" b="1" dirty="0" smtClean="0">
                <a:latin typeface="Courier New" panose="02070309020205020404" pitchFamily="49" charset="0"/>
              </a:rPr>
              <a:t>&lt;/body&gt;</a:t>
            </a:r>
          </a:p>
          <a:p>
            <a:pPr eaLnBrk="1" hangingPunct="1">
              <a:lnSpc>
                <a:spcPct val="80000"/>
              </a:lnSpc>
              <a:buFontTx/>
              <a:buNone/>
            </a:pPr>
            <a:r>
              <a:rPr lang="sr-Latn-CS" sz="2400" b="1" dirty="0" smtClean="0">
                <a:latin typeface="Courier New" panose="02070309020205020404" pitchFamily="49" charset="0"/>
              </a:rPr>
              <a:t>&lt;/html&gt;</a:t>
            </a:r>
            <a:endParaRPr lang="en-US" sz="2400" b="1" dirty="0" smtClean="0">
              <a:latin typeface="Courier New" panose="02070309020205020404" pitchFamily="49"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57665AD-FC35-4F69-BA4C-1FF3D703643A}" type="slidenum">
              <a:rPr lang="en-US">
                <a:latin typeface="Garamond" panose="02020404030301010803" pitchFamily="18" charset="0"/>
              </a:rPr>
              <a:pPr eaLnBrk="1" hangingPunct="1"/>
              <a:t>27</a:t>
            </a:fld>
            <a:endParaRPr lang="en-US">
              <a:latin typeface="Garamond" panose="02020404030301010803" pitchFamily="18" charset="0"/>
            </a:endParaRPr>
          </a:p>
        </p:txBody>
      </p:sp>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704088"/>
            <a:ext cx="8229600" cy="708688"/>
          </a:xfrm>
        </p:spPr>
        <p:txBody>
          <a:bodyPr>
            <a:normAutofit fontScale="90000"/>
          </a:bodyPr>
          <a:lstStyle/>
          <a:p>
            <a:pPr eaLnBrk="1" hangingPunct="1"/>
            <a:r>
              <a:rPr lang="en-US" dirty="0" smtClean="0"/>
              <a:t>Primer</a:t>
            </a:r>
            <a:endParaRPr lang="sr-Latn-CS" dirty="0" smtClean="0"/>
          </a:p>
        </p:txBody>
      </p:sp>
      <p:sp>
        <p:nvSpPr>
          <p:cNvPr id="30723" name="Rectangle 3"/>
          <p:cNvSpPr>
            <a:spLocks noGrp="1" noChangeArrowheads="1"/>
          </p:cNvSpPr>
          <p:nvPr>
            <p:ph idx="1"/>
          </p:nvPr>
        </p:nvSpPr>
        <p:spPr>
          <a:xfrm>
            <a:off x="1371600" y="1600200"/>
            <a:ext cx="7593013" cy="4525963"/>
          </a:xfrm>
        </p:spPr>
        <p:txBody>
          <a:bodyPr/>
          <a:lstStyle/>
          <a:p>
            <a:pPr eaLnBrk="1" hangingPunct="1">
              <a:lnSpc>
                <a:spcPct val="80000"/>
              </a:lnSpc>
              <a:buFontTx/>
              <a:buNone/>
            </a:pPr>
            <a:r>
              <a:rPr lang="en-US" sz="2400" b="1" dirty="0" smtClean="0">
                <a:latin typeface="Courier New" panose="02070309020205020404" pitchFamily="49" charset="0"/>
              </a:rPr>
              <a:t>&lt;html&gt;</a:t>
            </a:r>
          </a:p>
          <a:p>
            <a:pPr eaLnBrk="1" hangingPunct="1">
              <a:lnSpc>
                <a:spcPct val="80000"/>
              </a:lnSpc>
              <a:buFontTx/>
              <a:buNone/>
            </a:pPr>
            <a:r>
              <a:rPr lang="en-US" sz="2400" b="1" dirty="0" smtClean="0">
                <a:latin typeface="Courier New" panose="02070309020205020404" pitchFamily="49" charset="0"/>
              </a:rPr>
              <a:t>&lt;body&gt;</a:t>
            </a:r>
          </a:p>
          <a:p>
            <a:pPr eaLnBrk="1" hangingPunct="1">
              <a:lnSpc>
                <a:spcPct val="80000"/>
              </a:lnSpc>
              <a:buFontTx/>
              <a:buNone/>
            </a:pPr>
            <a:r>
              <a:rPr lang="en-US" sz="2400" b="1" dirty="0" smtClean="0">
                <a:latin typeface="Courier New" panose="02070309020205020404" pitchFamily="49" charset="0"/>
              </a:rPr>
              <a:t>&lt;script type="text/</a:t>
            </a:r>
            <a:r>
              <a:rPr lang="en-US" sz="2400" b="1" dirty="0" err="1" smtClean="0">
                <a:latin typeface="Courier New" panose="02070309020205020404" pitchFamily="49" charset="0"/>
              </a:rPr>
              <a:t>javascript</a:t>
            </a:r>
            <a:r>
              <a:rPr lang="en-US" sz="2400" b="1" dirty="0" smtClean="0">
                <a:latin typeface="Courier New" panose="02070309020205020404" pitchFamily="49" charset="0"/>
              </a:rPr>
              <a:t>"&gt;</a:t>
            </a:r>
          </a:p>
          <a:p>
            <a:pPr eaLnBrk="1" hangingPunct="1">
              <a:lnSpc>
                <a:spcPct val="80000"/>
              </a:lnSpc>
              <a:buFontTx/>
              <a:buNone/>
            </a:pPr>
            <a:r>
              <a:rPr lang="sr-Latn-CS" sz="2400" b="1" dirty="0" smtClean="0">
                <a:latin typeface="Courier New" panose="02070309020205020404" pitchFamily="49" charset="0"/>
              </a:rPr>
              <a:t>//racunanje a na n</a:t>
            </a:r>
            <a:endParaRPr lang="en-US" sz="2400" b="1" dirty="0" smtClean="0">
              <a:latin typeface="Courier New" panose="02070309020205020404" pitchFamily="49" charset="0"/>
            </a:endParaRPr>
          </a:p>
          <a:p>
            <a:pPr eaLnBrk="1" hangingPunct="1">
              <a:lnSpc>
                <a:spcPct val="80000"/>
              </a:lnSpc>
              <a:buFontTx/>
              <a:buNone/>
            </a:pPr>
            <a:r>
              <a:rPr lang="sr-Latn-CS" sz="2400" b="1" dirty="0" smtClean="0">
                <a:latin typeface="Courier New" panose="02070309020205020404" pitchFamily="49" charset="0"/>
              </a:rPr>
              <a:t>i = 1; a = 2; n = 3;</a:t>
            </a:r>
            <a:endParaRPr lang="en-US" sz="2400" b="1" dirty="0" smtClean="0">
              <a:latin typeface="Courier New" panose="02070309020205020404" pitchFamily="49" charset="0"/>
            </a:endParaRPr>
          </a:p>
          <a:p>
            <a:pPr eaLnBrk="1" hangingPunct="1">
              <a:lnSpc>
                <a:spcPct val="80000"/>
              </a:lnSpc>
              <a:buFontTx/>
              <a:buNone/>
            </a:pPr>
            <a:r>
              <a:rPr lang="sr-Latn-CS" sz="2400" b="1" dirty="0" smtClean="0">
                <a:latin typeface="Courier New" panose="02070309020205020404" pitchFamily="49" charset="0"/>
              </a:rPr>
              <a:t>stepen = 1;</a:t>
            </a:r>
            <a:endParaRPr lang="en-US" sz="2400" b="1" dirty="0" smtClean="0">
              <a:latin typeface="Courier New" panose="02070309020205020404" pitchFamily="49" charset="0"/>
            </a:endParaRPr>
          </a:p>
          <a:p>
            <a:pPr eaLnBrk="1" hangingPunct="1">
              <a:lnSpc>
                <a:spcPct val="80000"/>
              </a:lnSpc>
              <a:buFontTx/>
              <a:buNone/>
            </a:pPr>
            <a:r>
              <a:rPr lang="sr-Latn-CS" sz="2400" b="1" dirty="0" smtClean="0">
                <a:latin typeface="Courier New" panose="02070309020205020404" pitchFamily="49" charset="0"/>
              </a:rPr>
              <a:t>while (i++ &lt;= n)</a:t>
            </a:r>
            <a:endParaRPr lang="en-US" sz="2400" b="1" dirty="0" smtClean="0">
              <a:latin typeface="Courier New" panose="02070309020205020404" pitchFamily="49" charset="0"/>
            </a:endParaRPr>
          </a:p>
          <a:p>
            <a:pPr eaLnBrk="1" hangingPunct="1">
              <a:lnSpc>
                <a:spcPct val="80000"/>
              </a:lnSpc>
              <a:buFontTx/>
              <a:buNone/>
            </a:pPr>
            <a:r>
              <a:rPr lang="en-US" sz="2400" b="1" dirty="0" smtClean="0">
                <a:latin typeface="Courier New" panose="02070309020205020404" pitchFamily="49" charset="0"/>
              </a:rPr>
              <a:t> </a:t>
            </a:r>
            <a:r>
              <a:rPr lang="sr-Latn-CS" sz="2400" b="1" dirty="0" smtClean="0">
                <a:latin typeface="Courier New" panose="02070309020205020404" pitchFamily="49" charset="0"/>
              </a:rPr>
              <a:t> stepen *= a;</a:t>
            </a:r>
          </a:p>
          <a:p>
            <a:pPr eaLnBrk="1" hangingPunct="1">
              <a:lnSpc>
                <a:spcPct val="80000"/>
              </a:lnSpc>
              <a:buFontTx/>
              <a:buNone/>
            </a:pPr>
            <a:r>
              <a:rPr lang="sr-Latn-CS" sz="2400" b="1" dirty="0" smtClean="0">
                <a:latin typeface="Courier New" panose="02070309020205020404" pitchFamily="49" charset="0"/>
              </a:rPr>
              <a:t>document.write("a na n je " + stepen);</a:t>
            </a:r>
          </a:p>
          <a:p>
            <a:pPr eaLnBrk="1" hangingPunct="1">
              <a:lnSpc>
                <a:spcPct val="80000"/>
              </a:lnSpc>
              <a:buFontTx/>
              <a:buNone/>
            </a:pPr>
            <a:r>
              <a:rPr lang="sr-Latn-CS" sz="2400" b="1" dirty="0" smtClean="0">
                <a:latin typeface="Courier New" panose="02070309020205020404" pitchFamily="49" charset="0"/>
              </a:rPr>
              <a:t>&lt;/script&gt;</a:t>
            </a:r>
          </a:p>
          <a:p>
            <a:pPr eaLnBrk="1" hangingPunct="1">
              <a:lnSpc>
                <a:spcPct val="80000"/>
              </a:lnSpc>
              <a:buFontTx/>
              <a:buNone/>
            </a:pPr>
            <a:r>
              <a:rPr lang="sr-Latn-CS" sz="2400" b="1" dirty="0" smtClean="0">
                <a:latin typeface="Courier New" panose="02070309020205020404" pitchFamily="49" charset="0"/>
              </a:rPr>
              <a:t>&lt;/body&gt;</a:t>
            </a:r>
          </a:p>
          <a:p>
            <a:pPr eaLnBrk="1" hangingPunct="1">
              <a:lnSpc>
                <a:spcPct val="80000"/>
              </a:lnSpc>
              <a:buFontTx/>
              <a:buNone/>
            </a:pPr>
            <a:r>
              <a:rPr lang="sr-Latn-CS" sz="2400" b="1" dirty="0" smtClean="0">
                <a:latin typeface="Courier New" panose="02070309020205020404" pitchFamily="49" charset="0"/>
              </a:rPr>
              <a:t>&lt;/html&gt;</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53972735-C763-4E3B-99EF-1D1BD42E03EA}" type="slidenum">
              <a:rPr lang="en-US">
                <a:latin typeface="Garamond" panose="02020404030301010803" pitchFamily="18" charset="0"/>
              </a:rPr>
              <a:pPr eaLnBrk="1" hangingPunct="1"/>
              <a:t>28</a:t>
            </a:fld>
            <a:endParaRPr lang="en-US">
              <a:latin typeface="Garamond" panose="02020404030301010803" pitchFamily="18" charset="0"/>
            </a:endParaRPr>
          </a:p>
        </p:txBody>
      </p:sp>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r>
              <a:rPr lang="sr-Latn-CS" smtClean="0"/>
              <a:t>do while</a:t>
            </a:r>
            <a:endParaRPr lang="en-US" smtClean="0"/>
          </a:p>
        </p:txBody>
      </p:sp>
      <p:sp>
        <p:nvSpPr>
          <p:cNvPr id="31747" name="Rectangle 3"/>
          <p:cNvSpPr>
            <a:spLocks noGrp="1" noChangeArrowheads="1"/>
          </p:cNvSpPr>
          <p:nvPr>
            <p:ph idx="1"/>
          </p:nvPr>
        </p:nvSpPr>
        <p:spPr>
          <a:xfrm>
            <a:off x="1371600" y="1935480"/>
            <a:ext cx="7315200" cy="4389120"/>
          </a:xfrm>
        </p:spPr>
        <p:txBody>
          <a:bodyPr/>
          <a:lstStyle/>
          <a:p>
            <a:pPr eaLnBrk="1" hangingPunct="1">
              <a:lnSpc>
                <a:spcPct val="90000"/>
              </a:lnSpc>
            </a:pPr>
            <a:r>
              <a:rPr lang="sr-Latn-CS" dirty="0" smtClean="0"/>
              <a:t>Za cikličnu strukturu kod koje se samo zna uslov za prekid</a:t>
            </a:r>
          </a:p>
          <a:p>
            <a:pPr eaLnBrk="1" hangingPunct="1">
              <a:lnSpc>
                <a:spcPct val="90000"/>
              </a:lnSpc>
            </a:pPr>
            <a:r>
              <a:rPr lang="sr-Latn-CS" dirty="0" smtClean="0"/>
              <a:t>Razlika u odnosu na while petlju je u tome što se telo ciklusa izvršava makar jednom.</a:t>
            </a:r>
          </a:p>
          <a:p>
            <a:pPr eaLnBrk="1" hangingPunct="1">
              <a:lnSpc>
                <a:spcPct val="90000"/>
              </a:lnSpc>
            </a:pPr>
            <a:r>
              <a:rPr lang="sr-Latn-CS" dirty="0" smtClean="0"/>
              <a:t>Opšta sintaksa:</a:t>
            </a:r>
          </a:p>
          <a:p>
            <a:pPr eaLnBrk="1" hangingPunct="1">
              <a:lnSpc>
                <a:spcPct val="90000"/>
              </a:lnSpc>
              <a:buFontTx/>
              <a:buNone/>
            </a:pPr>
            <a:r>
              <a:rPr lang="sr-Latn-CS" sz="2800" b="1" dirty="0" smtClean="0">
                <a:latin typeface="Courier New" panose="02070309020205020404" pitchFamily="49" charset="0"/>
              </a:rPr>
              <a:t>do </a:t>
            </a:r>
          </a:p>
          <a:p>
            <a:pPr eaLnBrk="1" hangingPunct="1">
              <a:lnSpc>
                <a:spcPct val="90000"/>
              </a:lnSpc>
              <a:buFontTx/>
              <a:buNone/>
            </a:pPr>
            <a:r>
              <a:rPr lang="sr-Latn-CS" sz="2800" b="1" dirty="0" smtClean="0">
                <a:latin typeface="Courier New" panose="02070309020205020404" pitchFamily="49" charset="0"/>
              </a:rPr>
              <a:t>	telo</a:t>
            </a:r>
          </a:p>
          <a:p>
            <a:pPr eaLnBrk="1" hangingPunct="1">
              <a:lnSpc>
                <a:spcPct val="90000"/>
              </a:lnSpc>
              <a:buFontTx/>
              <a:buNone/>
            </a:pPr>
            <a:r>
              <a:rPr lang="sr-Latn-CS" sz="2800" b="1" dirty="0" smtClean="0">
                <a:latin typeface="Courier New" panose="02070309020205020404" pitchFamily="49" charset="0"/>
              </a:rPr>
              <a:t>while (uslov);</a:t>
            </a:r>
          </a:p>
          <a:p>
            <a:pPr eaLnBrk="1" hangingPunct="1">
              <a:lnSpc>
                <a:spcPct val="90000"/>
              </a:lnSpc>
            </a:pPr>
            <a:r>
              <a:rPr lang="sr-Latn-CS" dirty="0" smtClean="0"/>
              <a:t>Važno: izlaz iz petlje na false!</a:t>
            </a:r>
            <a:endParaRPr lang="en-US" sz="2800" b="1" dirty="0" smtClean="0">
              <a:latin typeface="Courier New" panose="02070309020205020404" pitchFamily="49" charset="0"/>
            </a:endParaRPr>
          </a:p>
        </p:txBody>
      </p:sp>
      <p:pic>
        <p:nvPicPr>
          <p:cNvPr id="4" name="Picture 3"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0" fill="hold"/>
                                        <p:tgtEl>
                                          <p:spTgt spid="4"/>
                                        </p:tgtEl>
                                        <p:attrNameLst>
                                          <p:attrName>ppt_w</p:attrName>
                                        </p:attrNameLst>
                                      </p:cBhvr>
                                      <p:tavLst>
                                        <p:tav tm="0" fmla="#ppt_w*sin(2.5*pi*$)">
                                          <p:val>
                                            <p:fltVal val="0"/>
                                          </p:val>
                                        </p:tav>
                                        <p:tav tm="100000">
                                          <p:val>
                                            <p:fltVal val="1"/>
                                          </p:val>
                                        </p:tav>
                                      </p:tavLst>
                                    </p:anim>
                                    <p:anim calcmode="lin" valueType="num">
                                      <p:cBhvr>
                                        <p:cTn id="8" dur="5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5122" name="Rectangle 2"/>
          <p:cNvSpPr>
            <a:spLocks noGrp="1" noChangeArrowheads="1"/>
          </p:cNvSpPr>
          <p:nvPr>
            <p:ph type="title"/>
          </p:nvPr>
        </p:nvSpPr>
        <p:spPr/>
        <p:txBody>
          <a:bodyPr/>
          <a:lstStyle/>
          <a:p>
            <a:pPr eaLnBrk="1" hangingPunct="1"/>
            <a:r>
              <a:rPr lang="sr-Latn-CS" smtClean="0"/>
              <a:t>Skript jezici</a:t>
            </a:r>
            <a:endParaRPr lang="en-US" smtClean="0"/>
          </a:p>
        </p:txBody>
      </p:sp>
      <p:sp>
        <p:nvSpPr>
          <p:cNvPr id="5123" name="Rectangle 3"/>
          <p:cNvSpPr>
            <a:spLocks noGrp="1" noChangeArrowheads="1"/>
          </p:cNvSpPr>
          <p:nvPr>
            <p:ph idx="1"/>
          </p:nvPr>
        </p:nvSpPr>
        <p:spPr/>
        <p:txBody>
          <a:bodyPr/>
          <a:lstStyle/>
          <a:p>
            <a:pPr eaLnBrk="1" hangingPunct="1"/>
            <a:r>
              <a:rPr lang="sr-Latn-CS" smtClean="0"/>
              <a:t>O</a:t>
            </a:r>
            <a:r>
              <a:rPr lang="en-US" smtClean="0"/>
              <a:t>bezbe</a:t>
            </a:r>
            <a:r>
              <a:rPr lang="sr-Latn-CS" smtClean="0"/>
              <a:t>đ</a:t>
            </a:r>
            <a:r>
              <a:rPr lang="en-US" smtClean="0"/>
              <a:t>uju </a:t>
            </a:r>
            <a:r>
              <a:rPr lang="sr-Latn-CS" smtClean="0"/>
              <a:t>interaktivnost na web stranicama</a:t>
            </a:r>
          </a:p>
          <a:p>
            <a:pPr eaLnBrk="1" hangingPunct="1"/>
            <a:r>
              <a:rPr lang="sr-Latn-CS" smtClean="0"/>
              <a:t>"Jednostavni" programski jezici</a:t>
            </a:r>
          </a:p>
          <a:p>
            <a:pPr eaLnBrk="1" hangingPunct="1"/>
            <a:r>
              <a:rPr lang="sr-Latn-CS" smtClean="0"/>
              <a:t>Izvršavaju se u čitaču</a:t>
            </a:r>
          </a:p>
          <a:p>
            <a:pPr eaLnBrk="1" hangingPunct="1"/>
            <a:r>
              <a:rPr lang="sr-Latn-CS" smtClean="0"/>
              <a:t>Ugrađuju se u HTML stranice</a:t>
            </a:r>
          </a:p>
          <a:p>
            <a:pPr eaLnBrk="1" hangingPunct="1"/>
            <a:r>
              <a:rPr lang="sr-Latn-CS" smtClean="0"/>
              <a:t>Interpretirani jezik</a:t>
            </a:r>
          </a:p>
          <a:p>
            <a:pPr lvl="1" eaLnBrk="1" hangingPunct="1"/>
            <a:r>
              <a:rPr lang="sr-Latn-CS" smtClean="0"/>
              <a:t>nema kompajliranja</a:t>
            </a:r>
          </a:p>
          <a:p>
            <a:pPr lvl="1" eaLnBrk="1" hangingPunct="1"/>
            <a:r>
              <a:rPr lang="sr-Latn-CS" smtClean="0"/>
              <a:t>izvršava se momentalno</a:t>
            </a:r>
            <a:endParaRPr lang="en-US"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858A5322-8AD0-4D6C-8349-CAB072308BDD}" type="slidenum">
              <a:rPr lang="en-US">
                <a:latin typeface="Garamond" panose="02020404030301010803" pitchFamily="18" charset="0"/>
              </a:rPr>
              <a:pPr eaLnBrk="1" hangingPunct="1"/>
              <a:t>3</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431552" y="241284"/>
            <a:ext cx="8229600" cy="811229"/>
          </a:xfrm>
        </p:spPr>
        <p:txBody>
          <a:bodyPr>
            <a:normAutofit/>
          </a:bodyPr>
          <a:lstStyle/>
          <a:p>
            <a:pPr eaLnBrk="1" hangingPunct="1"/>
            <a:r>
              <a:rPr lang="sr-Latn-CS" dirty="0" smtClean="0"/>
              <a:t>Primer</a:t>
            </a:r>
            <a:endParaRPr lang="en-US" dirty="0" smtClean="0"/>
          </a:p>
        </p:txBody>
      </p:sp>
      <p:sp>
        <p:nvSpPr>
          <p:cNvPr id="32771" name="Rectangle 3"/>
          <p:cNvSpPr>
            <a:spLocks noGrp="1" noChangeArrowheads="1"/>
          </p:cNvSpPr>
          <p:nvPr>
            <p:ph idx="1"/>
          </p:nvPr>
        </p:nvSpPr>
        <p:spPr>
          <a:xfrm>
            <a:off x="1371600" y="1052513"/>
            <a:ext cx="7397750" cy="5068887"/>
          </a:xfrm>
        </p:spPr>
        <p:txBody>
          <a:bodyPr>
            <a:normAutofit lnSpcReduction="10000"/>
          </a:bodyPr>
          <a:lstStyle/>
          <a:p>
            <a:pPr eaLnBrk="1" hangingPunct="1">
              <a:lnSpc>
                <a:spcPct val="80000"/>
              </a:lnSpc>
              <a:buFontTx/>
              <a:buNone/>
            </a:pPr>
            <a:r>
              <a:rPr lang="sr-Latn-CS" sz="2400" b="1" dirty="0" smtClean="0">
                <a:latin typeface="Courier New" panose="02070309020205020404" pitchFamily="49" charset="0"/>
              </a:rPr>
              <a:t>&lt;html&gt;</a:t>
            </a:r>
          </a:p>
          <a:p>
            <a:pPr eaLnBrk="1" hangingPunct="1">
              <a:lnSpc>
                <a:spcPct val="80000"/>
              </a:lnSpc>
              <a:buFontTx/>
              <a:buNone/>
            </a:pPr>
            <a:r>
              <a:rPr lang="sr-Latn-CS" sz="2400" b="1" dirty="0" smtClean="0">
                <a:latin typeface="Courier New" panose="02070309020205020404" pitchFamily="49" charset="0"/>
              </a:rPr>
              <a:t>&lt;body&gt;</a:t>
            </a:r>
          </a:p>
          <a:p>
            <a:pPr eaLnBrk="1" hangingPunct="1">
              <a:lnSpc>
                <a:spcPct val="80000"/>
              </a:lnSpc>
              <a:buFontTx/>
              <a:buNone/>
            </a:pPr>
            <a:r>
              <a:rPr lang="sr-Latn-CS" sz="2400" b="1" dirty="0" smtClean="0">
                <a:latin typeface="Courier New" panose="02070309020205020404" pitchFamily="49" charset="0"/>
              </a:rPr>
              <a:t>&lt;script type="text/javascript"&gt;</a:t>
            </a:r>
          </a:p>
          <a:p>
            <a:pPr eaLnBrk="1" hangingPunct="1">
              <a:lnSpc>
                <a:spcPct val="80000"/>
              </a:lnSpc>
              <a:buFontTx/>
              <a:buNone/>
            </a:pPr>
            <a:r>
              <a:rPr lang="sr-Latn-CS" sz="2400" b="1" dirty="0" smtClean="0">
                <a:latin typeface="Courier New" panose="02070309020205020404" pitchFamily="49" charset="0"/>
              </a:rPr>
              <a:t>var i=0;</a:t>
            </a:r>
          </a:p>
          <a:p>
            <a:pPr eaLnBrk="1" hangingPunct="1">
              <a:lnSpc>
                <a:spcPct val="80000"/>
              </a:lnSpc>
              <a:buFontTx/>
              <a:buNone/>
            </a:pPr>
            <a:r>
              <a:rPr lang="sr-Latn-CS" sz="2400" b="1" dirty="0" smtClean="0">
                <a:latin typeface="Courier New" panose="02070309020205020404" pitchFamily="49" charset="0"/>
              </a:rPr>
              <a:t>do </a:t>
            </a:r>
          </a:p>
          <a:p>
            <a:pPr eaLnBrk="1" hangingPunct="1">
              <a:lnSpc>
                <a:spcPct val="80000"/>
              </a:lnSpc>
              <a:buFontTx/>
              <a:buNone/>
            </a:pPr>
            <a:r>
              <a:rPr lang="sr-Latn-CS" sz="2400" b="1" dirty="0" smtClean="0">
                <a:latin typeface="Courier New" panose="02070309020205020404" pitchFamily="49" charset="0"/>
              </a:rPr>
              <a:t>{</a:t>
            </a:r>
          </a:p>
          <a:p>
            <a:pPr eaLnBrk="1" hangingPunct="1">
              <a:lnSpc>
                <a:spcPct val="80000"/>
              </a:lnSpc>
              <a:buFontTx/>
              <a:buNone/>
            </a:pPr>
            <a:r>
              <a:rPr lang="sr-Latn-CS" sz="2400" b="1" dirty="0" smtClean="0">
                <a:latin typeface="Courier New" panose="02070309020205020404" pitchFamily="49" charset="0"/>
              </a:rPr>
              <a:t>  document.write(“Broj je" + i);</a:t>
            </a:r>
          </a:p>
          <a:p>
            <a:pPr eaLnBrk="1" hangingPunct="1">
              <a:lnSpc>
                <a:spcPct val="80000"/>
              </a:lnSpc>
              <a:buFontTx/>
              <a:buNone/>
            </a:pPr>
            <a:r>
              <a:rPr lang="sr-Latn-CS" sz="2400" b="1" dirty="0" smtClean="0">
                <a:latin typeface="Courier New" panose="02070309020205020404" pitchFamily="49" charset="0"/>
              </a:rPr>
              <a:t>  document.write("&lt;br /&gt;");</a:t>
            </a:r>
          </a:p>
          <a:p>
            <a:pPr eaLnBrk="1" hangingPunct="1">
              <a:lnSpc>
                <a:spcPct val="80000"/>
              </a:lnSpc>
              <a:buFontTx/>
              <a:buNone/>
            </a:pPr>
            <a:r>
              <a:rPr lang="sr-Latn-CS" sz="2400" b="1" dirty="0" smtClean="0">
                <a:latin typeface="Courier New" panose="02070309020205020404" pitchFamily="49" charset="0"/>
              </a:rPr>
              <a:t>  i=i+1;</a:t>
            </a:r>
          </a:p>
          <a:p>
            <a:pPr eaLnBrk="1" hangingPunct="1">
              <a:lnSpc>
                <a:spcPct val="80000"/>
              </a:lnSpc>
              <a:buFontTx/>
              <a:buNone/>
            </a:pPr>
            <a:r>
              <a:rPr lang="sr-Latn-CS" sz="2400" b="1" dirty="0" smtClean="0">
                <a:latin typeface="Courier New" panose="02070309020205020404" pitchFamily="49" charset="0"/>
              </a:rPr>
              <a:t>}</a:t>
            </a:r>
          </a:p>
          <a:p>
            <a:pPr eaLnBrk="1" hangingPunct="1">
              <a:lnSpc>
                <a:spcPct val="80000"/>
              </a:lnSpc>
              <a:buFontTx/>
              <a:buNone/>
            </a:pPr>
            <a:r>
              <a:rPr lang="sr-Latn-CS" sz="2400" b="1" dirty="0" smtClean="0">
                <a:latin typeface="Courier New" panose="02070309020205020404" pitchFamily="49" charset="0"/>
              </a:rPr>
              <a:t>while (i&lt;0);</a:t>
            </a:r>
          </a:p>
          <a:p>
            <a:pPr eaLnBrk="1" hangingPunct="1">
              <a:lnSpc>
                <a:spcPct val="80000"/>
              </a:lnSpc>
              <a:buFontTx/>
              <a:buNone/>
            </a:pPr>
            <a:r>
              <a:rPr lang="sr-Latn-CS" sz="2400" b="1" dirty="0" smtClean="0">
                <a:latin typeface="Courier New" panose="02070309020205020404" pitchFamily="49" charset="0"/>
              </a:rPr>
              <a:t>&lt;/script&gt;</a:t>
            </a:r>
          </a:p>
          <a:p>
            <a:pPr eaLnBrk="1" hangingPunct="1">
              <a:lnSpc>
                <a:spcPct val="80000"/>
              </a:lnSpc>
              <a:buFontTx/>
              <a:buNone/>
            </a:pPr>
            <a:r>
              <a:rPr lang="sr-Latn-CS" sz="2400" b="1" dirty="0" smtClean="0">
                <a:latin typeface="Courier New" panose="02070309020205020404" pitchFamily="49" charset="0"/>
              </a:rPr>
              <a:t>&lt;/body&gt;</a:t>
            </a:r>
          </a:p>
          <a:p>
            <a:pPr eaLnBrk="1" hangingPunct="1">
              <a:lnSpc>
                <a:spcPct val="80000"/>
              </a:lnSpc>
              <a:buFontTx/>
              <a:buNone/>
            </a:pPr>
            <a:r>
              <a:rPr lang="sr-Latn-CS" sz="2400" b="1" dirty="0" smtClean="0">
                <a:latin typeface="Courier New" panose="02070309020205020404" pitchFamily="49" charset="0"/>
              </a:rPr>
              <a:t>&lt;/html&gt;</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2AA6046-0AC8-4510-8D4A-C5223F6CAD79}" type="slidenum">
              <a:rPr lang="en-US">
                <a:latin typeface="Garamond" panose="02020404030301010803" pitchFamily="18" charset="0"/>
              </a:rPr>
              <a:pPr eaLnBrk="1" hangingPunct="1"/>
              <a:t>30</a:t>
            </a:fld>
            <a:endParaRPr lang="en-US">
              <a:latin typeface="Garamond" panose="02020404030301010803" pitchFamily="18" charset="0"/>
            </a:endParaRPr>
          </a:p>
        </p:txBody>
      </p:sp>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704088"/>
            <a:ext cx="8229600" cy="708688"/>
          </a:xfrm>
        </p:spPr>
        <p:txBody>
          <a:bodyPr>
            <a:normAutofit fontScale="90000"/>
          </a:bodyPr>
          <a:lstStyle/>
          <a:p>
            <a:pPr eaLnBrk="1" hangingPunct="1"/>
            <a:r>
              <a:rPr lang="en-US" dirty="0" smtClean="0"/>
              <a:t>for</a:t>
            </a:r>
          </a:p>
        </p:txBody>
      </p:sp>
      <p:sp>
        <p:nvSpPr>
          <p:cNvPr id="33795" name="Rectangle 3"/>
          <p:cNvSpPr>
            <a:spLocks noGrp="1" noChangeArrowheads="1"/>
          </p:cNvSpPr>
          <p:nvPr>
            <p:ph idx="1"/>
          </p:nvPr>
        </p:nvSpPr>
        <p:spPr>
          <a:xfrm>
            <a:off x="1371600" y="1600200"/>
            <a:ext cx="7772400" cy="4525963"/>
          </a:xfrm>
        </p:spPr>
        <p:txBody>
          <a:bodyPr/>
          <a:lstStyle/>
          <a:p>
            <a:pPr eaLnBrk="1" hangingPunct="1"/>
            <a:r>
              <a:rPr lang="sr-Latn-CS" dirty="0" smtClean="0"/>
              <a:t>Za organizaciju petlji kod kojih se unapred zna koliko puta će se izvršiti telo ciklusa.</a:t>
            </a:r>
          </a:p>
          <a:p>
            <a:pPr eaLnBrk="1" hangingPunct="1"/>
            <a:r>
              <a:rPr lang="en-US" dirty="0" err="1" smtClean="0"/>
              <a:t>Petlja</a:t>
            </a:r>
            <a:r>
              <a:rPr lang="en-US" dirty="0" smtClean="0"/>
              <a:t> </a:t>
            </a:r>
            <a:r>
              <a:rPr lang="en-US" dirty="0" err="1" smtClean="0"/>
              <a:t>sa</a:t>
            </a:r>
            <a:r>
              <a:rPr lang="en-US" dirty="0" smtClean="0"/>
              <a:t> </a:t>
            </a:r>
            <a:r>
              <a:rPr lang="en-US" dirty="0" err="1" smtClean="0"/>
              <a:t>po</a:t>
            </a:r>
            <a:r>
              <a:rPr lang="sr-Latn-CS" dirty="0" smtClean="0"/>
              <a:t>četnom vrednošću, uslovom za kraj i blokom za korekciju.</a:t>
            </a:r>
          </a:p>
          <a:p>
            <a:pPr eaLnBrk="1" hangingPunct="1"/>
            <a:r>
              <a:rPr lang="sr-Latn-CS" dirty="0" smtClean="0"/>
              <a:t>Opšta sintaksa:</a:t>
            </a:r>
          </a:p>
          <a:p>
            <a:pPr eaLnBrk="1" hangingPunct="1">
              <a:buFontTx/>
              <a:buNone/>
            </a:pPr>
            <a:r>
              <a:rPr lang="sr-Latn-CS" sz="2800" b="1" dirty="0" smtClean="0">
                <a:latin typeface="Courier New" panose="02070309020205020404" pitchFamily="49" charset="0"/>
              </a:rPr>
              <a:t>for (inicijalizacija; uslov; korekcija)</a:t>
            </a:r>
          </a:p>
          <a:p>
            <a:pPr eaLnBrk="1" hangingPunct="1">
              <a:buFontTx/>
              <a:buNone/>
            </a:pPr>
            <a:r>
              <a:rPr lang="sr-Latn-CS" sz="2800" b="1" dirty="0" smtClean="0">
                <a:latin typeface="Courier New" panose="02070309020205020404" pitchFamily="49" charset="0"/>
              </a:rPr>
              <a:t>  telo</a:t>
            </a:r>
            <a:endParaRPr lang="en-US" sz="2800" b="1" dirty="0" smtClean="0">
              <a:latin typeface="Courier New" panose="02070309020205020404" pitchFamily="49" charset="0"/>
            </a:endParaRP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FCDE7ED-9043-4575-B8CC-AE2E26217603}" type="slidenum">
              <a:rPr lang="en-US">
                <a:latin typeface="Garamond" panose="02020404030301010803" pitchFamily="18" charset="0"/>
              </a:rPr>
              <a:pPr eaLnBrk="1" hangingPunct="1"/>
              <a:t>31</a:t>
            </a:fld>
            <a:endParaRPr lang="en-US">
              <a:latin typeface="Garamond" panose="02020404030301010803" pitchFamily="18" charset="0"/>
            </a:endParaRPr>
          </a:p>
        </p:txBody>
      </p:sp>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34818" name="Rectangle 2"/>
          <p:cNvSpPr>
            <a:spLocks noGrp="1" noChangeArrowheads="1"/>
          </p:cNvSpPr>
          <p:nvPr>
            <p:ph type="title"/>
          </p:nvPr>
        </p:nvSpPr>
        <p:spPr/>
        <p:txBody>
          <a:bodyPr/>
          <a:lstStyle/>
          <a:p>
            <a:pPr eaLnBrk="1" hangingPunct="1"/>
            <a:r>
              <a:rPr lang="sr-Latn-CS" smtClean="0"/>
              <a:t>for</a:t>
            </a:r>
            <a:endParaRPr lang="en-US" smtClean="0"/>
          </a:p>
        </p:txBody>
      </p:sp>
      <p:sp>
        <p:nvSpPr>
          <p:cNvPr id="34819" name="Rectangle 3"/>
          <p:cNvSpPr>
            <a:spLocks noGrp="1" noChangeArrowheads="1"/>
          </p:cNvSpPr>
          <p:nvPr>
            <p:ph idx="1"/>
          </p:nvPr>
        </p:nvSpPr>
        <p:spPr>
          <a:xfrm>
            <a:off x="250825" y="1600200"/>
            <a:ext cx="8713788" cy="4525963"/>
          </a:xfrm>
        </p:spPr>
        <p:txBody>
          <a:bodyPr/>
          <a:lstStyle/>
          <a:p>
            <a:pPr eaLnBrk="1" hangingPunct="1">
              <a:buFontTx/>
              <a:buNone/>
            </a:pPr>
            <a:r>
              <a:rPr lang="sr-Latn-CS" sz="2800" b="1" smtClean="0">
                <a:latin typeface="Courier New" panose="02070309020205020404" pitchFamily="49" charset="0"/>
              </a:rPr>
              <a:t>for (i = 0; i &lt; 10; i++)</a:t>
            </a:r>
          </a:p>
          <a:p>
            <a:pPr eaLnBrk="1" hangingPunct="1">
              <a:buFontTx/>
              <a:buNone/>
            </a:pPr>
            <a:r>
              <a:rPr lang="sr-Latn-CS" sz="2800" b="1" smtClean="0">
                <a:latin typeface="Courier New" panose="02070309020205020404" pitchFamily="49" charset="0"/>
              </a:rPr>
              <a:t>  document.write(i + "&lt;br/&gt;");</a:t>
            </a:r>
          </a:p>
          <a:p>
            <a:pPr eaLnBrk="1" hangingPunct="1"/>
            <a:r>
              <a:rPr lang="sr-Latn-CS" sz="2800" smtClean="0"/>
              <a:t>može i višestruka inicijalizacija i step-statement:</a:t>
            </a:r>
          </a:p>
          <a:p>
            <a:pPr eaLnBrk="1" hangingPunct="1">
              <a:buFontTx/>
              <a:buNone/>
            </a:pPr>
            <a:r>
              <a:rPr lang="en-US" sz="2400" b="1" smtClean="0">
                <a:latin typeface="Courier New" panose="02070309020205020404" pitchFamily="49" charset="0"/>
              </a:rPr>
              <a:t>for(i = 0, j = 1;</a:t>
            </a:r>
            <a:r>
              <a:rPr lang="sr-Latn-CS" sz="2400" b="1" smtClean="0">
                <a:latin typeface="Courier New" panose="02070309020205020404" pitchFamily="49" charset="0"/>
              </a:rPr>
              <a:t> </a:t>
            </a:r>
            <a:r>
              <a:rPr lang="en-US" sz="2400" b="1" smtClean="0">
                <a:latin typeface="Courier New" panose="02070309020205020404" pitchFamily="49" charset="0"/>
              </a:rPr>
              <a:t>i &lt; 10 &amp;&amp; j != 11;i++, j++)</a:t>
            </a:r>
            <a:endParaRPr lang="sr-Latn-CS" sz="2400" b="1" smtClean="0">
              <a:latin typeface="Courier New" panose="02070309020205020404" pitchFamily="49" charset="0"/>
            </a:endParaRPr>
          </a:p>
          <a:p>
            <a:pPr eaLnBrk="1" hangingPunct="1"/>
            <a:r>
              <a:rPr lang="sr-Latn-CS" sz="2800" u="sng" smtClean="0"/>
              <a:t>oprez</a:t>
            </a:r>
            <a:r>
              <a:rPr lang="sr-Latn-CS" sz="2800" smtClean="0"/>
              <a:t> (može da se ne završi):</a:t>
            </a:r>
          </a:p>
          <a:p>
            <a:pPr eaLnBrk="1" hangingPunct="1">
              <a:buFontTx/>
              <a:buNone/>
            </a:pPr>
            <a:r>
              <a:rPr lang="sr-Latn-CS" sz="2400" b="1" smtClean="0">
                <a:latin typeface="Courier New" panose="02070309020205020404" pitchFamily="49" charset="0"/>
              </a:rPr>
              <a:t>var x;</a:t>
            </a:r>
          </a:p>
          <a:p>
            <a:pPr eaLnBrk="1" hangingPunct="1">
              <a:buFontTx/>
              <a:buNone/>
            </a:pPr>
            <a:r>
              <a:rPr lang="sr-Latn-CS" sz="2400" b="1" smtClean="0">
                <a:latin typeface="Courier New" panose="02070309020205020404" pitchFamily="49" charset="0"/>
              </a:rPr>
              <a:t>for (x = 0; x != 10; x+=0.1) ...</a:t>
            </a:r>
            <a:endParaRPr lang="en-US" sz="2400" b="1" smtClean="0">
              <a:latin typeface="Courier New" panose="02070309020205020404" pitchFamily="49"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B7D1B7F-4FE8-4CE5-A22D-2305D2594011}" type="slidenum">
              <a:rPr lang="en-US">
                <a:latin typeface="Garamond" panose="02020404030301010803" pitchFamily="18" charset="0"/>
              </a:rPr>
              <a:pPr eaLnBrk="1" hangingPunct="1"/>
              <a:t>32</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35842" name="Rectangle 2"/>
          <p:cNvSpPr>
            <a:spLocks noGrp="1" noChangeArrowheads="1"/>
          </p:cNvSpPr>
          <p:nvPr>
            <p:ph type="title"/>
          </p:nvPr>
        </p:nvSpPr>
        <p:spPr/>
        <p:txBody>
          <a:bodyPr/>
          <a:lstStyle/>
          <a:p>
            <a:pPr eaLnBrk="1" hangingPunct="1"/>
            <a:r>
              <a:rPr lang="en-US" smtClean="0"/>
              <a:t>Primer</a:t>
            </a:r>
            <a:endParaRPr lang="sr-Latn-CS" smtClean="0"/>
          </a:p>
        </p:txBody>
      </p:sp>
      <p:sp>
        <p:nvSpPr>
          <p:cNvPr id="35843" name="Rectangle 3"/>
          <p:cNvSpPr>
            <a:spLocks noGrp="1" noChangeArrowheads="1"/>
          </p:cNvSpPr>
          <p:nvPr>
            <p:ph idx="1"/>
          </p:nvPr>
        </p:nvSpPr>
        <p:spPr/>
        <p:txBody>
          <a:bodyPr>
            <a:normAutofit lnSpcReduction="10000"/>
          </a:bodyPr>
          <a:lstStyle/>
          <a:p>
            <a:pPr eaLnBrk="1" hangingPunct="1">
              <a:lnSpc>
                <a:spcPct val="80000"/>
              </a:lnSpc>
              <a:buFontTx/>
              <a:buNone/>
            </a:pPr>
            <a:r>
              <a:rPr lang="nb-NO" sz="2400" b="1" smtClean="0">
                <a:latin typeface="Courier New" panose="02070309020205020404" pitchFamily="49" charset="0"/>
              </a:rPr>
              <a:t>&lt;html&gt;</a:t>
            </a:r>
          </a:p>
          <a:p>
            <a:pPr eaLnBrk="1" hangingPunct="1">
              <a:lnSpc>
                <a:spcPct val="80000"/>
              </a:lnSpc>
              <a:buFontTx/>
              <a:buNone/>
            </a:pPr>
            <a:r>
              <a:rPr lang="nb-NO" sz="2400" b="1" smtClean="0">
                <a:latin typeface="Courier New" panose="02070309020205020404" pitchFamily="49" charset="0"/>
              </a:rPr>
              <a:t>&lt;body&gt;</a:t>
            </a:r>
          </a:p>
          <a:p>
            <a:pPr eaLnBrk="1" hangingPunct="1">
              <a:lnSpc>
                <a:spcPct val="80000"/>
              </a:lnSpc>
              <a:buFontTx/>
              <a:buNone/>
            </a:pPr>
            <a:r>
              <a:rPr lang="nb-NO" sz="2400" b="1" smtClean="0">
                <a:latin typeface="Courier New" panose="02070309020205020404" pitchFamily="49" charset="0"/>
              </a:rPr>
              <a:t>&lt;script type="text/javascript"&gt;</a:t>
            </a:r>
          </a:p>
          <a:p>
            <a:pPr eaLnBrk="1" hangingPunct="1">
              <a:lnSpc>
                <a:spcPct val="80000"/>
              </a:lnSpc>
              <a:buFontTx/>
              <a:buNone/>
            </a:pPr>
            <a:r>
              <a:rPr lang="nb-NO" sz="2400" b="1" smtClean="0">
                <a:latin typeface="Courier New" panose="02070309020205020404" pitchFamily="49" charset="0"/>
              </a:rPr>
              <a:t>var i=0;</a:t>
            </a:r>
          </a:p>
          <a:p>
            <a:pPr eaLnBrk="1" hangingPunct="1">
              <a:lnSpc>
                <a:spcPct val="80000"/>
              </a:lnSpc>
              <a:buFontTx/>
              <a:buNone/>
            </a:pPr>
            <a:r>
              <a:rPr lang="nb-NO" sz="2400" b="1" smtClean="0">
                <a:latin typeface="Courier New" panose="02070309020205020404" pitchFamily="49" charset="0"/>
              </a:rPr>
              <a:t>for (i=0;</a:t>
            </a:r>
            <a:r>
              <a:rPr lang="sr-Latn-CS" sz="2400" b="1" smtClean="0">
                <a:latin typeface="Courier New" panose="02070309020205020404" pitchFamily="49" charset="0"/>
              </a:rPr>
              <a:t> </a:t>
            </a:r>
            <a:r>
              <a:rPr lang="nb-NO" sz="2400" b="1" smtClean="0">
                <a:latin typeface="Courier New" panose="02070309020205020404" pitchFamily="49" charset="0"/>
              </a:rPr>
              <a:t>i</a:t>
            </a:r>
            <a:r>
              <a:rPr lang="sr-Latn-CS" sz="2400" b="1" smtClean="0">
                <a:latin typeface="Courier New" panose="02070309020205020404" pitchFamily="49" charset="0"/>
              </a:rPr>
              <a:t> </a:t>
            </a:r>
            <a:r>
              <a:rPr lang="nb-NO" sz="2400" b="1" smtClean="0">
                <a:latin typeface="Courier New" panose="02070309020205020404" pitchFamily="49" charset="0"/>
              </a:rPr>
              <a:t>&lt;=</a:t>
            </a:r>
            <a:r>
              <a:rPr lang="sr-Latn-CS" sz="2400" b="1" smtClean="0">
                <a:latin typeface="Courier New" panose="02070309020205020404" pitchFamily="49" charset="0"/>
              </a:rPr>
              <a:t> </a:t>
            </a:r>
            <a:r>
              <a:rPr lang="nb-NO" sz="2400" b="1" smtClean="0">
                <a:latin typeface="Courier New" panose="02070309020205020404" pitchFamily="49" charset="0"/>
              </a:rPr>
              <a:t>10;</a:t>
            </a:r>
            <a:r>
              <a:rPr lang="sr-Latn-CS" sz="2400" b="1" smtClean="0">
                <a:latin typeface="Courier New" panose="02070309020205020404" pitchFamily="49" charset="0"/>
              </a:rPr>
              <a:t> </a:t>
            </a:r>
            <a:r>
              <a:rPr lang="nb-NO" sz="2400" b="1" smtClean="0">
                <a:latin typeface="Courier New" panose="02070309020205020404" pitchFamily="49" charset="0"/>
              </a:rPr>
              <a:t>i++)</a:t>
            </a:r>
          </a:p>
          <a:p>
            <a:pPr eaLnBrk="1" hangingPunct="1">
              <a:lnSpc>
                <a:spcPct val="80000"/>
              </a:lnSpc>
              <a:buFontTx/>
              <a:buNone/>
            </a:pPr>
            <a:r>
              <a:rPr lang="nb-NO" sz="2400" b="1" smtClean="0">
                <a:latin typeface="Courier New" panose="02070309020205020404" pitchFamily="49" charset="0"/>
              </a:rPr>
              <a:t>{</a:t>
            </a:r>
          </a:p>
          <a:p>
            <a:pPr eaLnBrk="1" hangingPunct="1">
              <a:lnSpc>
                <a:spcPct val="80000"/>
              </a:lnSpc>
              <a:buFontTx/>
              <a:buNone/>
            </a:pPr>
            <a:r>
              <a:rPr lang="sr-Latn-CS" sz="2400" b="1" smtClean="0">
                <a:latin typeface="Courier New" panose="02070309020205020404" pitchFamily="49" charset="0"/>
              </a:rPr>
              <a:t>  </a:t>
            </a:r>
            <a:r>
              <a:rPr lang="nb-NO" sz="2400" b="1" smtClean="0">
                <a:latin typeface="Courier New" panose="02070309020205020404" pitchFamily="49" charset="0"/>
              </a:rPr>
              <a:t>document.write(“</a:t>
            </a:r>
            <a:r>
              <a:rPr lang="en-US" sz="2400" b="1" smtClean="0">
                <a:latin typeface="Courier New" panose="02070309020205020404" pitchFamily="49" charset="0"/>
              </a:rPr>
              <a:t>Broj je</a:t>
            </a:r>
            <a:r>
              <a:rPr lang="nb-NO" sz="2400" b="1" smtClean="0">
                <a:latin typeface="Courier New" panose="02070309020205020404" pitchFamily="49" charset="0"/>
              </a:rPr>
              <a:t> " + i);</a:t>
            </a:r>
          </a:p>
          <a:p>
            <a:pPr eaLnBrk="1" hangingPunct="1">
              <a:lnSpc>
                <a:spcPct val="80000"/>
              </a:lnSpc>
              <a:buFontTx/>
              <a:buNone/>
            </a:pPr>
            <a:r>
              <a:rPr lang="sr-Latn-CS" sz="2400" b="1" smtClean="0">
                <a:latin typeface="Courier New" panose="02070309020205020404" pitchFamily="49" charset="0"/>
              </a:rPr>
              <a:t>  </a:t>
            </a:r>
            <a:r>
              <a:rPr lang="nb-NO" sz="2400" b="1" smtClean="0">
                <a:latin typeface="Courier New" panose="02070309020205020404" pitchFamily="49" charset="0"/>
              </a:rPr>
              <a:t>document.write("&lt;br /&gt;");</a:t>
            </a:r>
          </a:p>
          <a:p>
            <a:pPr eaLnBrk="1" hangingPunct="1">
              <a:lnSpc>
                <a:spcPct val="80000"/>
              </a:lnSpc>
              <a:buFontTx/>
              <a:buNone/>
            </a:pPr>
            <a:r>
              <a:rPr lang="nb-NO" sz="2400" b="1" smtClean="0">
                <a:latin typeface="Courier New" panose="02070309020205020404" pitchFamily="49" charset="0"/>
              </a:rPr>
              <a:t>}</a:t>
            </a:r>
          </a:p>
          <a:p>
            <a:pPr eaLnBrk="1" hangingPunct="1">
              <a:lnSpc>
                <a:spcPct val="80000"/>
              </a:lnSpc>
              <a:buFontTx/>
              <a:buNone/>
            </a:pPr>
            <a:r>
              <a:rPr lang="nb-NO" sz="2400" b="1" smtClean="0">
                <a:latin typeface="Courier New" panose="02070309020205020404" pitchFamily="49" charset="0"/>
              </a:rPr>
              <a:t>&lt;/script&gt;</a:t>
            </a:r>
          </a:p>
          <a:p>
            <a:pPr eaLnBrk="1" hangingPunct="1">
              <a:lnSpc>
                <a:spcPct val="80000"/>
              </a:lnSpc>
              <a:buFontTx/>
              <a:buNone/>
            </a:pPr>
            <a:r>
              <a:rPr lang="nb-NO" sz="2400" b="1" smtClean="0">
                <a:latin typeface="Courier New" panose="02070309020205020404" pitchFamily="49" charset="0"/>
              </a:rPr>
              <a:t>&lt;/body&gt;</a:t>
            </a:r>
          </a:p>
          <a:p>
            <a:pPr eaLnBrk="1" hangingPunct="1">
              <a:lnSpc>
                <a:spcPct val="80000"/>
              </a:lnSpc>
              <a:buFontTx/>
              <a:buNone/>
            </a:pPr>
            <a:r>
              <a:rPr lang="nb-NO" sz="2400" b="1" smtClean="0">
                <a:latin typeface="Courier New" panose="02070309020205020404" pitchFamily="49" charset="0"/>
              </a:rPr>
              <a:t>&lt;/html&gt;</a:t>
            </a:r>
            <a:endParaRPr lang="sr-Latn-CS" sz="2400" b="1" smtClean="0">
              <a:latin typeface="Courier New" panose="02070309020205020404" pitchFamily="49"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67AE38B-C604-4B79-BB19-779F877A7D81}" type="slidenum">
              <a:rPr lang="en-US">
                <a:latin typeface="Garamond" panose="02020404030301010803" pitchFamily="18" charset="0"/>
              </a:rPr>
              <a:pPr eaLnBrk="1" hangingPunct="1"/>
              <a:t>33</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36866" name="Rectangle 2"/>
          <p:cNvSpPr>
            <a:spLocks noGrp="1" noChangeArrowheads="1"/>
          </p:cNvSpPr>
          <p:nvPr>
            <p:ph type="title"/>
          </p:nvPr>
        </p:nvSpPr>
        <p:spPr/>
        <p:txBody>
          <a:bodyPr/>
          <a:lstStyle/>
          <a:p>
            <a:pPr eaLnBrk="1" hangingPunct="1"/>
            <a:r>
              <a:rPr lang="sr-Latn-CS" smtClean="0"/>
              <a:t>break i continue</a:t>
            </a:r>
            <a:endParaRPr lang="en-US" smtClean="0"/>
          </a:p>
        </p:txBody>
      </p:sp>
      <p:sp>
        <p:nvSpPr>
          <p:cNvPr id="36867" name="Rectangle 3"/>
          <p:cNvSpPr>
            <a:spLocks noGrp="1" noChangeArrowheads="1"/>
          </p:cNvSpPr>
          <p:nvPr>
            <p:ph idx="1"/>
          </p:nvPr>
        </p:nvSpPr>
        <p:spPr/>
        <p:txBody>
          <a:bodyPr/>
          <a:lstStyle/>
          <a:p>
            <a:pPr eaLnBrk="1" hangingPunct="1"/>
            <a:r>
              <a:rPr lang="sr-Latn-CS" sz="2800" b="1" smtClean="0">
                <a:latin typeface="Courier New" panose="02070309020205020404" pitchFamily="49" charset="0"/>
              </a:rPr>
              <a:t>break</a:t>
            </a:r>
            <a:r>
              <a:rPr lang="sr-Latn-CS" smtClean="0"/>
              <a:t> – prekida telo tekuće ciklične strukture (ili </a:t>
            </a:r>
            <a:r>
              <a:rPr lang="sr-Latn-CS" sz="2800" b="1" smtClean="0">
                <a:latin typeface="Courier New" panose="02070309020205020404" pitchFamily="49" charset="0"/>
              </a:rPr>
              <a:t>case</a:t>
            </a:r>
            <a:r>
              <a:rPr lang="sr-Latn-CS" smtClean="0"/>
              <a:t> dela) i izlazi iz nje.</a:t>
            </a:r>
          </a:p>
          <a:p>
            <a:pPr eaLnBrk="1" hangingPunct="1"/>
            <a:r>
              <a:rPr lang="sr-Latn-CS" sz="2800" b="1" smtClean="0">
                <a:latin typeface="Courier New" panose="02070309020205020404" pitchFamily="49" charset="0"/>
              </a:rPr>
              <a:t>continue</a:t>
            </a:r>
            <a:r>
              <a:rPr lang="sr-Latn-CS" smtClean="0"/>
              <a:t> – prekida telo tekuće ciklične strukture i ot</a:t>
            </a:r>
            <a:r>
              <a:rPr lang="en-US" smtClean="0"/>
              <a:t>p</a:t>
            </a:r>
            <a:r>
              <a:rPr lang="sr-Latn-CS" smtClean="0"/>
              <a:t>očinje sledeću iteraciju petlje.</a:t>
            </a:r>
            <a:endParaRPr lang="en-US" smtClean="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7573FDF-ED4A-40D0-961F-C7FB06A22834}" type="slidenum">
              <a:rPr lang="en-US">
                <a:latin typeface="Garamond" panose="02020404030301010803" pitchFamily="18" charset="0"/>
              </a:rPr>
              <a:pPr eaLnBrk="1" hangingPunct="1"/>
              <a:t>34</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37890" name="Rectangle 2"/>
          <p:cNvSpPr>
            <a:spLocks noGrp="1" noChangeArrowheads="1"/>
          </p:cNvSpPr>
          <p:nvPr>
            <p:ph type="title"/>
          </p:nvPr>
        </p:nvSpPr>
        <p:spPr/>
        <p:txBody>
          <a:bodyPr/>
          <a:lstStyle/>
          <a:p>
            <a:pPr eaLnBrk="1" hangingPunct="1"/>
            <a:r>
              <a:rPr lang="sr-Latn-CS" smtClean="0"/>
              <a:t>break i continue</a:t>
            </a:r>
            <a:endParaRPr lang="en-US" smtClean="0"/>
          </a:p>
        </p:txBody>
      </p:sp>
      <p:sp>
        <p:nvSpPr>
          <p:cNvPr id="37891" name="Rectangle 3"/>
          <p:cNvSpPr>
            <a:spLocks noGrp="1" noChangeArrowheads="1"/>
          </p:cNvSpPr>
          <p:nvPr>
            <p:ph idx="1"/>
          </p:nvPr>
        </p:nvSpPr>
        <p:spPr>
          <a:xfrm>
            <a:off x="1259632" y="1935480"/>
            <a:ext cx="7427168" cy="4389120"/>
          </a:xfrm>
        </p:spPr>
        <p:txBody>
          <a:bodyPr>
            <a:normAutofit lnSpcReduction="10000"/>
          </a:bodyPr>
          <a:lstStyle/>
          <a:p>
            <a:pPr eaLnBrk="1" hangingPunct="1">
              <a:lnSpc>
                <a:spcPct val="80000"/>
              </a:lnSpc>
              <a:buFontTx/>
              <a:buNone/>
            </a:pPr>
            <a:r>
              <a:rPr lang="en-US" sz="1800" b="1" dirty="0" smtClean="0">
                <a:latin typeface="Courier New" panose="02070309020205020404" pitchFamily="49" charset="0"/>
              </a:rPr>
              <a:t>&lt;html&gt;</a:t>
            </a:r>
          </a:p>
          <a:p>
            <a:pPr eaLnBrk="1" hangingPunct="1">
              <a:lnSpc>
                <a:spcPct val="80000"/>
              </a:lnSpc>
              <a:buFontTx/>
              <a:buNone/>
            </a:pPr>
            <a:r>
              <a:rPr lang="en-US" sz="1800" b="1" dirty="0" smtClean="0">
                <a:latin typeface="Courier New" panose="02070309020205020404" pitchFamily="49" charset="0"/>
              </a:rPr>
              <a:t>&lt;body&gt;</a:t>
            </a:r>
          </a:p>
          <a:p>
            <a:pPr eaLnBrk="1" hangingPunct="1">
              <a:lnSpc>
                <a:spcPct val="80000"/>
              </a:lnSpc>
              <a:buFontTx/>
              <a:buNone/>
            </a:pPr>
            <a:r>
              <a:rPr lang="en-US" sz="1800" b="1" dirty="0" smtClean="0">
                <a:latin typeface="Courier New" panose="02070309020205020404" pitchFamily="49" charset="0"/>
              </a:rPr>
              <a:t>&lt;script type="text/</a:t>
            </a:r>
            <a:r>
              <a:rPr lang="en-US" sz="1800" b="1" dirty="0" err="1" smtClean="0">
                <a:latin typeface="Courier New" panose="02070309020205020404" pitchFamily="49" charset="0"/>
              </a:rPr>
              <a:t>javascript</a:t>
            </a:r>
            <a:r>
              <a:rPr lang="en-US" sz="1800" b="1" dirty="0" smtClean="0">
                <a:latin typeface="Courier New" panose="02070309020205020404" pitchFamily="49" charset="0"/>
              </a:rPr>
              <a:t>"&gt;</a:t>
            </a:r>
          </a:p>
          <a:p>
            <a:pPr eaLnBrk="1" hangingPunct="1">
              <a:lnSpc>
                <a:spcPct val="80000"/>
              </a:lnSpc>
              <a:buFontTx/>
              <a:buNone/>
            </a:pPr>
            <a:r>
              <a:rPr lang="en-US" sz="1800" b="1" dirty="0" err="1" smtClean="0">
                <a:latin typeface="Courier New" panose="02070309020205020404" pitchFamily="49" charset="0"/>
              </a:rPr>
              <a:t>var</a:t>
            </a:r>
            <a:r>
              <a:rPr lang="en-US" sz="1800" b="1" dirty="0" smtClean="0">
                <a:latin typeface="Courier New" panose="02070309020205020404" pitchFamily="49" charset="0"/>
              </a:rPr>
              <a:t> </a:t>
            </a:r>
            <a:r>
              <a:rPr lang="en-US" sz="1800" b="1" dirty="0" err="1" smtClean="0">
                <a:latin typeface="Courier New" panose="02070309020205020404" pitchFamily="49" charset="0"/>
              </a:rPr>
              <a:t>i</a:t>
            </a:r>
            <a:r>
              <a:rPr lang="en-US" sz="1800" b="1" dirty="0" smtClean="0">
                <a:latin typeface="Courier New" panose="02070309020205020404" pitchFamily="49" charset="0"/>
              </a:rPr>
              <a:t>=0;</a:t>
            </a:r>
          </a:p>
          <a:p>
            <a:pPr eaLnBrk="1" hangingPunct="1">
              <a:lnSpc>
                <a:spcPct val="80000"/>
              </a:lnSpc>
              <a:buFontTx/>
              <a:buNone/>
            </a:pPr>
            <a:r>
              <a:rPr lang="en-US" sz="1800" b="1" dirty="0" smtClean="0">
                <a:latin typeface="Courier New" panose="02070309020205020404" pitchFamily="49" charset="0"/>
              </a:rPr>
              <a:t>for (</a:t>
            </a:r>
            <a:r>
              <a:rPr lang="en-US" sz="1800" b="1" dirty="0" err="1" smtClean="0">
                <a:latin typeface="Courier New" panose="02070309020205020404" pitchFamily="49" charset="0"/>
              </a:rPr>
              <a:t>i</a:t>
            </a:r>
            <a:r>
              <a:rPr lang="en-US" sz="1800" b="1" dirty="0" smtClean="0">
                <a:latin typeface="Courier New" panose="02070309020205020404" pitchFamily="49" charset="0"/>
              </a:rPr>
              <a:t>=0;</a:t>
            </a:r>
            <a:r>
              <a:rPr lang="sr-Latn-CS" sz="1800" b="1" dirty="0" smtClean="0">
                <a:latin typeface="Courier New" panose="02070309020205020404" pitchFamily="49" charset="0"/>
              </a:rPr>
              <a:t> </a:t>
            </a:r>
            <a:r>
              <a:rPr lang="en-US" sz="1800" b="1" dirty="0" err="1" smtClean="0">
                <a:latin typeface="Courier New" panose="02070309020205020404" pitchFamily="49" charset="0"/>
              </a:rPr>
              <a:t>i</a:t>
            </a:r>
            <a:r>
              <a:rPr lang="sr-Latn-CS" sz="1800" b="1" dirty="0" smtClean="0">
                <a:latin typeface="Courier New" panose="02070309020205020404" pitchFamily="49" charset="0"/>
              </a:rPr>
              <a:t> </a:t>
            </a:r>
            <a:r>
              <a:rPr lang="en-US" sz="1800" b="1" dirty="0" smtClean="0">
                <a:latin typeface="Courier New" panose="02070309020205020404" pitchFamily="49" charset="0"/>
              </a:rPr>
              <a:t>&lt;=</a:t>
            </a:r>
            <a:r>
              <a:rPr lang="sr-Latn-CS" sz="1800" b="1" dirty="0" smtClean="0">
                <a:latin typeface="Courier New" panose="02070309020205020404" pitchFamily="49" charset="0"/>
              </a:rPr>
              <a:t> </a:t>
            </a:r>
            <a:r>
              <a:rPr lang="en-US" sz="1800" b="1" dirty="0" smtClean="0">
                <a:latin typeface="Courier New" panose="02070309020205020404" pitchFamily="49" charset="0"/>
              </a:rPr>
              <a:t>10;</a:t>
            </a:r>
            <a:r>
              <a:rPr lang="sr-Latn-CS" sz="1800" b="1" dirty="0" smtClean="0">
                <a:latin typeface="Courier New" panose="02070309020205020404" pitchFamily="49" charset="0"/>
              </a:rPr>
              <a:t> </a:t>
            </a:r>
            <a:r>
              <a:rPr lang="en-US" sz="1800" b="1" dirty="0" err="1" smtClean="0">
                <a:latin typeface="Courier New" panose="02070309020205020404" pitchFamily="49" charset="0"/>
              </a:rPr>
              <a:t>i</a:t>
            </a:r>
            <a:r>
              <a:rPr lang="en-US" sz="1800" b="1" dirty="0" smtClean="0">
                <a:latin typeface="Courier New" panose="02070309020205020404" pitchFamily="49" charset="0"/>
              </a:rPr>
              <a:t>++)</a:t>
            </a:r>
          </a:p>
          <a:p>
            <a:pPr eaLnBrk="1" hangingPunct="1">
              <a:lnSpc>
                <a:spcPct val="80000"/>
              </a:lnSpc>
              <a:buFontTx/>
              <a:buNone/>
            </a:pPr>
            <a:r>
              <a:rPr lang="en-US" sz="1800" b="1" dirty="0" smtClean="0">
                <a:latin typeface="Courier New" panose="02070309020205020404" pitchFamily="49" charset="0"/>
              </a:rPr>
              <a:t>{</a:t>
            </a:r>
          </a:p>
          <a:p>
            <a:pPr eaLnBrk="1" hangingPunct="1">
              <a:lnSpc>
                <a:spcPct val="80000"/>
              </a:lnSpc>
              <a:buFontTx/>
              <a:buNone/>
            </a:pPr>
            <a:r>
              <a:rPr lang="sr-Latn-CS" sz="1800" b="1" dirty="0" smtClean="0">
                <a:latin typeface="Courier New" panose="02070309020205020404" pitchFamily="49" charset="0"/>
              </a:rPr>
              <a:t>  </a:t>
            </a:r>
            <a:r>
              <a:rPr lang="en-US" sz="1800" b="1" dirty="0" smtClean="0">
                <a:latin typeface="Courier New" panose="02070309020205020404" pitchFamily="49" charset="0"/>
              </a:rPr>
              <a:t>if (</a:t>
            </a:r>
            <a:r>
              <a:rPr lang="en-US" sz="1800" b="1" dirty="0" err="1" smtClean="0">
                <a:latin typeface="Courier New" panose="02070309020205020404" pitchFamily="49" charset="0"/>
              </a:rPr>
              <a:t>i</a:t>
            </a:r>
            <a:r>
              <a:rPr lang="en-US" sz="1800" b="1" dirty="0" smtClean="0">
                <a:latin typeface="Courier New" panose="02070309020205020404" pitchFamily="49" charset="0"/>
              </a:rPr>
              <a:t>==3)</a:t>
            </a:r>
          </a:p>
          <a:p>
            <a:pPr eaLnBrk="1" hangingPunct="1">
              <a:lnSpc>
                <a:spcPct val="80000"/>
              </a:lnSpc>
              <a:buFontTx/>
              <a:buNone/>
            </a:pPr>
            <a:r>
              <a:rPr lang="sr-Latn-CS" sz="1800" b="1" dirty="0" smtClean="0">
                <a:latin typeface="Courier New" panose="02070309020205020404" pitchFamily="49" charset="0"/>
              </a:rPr>
              <a:t>  </a:t>
            </a:r>
            <a:r>
              <a:rPr lang="en-US" sz="1800" b="1" dirty="0" smtClean="0">
                <a:latin typeface="Courier New" panose="02070309020205020404" pitchFamily="49" charset="0"/>
              </a:rPr>
              <a:t>{</a:t>
            </a:r>
          </a:p>
          <a:p>
            <a:pPr eaLnBrk="1" hangingPunct="1">
              <a:lnSpc>
                <a:spcPct val="80000"/>
              </a:lnSpc>
              <a:buFontTx/>
              <a:buNone/>
            </a:pPr>
            <a:r>
              <a:rPr lang="sr-Latn-CS" sz="1800" b="1" dirty="0" smtClean="0">
                <a:latin typeface="Courier New" panose="02070309020205020404" pitchFamily="49" charset="0"/>
              </a:rPr>
              <a:t>   </a:t>
            </a:r>
            <a:r>
              <a:rPr lang="en-US" sz="1800" b="1" dirty="0" smtClean="0">
                <a:latin typeface="Courier New" panose="02070309020205020404" pitchFamily="49" charset="0"/>
              </a:rPr>
              <a:t>break;</a:t>
            </a:r>
          </a:p>
          <a:p>
            <a:pPr eaLnBrk="1" hangingPunct="1">
              <a:lnSpc>
                <a:spcPct val="80000"/>
              </a:lnSpc>
              <a:buFontTx/>
              <a:buNone/>
            </a:pPr>
            <a:r>
              <a:rPr lang="sr-Latn-CS" sz="1800" b="1" dirty="0" smtClean="0">
                <a:latin typeface="Courier New" panose="02070309020205020404" pitchFamily="49" charset="0"/>
              </a:rPr>
              <a:t>  </a:t>
            </a:r>
            <a:r>
              <a:rPr lang="en-US" sz="1800" b="1" dirty="0" smtClean="0">
                <a:latin typeface="Courier New" panose="02070309020205020404" pitchFamily="49" charset="0"/>
              </a:rPr>
              <a:t>}</a:t>
            </a:r>
          </a:p>
          <a:p>
            <a:pPr eaLnBrk="1" hangingPunct="1">
              <a:lnSpc>
                <a:spcPct val="80000"/>
              </a:lnSpc>
              <a:buFontTx/>
              <a:buNone/>
            </a:pPr>
            <a:r>
              <a:rPr lang="sr-Latn-CS" sz="1800" b="1" dirty="0" smtClean="0">
                <a:latin typeface="Courier New" panose="02070309020205020404" pitchFamily="49" charset="0"/>
              </a:rPr>
              <a:t>  </a:t>
            </a:r>
            <a:r>
              <a:rPr lang="en-US" sz="1800" b="1" dirty="0" err="1" smtClean="0">
                <a:latin typeface="Courier New" panose="02070309020205020404" pitchFamily="49" charset="0"/>
              </a:rPr>
              <a:t>document.write</a:t>
            </a:r>
            <a:r>
              <a:rPr lang="en-US" sz="1800" b="1" dirty="0" smtClean="0">
                <a:latin typeface="Courier New" panose="02070309020205020404" pitchFamily="49" charset="0"/>
              </a:rPr>
              <a:t>(“</a:t>
            </a:r>
            <a:r>
              <a:rPr lang="en-US" sz="1800" b="1" dirty="0" err="1" smtClean="0">
                <a:latin typeface="Courier New" panose="02070309020205020404" pitchFamily="49" charset="0"/>
              </a:rPr>
              <a:t>Broj</a:t>
            </a:r>
            <a:r>
              <a:rPr lang="en-US" sz="1800" b="1" dirty="0" smtClean="0">
                <a:latin typeface="Courier New" panose="02070309020205020404" pitchFamily="49" charset="0"/>
              </a:rPr>
              <a:t> je " + </a:t>
            </a:r>
            <a:r>
              <a:rPr lang="en-US" sz="1800" b="1" dirty="0" err="1" smtClean="0">
                <a:latin typeface="Courier New" panose="02070309020205020404" pitchFamily="49" charset="0"/>
              </a:rPr>
              <a:t>i</a:t>
            </a:r>
            <a:r>
              <a:rPr lang="en-US" sz="1800" b="1" dirty="0" smtClean="0">
                <a:latin typeface="Courier New" panose="02070309020205020404" pitchFamily="49" charset="0"/>
              </a:rPr>
              <a:t>);</a:t>
            </a:r>
          </a:p>
          <a:p>
            <a:pPr eaLnBrk="1" hangingPunct="1">
              <a:lnSpc>
                <a:spcPct val="80000"/>
              </a:lnSpc>
              <a:buFontTx/>
              <a:buNone/>
            </a:pPr>
            <a:r>
              <a:rPr lang="sr-Latn-CS" sz="1800" b="1" dirty="0" smtClean="0">
                <a:latin typeface="Courier New" panose="02070309020205020404" pitchFamily="49" charset="0"/>
              </a:rPr>
              <a:t>  </a:t>
            </a:r>
            <a:r>
              <a:rPr lang="en-US" sz="1800" b="1" dirty="0" err="1" smtClean="0">
                <a:latin typeface="Courier New" panose="02070309020205020404" pitchFamily="49" charset="0"/>
              </a:rPr>
              <a:t>document.write</a:t>
            </a:r>
            <a:r>
              <a:rPr lang="en-US" sz="1800" b="1" dirty="0" smtClean="0">
                <a:latin typeface="Courier New" panose="02070309020205020404" pitchFamily="49" charset="0"/>
              </a:rPr>
              <a:t>("&lt;</a:t>
            </a:r>
            <a:r>
              <a:rPr lang="en-US" sz="1800" b="1" dirty="0" err="1" smtClean="0">
                <a:latin typeface="Courier New" panose="02070309020205020404" pitchFamily="49" charset="0"/>
              </a:rPr>
              <a:t>br</a:t>
            </a:r>
            <a:r>
              <a:rPr lang="en-US" sz="1800" b="1" dirty="0" smtClean="0">
                <a:latin typeface="Courier New" panose="02070309020205020404" pitchFamily="49" charset="0"/>
              </a:rPr>
              <a:t> /&gt;");</a:t>
            </a:r>
          </a:p>
          <a:p>
            <a:pPr eaLnBrk="1" hangingPunct="1">
              <a:lnSpc>
                <a:spcPct val="80000"/>
              </a:lnSpc>
              <a:buFontTx/>
              <a:buNone/>
            </a:pPr>
            <a:r>
              <a:rPr lang="en-US" sz="1800" b="1" dirty="0" smtClean="0">
                <a:latin typeface="Courier New" panose="02070309020205020404" pitchFamily="49" charset="0"/>
              </a:rPr>
              <a:t>}</a:t>
            </a:r>
          </a:p>
          <a:p>
            <a:pPr eaLnBrk="1" hangingPunct="1">
              <a:lnSpc>
                <a:spcPct val="80000"/>
              </a:lnSpc>
              <a:buFontTx/>
              <a:buNone/>
            </a:pPr>
            <a:r>
              <a:rPr lang="en-US" sz="1800" b="1" dirty="0" smtClean="0">
                <a:latin typeface="Courier New" panose="02070309020205020404" pitchFamily="49" charset="0"/>
              </a:rPr>
              <a:t>&lt;/script&gt;</a:t>
            </a:r>
          </a:p>
          <a:p>
            <a:pPr eaLnBrk="1" hangingPunct="1">
              <a:lnSpc>
                <a:spcPct val="80000"/>
              </a:lnSpc>
              <a:buFontTx/>
              <a:buNone/>
            </a:pPr>
            <a:r>
              <a:rPr lang="en-US" sz="1800" b="1" dirty="0" smtClean="0">
                <a:latin typeface="Courier New" panose="02070309020205020404" pitchFamily="49" charset="0"/>
              </a:rPr>
              <a:t>&lt;/body&gt;</a:t>
            </a:r>
          </a:p>
          <a:p>
            <a:pPr eaLnBrk="1" hangingPunct="1">
              <a:lnSpc>
                <a:spcPct val="80000"/>
              </a:lnSpc>
              <a:buFontTx/>
              <a:buNone/>
            </a:pPr>
            <a:r>
              <a:rPr lang="en-US" sz="1800" b="1" dirty="0" smtClean="0">
                <a:latin typeface="Courier New" panose="02070309020205020404" pitchFamily="49" charset="0"/>
              </a:rPr>
              <a:t>&lt;/html&gt;</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7B49C6E-EC7B-44B1-8C64-3D806252172A}" type="slidenum">
              <a:rPr lang="en-US">
                <a:latin typeface="Garamond" panose="02020404030301010803" pitchFamily="18" charset="0"/>
              </a:rPr>
              <a:pPr eaLnBrk="1" hangingPunct="1"/>
              <a:t>35</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sr-Latn-CS" sz="4000" smtClean="0"/>
              <a:t>Primer – izlaz iz ugnježdene petlje</a:t>
            </a:r>
          </a:p>
        </p:txBody>
      </p:sp>
      <p:sp>
        <p:nvSpPr>
          <p:cNvPr id="38915" name="Rectangle 3"/>
          <p:cNvSpPr>
            <a:spLocks noGrp="1" noChangeArrowheads="1"/>
          </p:cNvSpPr>
          <p:nvPr>
            <p:ph idx="1"/>
          </p:nvPr>
        </p:nvSpPr>
        <p:spPr>
          <a:xfrm>
            <a:off x="1619672" y="1935480"/>
            <a:ext cx="7067128" cy="4389120"/>
          </a:xfrm>
        </p:spPr>
        <p:txBody>
          <a:bodyPr/>
          <a:lstStyle/>
          <a:p>
            <a:pPr eaLnBrk="1" hangingPunct="1">
              <a:lnSpc>
                <a:spcPct val="90000"/>
              </a:lnSpc>
              <a:buFontTx/>
              <a:buNone/>
            </a:pPr>
            <a:r>
              <a:rPr lang="sr-Latn-CS" sz="2800" b="1" dirty="0" smtClean="0">
                <a:latin typeface="Courier New" panose="02070309020205020404" pitchFamily="49" charset="0"/>
              </a:rPr>
              <a:t>for (...) </a:t>
            </a:r>
          </a:p>
          <a:p>
            <a:pPr eaLnBrk="1" hangingPunct="1">
              <a:lnSpc>
                <a:spcPct val="90000"/>
              </a:lnSpc>
              <a:buFontTx/>
              <a:buNone/>
            </a:pPr>
            <a:r>
              <a:rPr lang="en-US" sz="2800" b="1" dirty="0" smtClean="0">
                <a:latin typeface="Courier New" panose="02070309020205020404" pitchFamily="49" charset="0"/>
              </a:rPr>
              <a:t>{</a:t>
            </a:r>
          </a:p>
          <a:p>
            <a:pPr eaLnBrk="1" hangingPunct="1">
              <a:lnSpc>
                <a:spcPct val="90000"/>
              </a:lnSpc>
              <a:buFontTx/>
              <a:buNone/>
            </a:pPr>
            <a:r>
              <a:rPr lang="en-US" sz="2800" b="1" dirty="0" smtClean="0">
                <a:latin typeface="Courier New" panose="02070309020205020404" pitchFamily="49" charset="0"/>
              </a:rPr>
              <a:t>  for (...) </a:t>
            </a:r>
          </a:p>
          <a:p>
            <a:pPr eaLnBrk="1" hangingPunct="1">
              <a:lnSpc>
                <a:spcPct val="90000"/>
              </a:lnSpc>
              <a:buFontTx/>
              <a:buNone/>
            </a:pPr>
            <a:r>
              <a:rPr lang="en-US" sz="2800" b="1" dirty="0" smtClean="0">
                <a:latin typeface="Courier New" panose="02070309020205020404" pitchFamily="49" charset="0"/>
              </a:rPr>
              <a:t>  {</a:t>
            </a:r>
          </a:p>
          <a:p>
            <a:pPr eaLnBrk="1" hangingPunct="1">
              <a:lnSpc>
                <a:spcPct val="90000"/>
              </a:lnSpc>
              <a:buFontTx/>
              <a:buNone/>
            </a:pPr>
            <a:r>
              <a:rPr lang="en-US" sz="2800" b="1" dirty="0" smtClean="0">
                <a:latin typeface="Courier New" panose="02070309020205020404" pitchFamily="49" charset="0"/>
              </a:rPr>
              <a:t>    ...</a:t>
            </a:r>
          </a:p>
          <a:p>
            <a:pPr eaLnBrk="1" hangingPunct="1">
              <a:lnSpc>
                <a:spcPct val="90000"/>
              </a:lnSpc>
              <a:buFontTx/>
              <a:buNone/>
            </a:pPr>
            <a:r>
              <a:rPr lang="en-US" sz="2800" b="1" dirty="0" smtClean="0">
                <a:latin typeface="Courier New" panose="02070309020205020404" pitchFamily="49" charset="0"/>
              </a:rPr>
              <a:t>    if (</a:t>
            </a:r>
            <a:r>
              <a:rPr lang="en-US" sz="2800" b="1" dirty="0" err="1" smtClean="0">
                <a:latin typeface="Courier New" panose="02070309020205020404" pitchFamily="49" charset="0"/>
              </a:rPr>
              <a:t>uslov</a:t>
            </a:r>
            <a:r>
              <a:rPr lang="en-US" sz="2800" b="1" dirty="0" smtClean="0">
                <a:latin typeface="Courier New" panose="02070309020205020404" pitchFamily="49" charset="0"/>
              </a:rPr>
              <a:t>)</a:t>
            </a:r>
          </a:p>
          <a:p>
            <a:pPr eaLnBrk="1" hangingPunct="1">
              <a:lnSpc>
                <a:spcPct val="90000"/>
              </a:lnSpc>
              <a:buFontTx/>
              <a:buNone/>
            </a:pPr>
            <a:r>
              <a:rPr lang="en-US" sz="2800" b="1" dirty="0" smtClean="0">
                <a:latin typeface="Courier New" panose="02070309020205020404" pitchFamily="49" charset="0"/>
              </a:rPr>
              <a:t>      break;</a:t>
            </a:r>
          </a:p>
          <a:p>
            <a:pPr eaLnBrk="1" hangingPunct="1">
              <a:lnSpc>
                <a:spcPct val="90000"/>
              </a:lnSpc>
              <a:buFontTx/>
              <a:buNone/>
            </a:pPr>
            <a:r>
              <a:rPr lang="en-US" sz="2800" b="1" dirty="0" smtClean="0">
                <a:latin typeface="Courier New" panose="02070309020205020404" pitchFamily="49" charset="0"/>
              </a:rPr>
              <a:t>  }</a:t>
            </a:r>
          </a:p>
          <a:p>
            <a:pPr eaLnBrk="1" hangingPunct="1">
              <a:lnSpc>
                <a:spcPct val="90000"/>
              </a:lnSpc>
              <a:buFontTx/>
              <a:buNone/>
            </a:pPr>
            <a:r>
              <a:rPr lang="en-US" sz="2800" b="1" dirty="0" smtClean="0">
                <a:latin typeface="Courier New" panose="02070309020205020404" pitchFamily="49" charset="0"/>
              </a:rPr>
              <a:t>}</a:t>
            </a:r>
            <a:endParaRPr lang="sr-Latn-CS" sz="2800" b="1" dirty="0" smtClean="0">
              <a:latin typeface="Courier New" panose="02070309020205020404" pitchFamily="49"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A7BFD32-A19C-46F2-A88A-FF4EB9DF4FBD}" type="slidenum">
              <a:rPr lang="en-US">
                <a:latin typeface="Garamond" panose="02020404030301010803" pitchFamily="18" charset="0"/>
              </a:rPr>
              <a:pPr eaLnBrk="1" hangingPunct="1"/>
              <a:t>36</a:t>
            </a:fld>
            <a:endParaRPr lang="en-US">
              <a:latin typeface="Garamond" panose="02020404030301010803" pitchFamily="18" charset="0"/>
            </a:endParaRPr>
          </a:p>
        </p:txBody>
      </p:sp>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en-US" smtClean="0"/>
              <a:t>for ... in petlja</a:t>
            </a:r>
          </a:p>
        </p:txBody>
      </p:sp>
      <p:sp>
        <p:nvSpPr>
          <p:cNvPr id="39939" name="Rectangle 3"/>
          <p:cNvSpPr>
            <a:spLocks noGrp="1" noChangeArrowheads="1"/>
          </p:cNvSpPr>
          <p:nvPr>
            <p:ph idx="1"/>
          </p:nvPr>
        </p:nvSpPr>
        <p:spPr>
          <a:xfrm>
            <a:off x="1371600" y="1935480"/>
            <a:ext cx="7315200" cy="4389120"/>
          </a:xfrm>
        </p:spPr>
        <p:txBody>
          <a:bodyPr/>
          <a:lstStyle/>
          <a:p>
            <a:pPr eaLnBrk="1" hangingPunct="1"/>
            <a:r>
              <a:rPr lang="en-US" dirty="0" err="1" smtClean="0"/>
              <a:t>Za</a:t>
            </a:r>
            <a:r>
              <a:rPr lang="en-US" dirty="0" smtClean="0"/>
              <a:t> </a:t>
            </a:r>
            <a:r>
              <a:rPr lang="en-US" dirty="0" err="1" smtClean="0"/>
              <a:t>iteriranje</a:t>
            </a:r>
            <a:r>
              <a:rPr lang="en-US" dirty="0" smtClean="0"/>
              <a:t> </a:t>
            </a:r>
            <a:r>
              <a:rPr lang="en-US" dirty="0" err="1" smtClean="0"/>
              <a:t>kroz</a:t>
            </a:r>
            <a:r>
              <a:rPr lang="en-US" dirty="0" smtClean="0"/>
              <a:t> </a:t>
            </a:r>
            <a:r>
              <a:rPr lang="en-US" dirty="0" err="1" smtClean="0"/>
              <a:t>nizove</a:t>
            </a:r>
            <a:endParaRPr lang="en-US" dirty="0" smtClean="0"/>
          </a:p>
          <a:p>
            <a:pPr eaLnBrk="1" hangingPunct="1"/>
            <a:r>
              <a:rPr lang="sr-Latn-CS" dirty="0" smtClean="0"/>
              <a:t>Opšta s</a:t>
            </a:r>
            <a:r>
              <a:rPr lang="en-US" dirty="0" err="1" smtClean="0"/>
              <a:t>intaksa</a:t>
            </a:r>
            <a:r>
              <a:rPr lang="sr-Latn-CS" dirty="0" smtClean="0"/>
              <a:t>:</a:t>
            </a:r>
          </a:p>
          <a:p>
            <a:pPr eaLnBrk="1" hangingPunct="1">
              <a:buFontTx/>
              <a:buNone/>
            </a:pPr>
            <a:r>
              <a:rPr lang="en-US" b="1" dirty="0" smtClean="0">
                <a:latin typeface="Courier New" panose="02070309020205020404" pitchFamily="49" charset="0"/>
              </a:rPr>
              <a:t>for (</a:t>
            </a:r>
            <a:r>
              <a:rPr lang="sr-Latn-CS" b="1" i="1" dirty="0" smtClean="0">
                <a:latin typeface="Courier New" panose="02070309020205020404" pitchFamily="49" charset="0"/>
              </a:rPr>
              <a:t>promenljiva</a:t>
            </a:r>
            <a:r>
              <a:rPr lang="en-US" b="1" dirty="0" smtClean="0">
                <a:latin typeface="Courier New" panose="02070309020205020404" pitchFamily="49" charset="0"/>
              </a:rPr>
              <a:t> in </a:t>
            </a:r>
            <a:r>
              <a:rPr lang="sr-Latn-CS" b="1" i="1" dirty="0" smtClean="0">
                <a:latin typeface="Courier New" panose="02070309020205020404" pitchFamily="49" charset="0"/>
              </a:rPr>
              <a:t>niz</a:t>
            </a:r>
            <a:r>
              <a:rPr lang="en-US" b="1" dirty="0" smtClean="0">
                <a:latin typeface="Courier New" panose="02070309020205020404" pitchFamily="49" charset="0"/>
              </a:rPr>
              <a:t>) { </a:t>
            </a:r>
            <a:endParaRPr lang="sr-Latn-CS" b="1" dirty="0" smtClean="0">
              <a:latin typeface="Courier New" panose="02070309020205020404" pitchFamily="49" charset="0"/>
            </a:endParaRPr>
          </a:p>
          <a:p>
            <a:pPr eaLnBrk="1" hangingPunct="1">
              <a:buFontTx/>
              <a:buNone/>
            </a:pPr>
            <a:r>
              <a:rPr lang="sr-Latn-CS" b="1" dirty="0" smtClean="0">
                <a:latin typeface="Courier New" panose="02070309020205020404" pitchFamily="49" charset="0"/>
              </a:rPr>
              <a:t>  </a:t>
            </a:r>
            <a:r>
              <a:rPr lang="sr-Latn-CS" b="1" i="1" dirty="0" smtClean="0">
                <a:latin typeface="Courier New" panose="02070309020205020404" pitchFamily="49" charset="0"/>
              </a:rPr>
              <a:t>...</a:t>
            </a:r>
            <a:endParaRPr lang="sr-Latn-CS" b="1" dirty="0" smtClean="0">
              <a:latin typeface="Courier New" panose="02070309020205020404" pitchFamily="49" charset="0"/>
            </a:endParaRPr>
          </a:p>
          <a:p>
            <a:pPr eaLnBrk="1" hangingPunct="1">
              <a:buFontTx/>
              <a:buNone/>
            </a:pPr>
            <a:r>
              <a:rPr lang="en-US" b="1" dirty="0" smtClean="0">
                <a:latin typeface="Courier New" panose="02070309020205020404" pitchFamily="49" charset="0"/>
              </a:rPr>
              <a:t>} </a:t>
            </a:r>
            <a:endParaRPr lang="sr-Latn-CS" b="1" dirty="0" smtClean="0">
              <a:latin typeface="Courier New" panose="02070309020205020404" pitchFamily="49" charset="0"/>
            </a:endParaRPr>
          </a:p>
          <a:p>
            <a:pPr eaLnBrk="1" hangingPunct="1"/>
            <a:endParaRPr lang="sr-Latn-CS" dirty="0" smtClean="0"/>
          </a:p>
          <a:p>
            <a:pPr eaLnBrk="1" hangingPunct="1"/>
            <a:endParaRPr lang="en-US" dirty="0" smtClean="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00F4A89-CAA0-4E74-A519-9FB678990633}" type="slidenum">
              <a:rPr lang="en-US">
                <a:latin typeface="Garamond" panose="02020404030301010803" pitchFamily="18" charset="0"/>
              </a:rPr>
              <a:pPr eaLnBrk="1" hangingPunct="1"/>
              <a:t>37</a:t>
            </a:fld>
            <a:endParaRPr lang="en-US">
              <a:latin typeface="Garamond" panose="02020404030301010803" pitchFamily="18" charset="0"/>
            </a:endParaRPr>
          </a:p>
        </p:txBody>
      </p:sp>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sr-Latn-CS" smtClean="0"/>
              <a:t>Primer</a:t>
            </a:r>
            <a:endParaRPr lang="en-US" smtClean="0"/>
          </a:p>
        </p:txBody>
      </p:sp>
      <p:sp>
        <p:nvSpPr>
          <p:cNvPr id="40963" name="Rectangle 3"/>
          <p:cNvSpPr>
            <a:spLocks noGrp="1" noChangeArrowheads="1"/>
          </p:cNvSpPr>
          <p:nvPr>
            <p:ph idx="1"/>
          </p:nvPr>
        </p:nvSpPr>
        <p:spPr>
          <a:xfrm>
            <a:off x="1371600" y="1935480"/>
            <a:ext cx="7315200" cy="4389120"/>
          </a:xfrm>
        </p:spPr>
        <p:txBody>
          <a:bodyPr/>
          <a:lstStyle/>
          <a:p>
            <a:pPr eaLnBrk="1" hangingPunct="1">
              <a:lnSpc>
                <a:spcPct val="80000"/>
              </a:lnSpc>
              <a:buFontTx/>
              <a:buNone/>
            </a:pPr>
            <a:r>
              <a:rPr lang="en-US" sz="1800" b="1" dirty="0" smtClean="0">
                <a:latin typeface="Courier New" panose="02070309020205020404" pitchFamily="49" charset="0"/>
              </a:rPr>
              <a:t>&lt;html&gt;</a:t>
            </a:r>
          </a:p>
          <a:p>
            <a:pPr eaLnBrk="1" hangingPunct="1">
              <a:lnSpc>
                <a:spcPct val="80000"/>
              </a:lnSpc>
              <a:buFontTx/>
              <a:buNone/>
            </a:pPr>
            <a:r>
              <a:rPr lang="en-US" sz="1800" b="1" dirty="0" smtClean="0">
                <a:latin typeface="Courier New" panose="02070309020205020404" pitchFamily="49" charset="0"/>
              </a:rPr>
              <a:t>&lt;body&gt;</a:t>
            </a:r>
          </a:p>
          <a:p>
            <a:pPr eaLnBrk="1" hangingPunct="1">
              <a:lnSpc>
                <a:spcPct val="80000"/>
              </a:lnSpc>
              <a:buFontTx/>
              <a:buNone/>
            </a:pPr>
            <a:r>
              <a:rPr lang="en-US" sz="1800" b="1" dirty="0" smtClean="0">
                <a:latin typeface="Courier New" panose="02070309020205020404" pitchFamily="49" charset="0"/>
              </a:rPr>
              <a:t>&lt;script type="text/</a:t>
            </a:r>
            <a:r>
              <a:rPr lang="en-US" sz="1800" b="1" dirty="0" err="1" smtClean="0">
                <a:latin typeface="Courier New" panose="02070309020205020404" pitchFamily="49" charset="0"/>
              </a:rPr>
              <a:t>javascript</a:t>
            </a:r>
            <a:r>
              <a:rPr lang="en-US" sz="1800" b="1" dirty="0" smtClean="0">
                <a:latin typeface="Courier New" panose="02070309020205020404" pitchFamily="49" charset="0"/>
              </a:rPr>
              <a:t>"&gt;</a:t>
            </a:r>
          </a:p>
          <a:p>
            <a:pPr eaLnBrk="1" hangingPunct="1">
              <a:lnSpc>
                <a:spcPct val="80000"/>
              </a:lnSpc>
              <a:buFontTx/>
              <a:buNone/>
            </a:pPr>
            <a:r>
              <a:rPr lang="en-US" sz="1800" b="1" dirty="0" err="1" smtClean="0">
                <a:latin typeface="Courier New" panose="02070309020205020404" pitchFamily="49" charset="0"/>
              </a:rPr>
              <a:t>var</a:t>
            </a:r>
            <a:r>
              <a:rPr lang="en-US" sz="1800" b="1" dirty="0" smtClean="0">
                <a:latin typeface="Courier New" panose="02070309020205020404" pitchFamily="49" charset="0"/>
              </a:rPr>
              <a:t> x;</a:t>
            </a:r>
          </a:p>
          <a:p>
            <a:pPr eaLnBrk="1" hangingPunct="1">
              <a:lnSpc>
                <a:spcPct val="80000"/>
              </a:lnSpc>
              <a:buFontTx/>
              <a:buNone/>
            </a:pPr>
            <a:r>
              <a:rPr lang="en-US" sz="1800" b="1" dirty="0" err="1" smtClean="0">
                <a:latin typeface="Courier New" panose="02070309020205020404" pitchFamily="49" charset="0"/>
              </a:rPr>
              <a:t>var</a:t>
            </a:r>
            <a:r>
              <a:rPr lang="en-US" sz="1800" b="1" dirty="0" smtClean="0">
                <a:latin typeface="Courier New" panose="02070309020205020404" pitchFamily="49" charset="0"/>
              </a:rPr>
              <a:t> </a:t>
            </a:r>
            <a:r>
              <a:rPr lang="sr-Latn-CS" sz="1800" b="1" dirty="0" smtClean="0">
                <a:latin typeface="Courier New" panose="02070309020205020404" pitchFamily="49" charset="0"/>
              </a:rPr>
              <a:t>vozila </a:t>
            </a:r>
            <a:r>
              <a:rPr lang="en-US" sz="1800" b="1" dirty="0" smtClean="0">
                <a:latin typeface="Courier New" panose="02070309020205020404" pitchFamily="49" charset="0"/>
              </a:rPr>
              <a:t>= new Array();</a:t>
            </a:r>
          </a:p>
          <a:p>
            <a:pPr eaLnBrk="1" hangingPunct="1">
              <a:lnSpc>
                <a:spcPct val="80000"/>
              </a:lnSpc>
              <a:buFontTx/>
              <a:buNone/>
            </a:pPr>
            <a:r>
              <a:rPr lang="en-US" sz="1800" b="1" dirty="0" err="1" smtClean="0">
                <a:latin typeface="Courier New" panose="02070309020205020404" pitchFamily="49" charset="0"/>
              </a:rPr>
              <a:t>mycars</a:t>
            </a:r>
            <a:r>
              <a:rPr lang="en-US" sz="1800" b="1" dirty="0" smtClean="0">
                <a:latin typeface="Courier New" panose="02070309020205020404" pitchFamily="49" charset="0"/>
              </a:rPr>
              <a:t>[0] = "Saab";</a:t>
            </a:r>
          </a:p>
          <a:p>
            <a:pPr eaLnBrk="1" hangingPunct="1">
              <a:lnSpc>
                <a:spcPct val="80000"/>
              </a:lnSpc>
              <a:buFontTx/>
              <a:buNone/>
            </a:pPr>
            <a:r>
              <a:rPr lang="en-US" sz="1800" b="1" dirty="0" err="1" smtClean="0">
                <a:latin typeface="Courier New" panose="02070309020205020404" pitchFamily="49" charset="0"/>
              </a:rPr>
              <a:t>mycars</a:t>
            </a:r>
            <a:r>
              <a:rPr lang="en-US" sz="1800" b="1" dirty="0" smtClean="0">
                <a:latin typeface="Courier New" panose="02070309020205020404" pitchFamily="49" charset="0"/>
              </a:rPr>
              <a:t>[1] = "Volvo";</a:t>
            </a:r>
          </a:p>
          <a:p>
            <a:pPr eaLnBrk="1" hangingPunct="1">
              <a:lnSpc>
                <a:spcPct val="80000"/>
              </a:lnSpc>
              <a:buFontTx/>
              <a:buNone/>
            </a:pPr>
            <a:r>
              <a:rPr lang="en-US" sz="1800" b="1" dirty="0" err="1" smtClean="0">
                <a:latin typeface="Courier New" panose="02070309020205020404" pitchFamily="49" charset="0"/>
              </a:rPr>
              <a:t>mycars</a:t>
            </a:r>
            <a:r>
              <a:rPr lang="en-US" sz="1800" b="1" dirty="0" smtClean="0">
                <a:latin typeface="Courier New" panose="02070309020205020404" pitchFamily="49" charset="0"/>
              </a:rPr>
              <a:t>[2] = "BMW";</a:t>
            </a:r>
          </a:p>
          <a:p>
            <a:pPr eaLnBrk="1" hangingPunct="1">
              <a:lnSpc>
                <a:spcPct val="80000"/>
              </a:lnSpc>
              <a:buFontTx/>
              <a:buNone/>
            </a:pPr>
            <a:r>
              <a:rPr lang="en-US" sz="1800" b="1" dirty="0" smtClean="0">
                <a:latin typeface="Courier New" panose="02070309020205020404" pitchFamily="49" charset="0"/>
              </a:rPr>
              <a:t>for (x in </a:t>
            </a:r>
            <a:r>
              <a:rPr lang="sr-Latn-CS" sz="1800" b="1" dirty="0" smtClean="0">
                <a:latin typeface="Courier New" panose="02070309020205020404" pitchFamily="49" charset="0"/>
              </a:rPr>
              <a:t>vozila</a:t>
            </a:r>
            <a:r>
              <a:rPr lang="en-US" sz="1800" b="1" dirty="0" smtClean="0">
                <a:latin typeface="Courier New" panose="02070309020205020404" pitchFamily="49" charset="0"/>
              </a:rPr>
              <a:t>)</a:t>
            </a:r>
          </a:p>
          <a:p>
            <a:pPr eaLnBrk="1" hangingPunct="1">
              <a:lnSpc>
                <a:spcPct val="80000"/>
              </a:lnSpc>
              <a:buFontTx/>
              <a:buNone/>
            </a:pPr>
            <a:r>
              <a:rPr lang="en-US" sz="1800" b="1" dirty="0" smtClean="0">
                <a:latin typeface="Courier New" panose="02070309020205020404" pitchFamily="49" charset="0"/>
              </a:rPr>
              <a:t>{</a:t>
            </a:r>
          </a:p>
          <a:p>
            <a:pPr eaLnBrk="1" hangingPunct="1">
              <a:lnSpc>
                <a:spcPct val="80000"/>
              </a:lnSpc>
              <a:buFontTx/>
              <a:buNone/>
            </a:pPr>
            <a:r>
              <a:rPr lang="sr-Latn-CS" sz="1800" b="1" dirty="0" smtClean="0">
                <a:latin typeface="Courier New" panose="02070309020205020404" pitchFamily="49" charset="0"/>
              </a:rPr>
              <a:t>  </a:t>
            </a:r>
            <a:r>
              <a:rPr lang="en-US" sz="1800" b="1" dirty="0" err="1" smtClean="0">
                <a:latin typeface="Courier New" panose="02070309020205020404" pitchFamily="49" charset="0"/>
              </a:rPr>
              <a:t>document.write</a:t>
            </a:r>
            <a:r>
              <a:rPr lang="en-US" sz="1800" b="1" dirty="0" smtClean="0">
                <a:latin typeface="Courier New" panose="02070309020205020404" pitchFamily="49" charset="0"/>
              </a:rPr>
              <a:t>(</a:t>
            </a:r>
            <a:r>
              <a:rPr lang="sr-Latn-CS" sz="1800" b="1" dirty="0" smtClean="0">
                <a:latin typeface="Courier New" panose="02070309020205020404" pitchFamily="49" charset="0"/>
              </a:rPr>
              <a:t>vozila</a:t>
            </a:r>
            <a:r>
              <a:rPr lang="en-US" sz="1800" b="1" dirty="0" smtClean="0">
                <a:latin typeface="Courier New" panose="02070309020205020404" pitchFamily="49" charset="0"/>
              </a:rPr>
              <a:t>[x] + "&lt;</a:t>
            </a:r>
            <a:r>
              <a:rPr lang="en-US" sz="1800" b="1" dirty="0" err="1" smtClean="0">
                <a:latin typeface="Courier New" panose="02070309020205020404" pitchFamily="49" charset="0"/>
              </a:rPr>
              <a:t>br</a:t>
            </a:r>
            <a:r>
              <a:rPr lang="en-US" sz="1800" b="1" dirty="0" smtClean="0">
                <a:latin typeface="Courier New" panose="02070309020205020404" pitchFamily="49" charset="0"/>
              </a:rPr>
              <a:t> /&gt;");</a:t>
            </a:r>
          </a:p>
          <a:p>
            <a:pPr eaLnBrk="1" hangingPunct="1">
              <a:lnSpc>
                <a:spcPct val="80000"/>
              </a:lnSpc>
              <a:buFontTx/>
              <a:buNone/>
            </a:pPr>
            <a:r>
              <a:rPr lang="en-US" sz="1800" b="1" dirty="0" smtClean="0">
                <a:latin typeface="Courier New" panose="02070309020205020404" pitchFamily="49" charset="0"/>
              </a:rPr>
              <a:t>}</a:t>
            </a:r>
          </a:p>
          <a:p>
            <a:pPr eaLnBrk="1" hangingPunct="1">
              <a:lnSpc>
                <a:spcPct val="80000"/>
              </a:lnSpc>
              <a:buFontTx/>
              <a:buNone/>
            </a:pPr>
            <a:r>
              <a:rPr lang="en-US" sz="1800" b="1" dirty="0" smtClean="0">
                <a:latin typeface="Courier New" panose="02070309020205020404" pitchFamily="49" charset="0"/>
              </a:rPr>
              <a:t>&lt;/script&gt;</a:t>
            </a:r>
          </a:p>
          <a:p>
            <a:pPr eaLnBrk="1" hangingPunct="1">
              <a:lnSpc>
                <a:spcPct val="80000"/>
              </a:lnSpc>
              <a:buFontTx/>
              <a:buNone/>
            </a:pPr>
            <a:r>
              <a:rPr lang="en-US" sz="1800" b="1" dirty="0" smtClean="0">
                <a:latin typeface="Courier New" panose="02070309020205020404" pitchFamily="49" charset="0"/>
              </a:rPr>
              <a:t>&lt;/body&gt;</a:t>
            </a:r>
          </a:p>
          <a:p>
            <a:pPr eaLnBrk="1" hangingPunct="1">
              <a:lnSpc>
                <a:spcPct val="80000"/>
              </a:lnSpc>
              <a:buFontTx/>
              <a:buNone/>
            </a:pPr>
            <a:r>
              <a:rPr lang="en-US" sz="1800" b="1" dirty="0" smtClean="0">
                <a:latin typeface="Courier New" panose="02070309020205020404" pitchFamily="49" charset="0"/>
              </a:rPr>
              <a:t>&lt;/html&gt;</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D2B35B1-A009-4AAB-B981-5BB05E4611CA}" type="slidenum">
              <a:rPr lang="en-US">
                <a:latin typeface="Garamond" panose="02020404030301010803" pitchFamily="18" charset="0"/>
              </a:rPr>
              <a:pPr eaLnBrk="1" hangingPunct="1"/>
              <a:t>38</a:t>
            </a:fld>
            <a:endParaRPr lang="en-US">
              <a:latin typeface="Garamond" panose="02020404030301010803" pitchFamily="18" charset="0"/>
            </a:endParaRPr>
          </a:p>
        </p:txBody>
      </p:sp>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pPr eaLnBrk="1" hangingPunct="1"/>
            <a:r>
              <a:rPr lang="sr-Latn-CS" smtClean="0"/>
              <a:t>Funkcije</a:t>
            </a:r>
            <a:endParaRPr lang="en-US" smtClean="0"/>
          </a:p>
        </p:txBody>
      </p:sp>
      <p:sp>
        <p:nvSpPr>
          <p:cNvPr id="41987" name="Rectangle 3"/>
          <p:cNvSpPr>
            <a:spLocks noGrp="1" noChangeArrowheads="1"/>
          </p:cNvSpPr>
          <p:nvPr>
            <p:ph idx="1"/>
          </p:nvPr>
        </p:nvSpPr>
        <p:spPr>
          <a:xfrm>
            <a:off x="1371600" y="1935480"/>
            <a:ext cx="7315200" cy="4389120"/>
          </a:xfrm>
        </p:spPr>
        <p:txBody>
          <a:bodyPr/>
          <a:lstStyle/>
          <a:p>
            <a:pPr eaLnBrk="1" hangingPunct="1"/>
            <a:r>
              <a:rPr lang="sr-Latn-CS" dirty="0" smtClean="0"/>
              <a:t>Definicija funkcija unutar &lt;head&gt; taga:</a:t>
            </a:r>
          </a:p>
          <a:p>
            <a:pPr lvl="1" eaLnBrk="1" hangingPunct="1">
              <a:buFontTx/>
              <a:buNone/>
            </a:pPr>
            <a:r>
              <a:rPr lang="sr-Latn-CS" sz="2400" b="1" dirty="0" smtClean="0">
                <a:latin typeface="Courier New" panose="02070309020205020404" pitchFamily="49" charset="0"/>
              </a:rPr>
              <a:t>function f(arg1, arg2) {</a:t>
            </a:r>
          </a:p>
          <a:p>
            <a:pPr lvl="1" eaLnBrk="1" hangingPunct="1">
              <a:buFontTx/>
              <a:buNone/>
            </a:pPr>
            <a:r>
              <a:rPr lang="sr-Latn-CS" sz="2400" b="1" dirty="0" smtClean="0">
                <a:latin typeface="Courier New" panose="02070309020205020404" pitchFamily="49" charset="0"/>
              </a:rPr>
              <a:t>...</a:t>
            </a:r>
          </a:p>
          <a:p>
            <a:pPr lvl="1" eaLnBrk="1" hangingPunct="1">
              <a:buFontTx/>
              <a:buNone/>
            </a:pPr>
            <a:r>
              <a:rPr lang="sr-Latn-CS" sz="2400" b="1" dirty="0" smtClean="0">
                <a:latin typeface="Courier New" panose="02070309020205020404" pitchFamily="49" charset="0"/>
              </a:rPr>
              <a:t>return vrednost;</a:t>
            </a:r>
          </a:p>
          <a:p>
            <a:pPr lvl="1" eaLnBrk="1" hangingPunct="1">
              <a:buFontTx/>
              <a:buNone/>
            </a:pPr>
            <a:r>
              <a:rPr lang="sr-Latn-CS" sz="2400" b="1" dirty="0" smtClean="0">
                <a:latin typeface="Courier New" panose="02070309020205020404" pitchFamily="49" charset="0"/>
              </a:rPr>
              <a:t>}</a:t>
            </a:r>
          </a:p>
          <a:p>
            <a:pPr eaLnBrk="1" hangingPunct="1"/>
            <a:r>
              <a:rPr lang="sr-Latn-CS" dirty="0" smtClean="0"/>
              <a:t>Poziv funkcije iz tela HTML dokumenta (unutar &lt;body&gt; taga)</a:t>
            </a:r>
          </a:p>
          <a:p>
            <a:pPr eaLnBrk="1" hangingPunct="1"/>
            <a:endParaRPr lang="en-US" dirty="0" smtClean="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6DCC1A6-F764-4B4A-A626-5479B44E5177}" type="slidenum">
              <a:rPr lang="en-US">
                <a:latin typeface="Garamond" panose="02020404030301010803" pitchFamily="18" charset="0"/>
              </a:rPr>
              <a:pPr eaLnBrk="1" hangingPunct="1"/>
              <a:t>39</a:t>
            </a:fld>
            <a:endParaRPr lang="en-US">
              <a:latin typeface="Garamond" panose="02020404030301010803" pitchFamily="18" charset="0"/>
            </a:endParaRPr>
          </a:p>
        </p:txBody>
      </p:sp>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6147" name="Rectangle 3"/>
          <p:cNvSpPr>
            <a:spLocks noGrp="1" noChangeArrowheads="1"/>
          </p:cNvSpPr>
          <p:nvPr>
            <p:ph idx="1"/>
          </p:nvPr>
        </p:nvSpPr>
        <p:spPr>
          <a:xfrm>
            <a:off x="468313" y="1052513"/>
            <a:ext cx="8229600" cy="5373687"/>
          </a:xfrm>
        </p:spPr>
        <p:txBody>
          <a:bodyPr/>
          <a:lstStyle/>
          <a:p>
            <a:pPr eaLnBrk="1" hangingPunct="1">
              <a:lnSpc>
                <a:spcPct val="80000"/>
              </a:lnSpc>
              <a:spcBef>
                <a:spcPts val="500"/>
              </a:spcBef>
              <a:spcAft>
                <a:spcPts val="500"/>
              </a:spcAft>
            </a:pPr>
            <a:r>
              <a:rPr lang="sr-Latn-CS" sz="2400" smtClean="0"/>
              <a:t>Tag</a:t>
            </a:r>
            <a:r>
              <a:rPr lang="en-US" sz="2400" smtClean="0"/>
              <a:t> </a:t>
            </a:r>
            <a:r>
              <a:rPr lang="sr-Latn-CS" sz="2400" smtClean="0"/>
              <a:t>&lt;script&gt;</a:t>
            </a:r>
            <a:r>
              <a:rPr lang="en-US" sz="2400" smtClean="0"/>
              <a:t> specificira Script kod koji se pokreće direktno u browser-u</a:t>
            </a:r>
          </a:p>
          <a:p>
            <a:pPr eaLnBrk="1" hangingPunct="1">
              <a:lnSpc>
                <a:spcPct val="80000"/>
              </a:lnSpc>
              <a:spcBef>
                <a:spcPts val="500"/>
              </a:spcBef>
              <a:spcAft>
                <a:spcPts val="500"/>
              </a:spcAft>
            </a:pPr>
            <a:r>
              <a:rPr lang="en-US" sz="2400" smtClean="0"/>
              <a:t>Browser sve između tagova &lt;</a:t>
            </a:r>
            <a:r>
              <a:rPr lang="sr-Latn-CS" sz="2400" smtClean="0"/>
              <a:t>script</a:t>
            </a:r>
            <a:r>
              <a:rPr lang="en-US" sz="2400" smtClean="0"/>
              <a:t>&gt; i &lt;/</a:t>
            </a:r>
            <a:r>
              <a:rPr lang="sr-Latn-CS" sz="2400" smtClean="0"/>
              <a:t>script</a:t>
            </a:r>
            <a:r>
              <a:rPr lang="en-US" sz="2400" smtClean="0"/>
              <a:t>&gt; smatra elementima skripta</a:t>
            </a:r>
          </a:p>
          <a:p>
            <a:pPr eaLnBrk="1" hangingPunct="1">
              <a:lnSpc>
                <a:spcPct val="80000"/>
              </a:lnSpc>
              <a:spcBef>
                <a:spcPts val="500"/>
              </a:spcBef>
              <a:spcAft>
                <a:spcPts val="500"/>
              </a:spcAft>
            </a:pPr>
            <a:r>
              <a:rPr lang="sr-Latn-CS" sz="2400" smtClean="0"/>
              <a:t>Tag</a:t>
            </a:r>
            <a:r>
              <a:rPr lang="en-US" sz="2400" smtClean="0"/>
              <a:t> </a:t>
            </a:r>
            <a:r>
              <a:rPr lang="sr-Latn-CS" sz="2400" smtClean="0"/>
              <a:t>&lt;script&gt;</a:t>
            </a:r>
            <a:r>
              <a:rPr lang="en-US" sz="2400" smtClean="0"/>
              <a:t> se mo</a:t>
            </a:r>
            <a:r>
              <a:rPr lang="sr-Latn-CS" sz="2400" smtClean="0"/>
              <a:t>že</a:t>
            </a:r>
            <a:r>
              <a:rPr lang="en-US" sz="2400" smtClean="0"/>
              <a:t> javiti bilo gde u HTML dokumentu</a:t>
            </a:r>
            <a:endParaRPr lang="sr-Latn-CS" sz="2400" smtClean="0"/>
          </a:p>
          <a:p>
            <a:pPr lvl="1" eaLnBrk="1" hangingPunct="1">
              <a:lnSpc>
                <a:spcPct val="80000"/>
              </a:lnSpc>
              <a:spcBef>
                <a:spcPts val="500"/>
              </a:spcBef>
              <a:spcAft>
                <a:spcPts val="500"/>
              </a:spcAft>
            </a:pPr>
            <a:r>
              <a:rPr lang="sr-Latn-CS" sz="2000" smtClean="0"/>
              <a:t>postoji razlika između &lt;head&gt; i &lt;body&gt; sekcije</a:t>
            </a:r>
            <a:endParaRPr lang="en-US" sz="2000" smtClean="0"/>
          </a:p>
          <a:p>
            <a:pPr lvl="1" eaLnBrk="1" hangingPunct="1">
              <a:lnSpc>
                <a:spcPct val="80000"/>
              </a:lnSpc>
              <a:spcBef>
                <a:spcPts val="500"/>
              </a:spcBef>
              <a:spcAft>
                <a:spcPts val="500"/>
              </a:spcAft>
            </a:pPr>
            <a:r>
              <a:rPr lang="sr-Latn-CS" sz="2000" smtClean="0"/>
              <a:t>kod </a:t>
            </a:r>
            <a:r>
              <a:rPr lang="en-US" sz="2000" smtClean="0"/>
              <a:t>definisan u tagu &lt;</a:t>
            </a:r>
            <a:r>
              <a:rPr lang="sr-Latn-CS" sz="2000" smtClean="0"/>
              <a:t>script</a:t>
            </a:r>
            <a:r>
              <a:rPr lang="en-US" sz="2000" smtClean="0"/>
              <a:t>&gt; u</a:t>
            </a:r>
            <a:r>
              <a:rPr lang="sr-Latn-CS" sz="2000" smtClean="0"/>
              <a:t> &lt;body&gt; sekciji se izvršava prilikom crtanja stranice</a:t>
            </a:r>
          </a:p>
          <a:p>
            <a:pPr lvl="1" eaLnBrk="1" hangingPunct="1">
              <a:lnSpc>
                <a:spcPct val="80000"/>
              </a:lnSpc>
              <a:spcBef>
                <a:spcPts val="500"/>
              </a:spcBef>
              <a:spcAft>
                <a:spcPts val="500"/>
              </a:spcAft>
            </a:pPr>
            <a:r>
              <a:rPr lang="sr-Latn-CS" sz="2000" smtClean="0"/>
              <a:t>kod</a:t>
            </a:r>
            <a:r>
              <a:rPr lang="en-US" sz="2000" smtClean="0"/>
              <a:t> definisan u tagu &lt;</a:t>
            </a:r>
            <a:r>
              <a:rPr lang="sr-Latn-CS" sz="2000" smtClean="0"/>
              <a:t>script</a:t>
            </a:r>
            <a:r>
              <a:rPr lang="en-US" sz="2000" smtClean="0"/>
              <a:t>&gt; u </a:t>
            </a:r>
            <a:r>
              <a:rPr lang="sr-Latn-CS" sz="2000" smtClean="0"/>
              <a:t>&lt;head&gt; sekciji</a:t>
            </a:r>
            <a:r>
              <a:rPr lang="en-US" sz="2000" smtClean="0"/>
              <a:t> </a:t>
            </a:r>
            <a:r>
              <a:rPr lang="sr-Latn-CS" sz="2000" smtClean="0"/>
              <a:t>se ne izvršava automatski već se poziva iz skripta u &lt;body&gt; sekciji</a:t>
            </a:r>
          </a:p>
          <a:p>
            <a:pPr eaLnBrk="1" hangingPunct="1">
              <a:lnSpc>
                <a:spcPct val="80000"/>
              </a:lnSpc>
              <a:spcBef>
                <a:spcPts val="500"/>
              </a:spcBef>
              <a:spcAft>
                <a:spcPts val="500"/>
              </a:spcAft>
            </a:pPr>
            <a:r>
              <a:rPr lang="sr-Latn-CS" sz="2400" smtClean="0"/>
              <a:t>Ne mora kod da se nalazi u HTML datoteci</a:t>
            </a:r>
          </a:p>
          <a:p>
            <a:pPr lvl="1" eaLnBrk="1" hangingPunct="1">
              <a:lnSpc>
                <a:spcPct val="80000"/>
              </a:lnSpc>
              <a:spcBef>
                <a:spcPts val="500"/>
              </a:spcBef>
              <a:spcAft>
                <a:spcPts val="500"/>
              </a:spcAft>
            </a:pPr>
            <a:r>
              <a:rPr lang="sr-Latn-CS" sz="2000" smtClean="0"/>
              <a:t>može i u drugoj datoteci, a da se pozove iz HTML datoteke</a:t>
            </a:r>
          </a:p>
          <a:p>
            <a:pPr eaLnBrk="1" hangingPunct="1">
              <a:lnSpc>
                <a:spcPct val="80000"/>
              </a:lnSpc>
              <a:spcBef>
                <a:spcPts val="500"/>
              </a:spcBef>
              <a:spcAft>
                <a:spcPts val="500"/>
              </a:spcAft>
            </a:pPr>
            <a:r>
              <a:rPr lang="sr-Latn-CS" sz="2400" smtClean="0"/>
              <a:t>Ako atribut </a:t>
            </a:r>
            <a:r>
              <a:rPr lang="sr-Latn-CS" sz="2400" b="1" smtClean="0"/>
              <a:t>type </a:t>
            </a:r>
            <a:r>
              <a:rPr lang="sr-Latn-CS" sz="2400" smtClean="0"/>
              <a:t>ima vrednost “</a:t>
            </a:r>
            <a:r>
              <a:rPr lang="en-US" sz="2800" b="1" smtClean="0"/>
              <a:t>text/javascript</a:t>
            </a:r>
            <a:r>
              <a:rPr lang="sr-Latn-CS" sz="2400" smtClean="0"/>
              <a:t>”, tada se radi o JavaScript programskom jeziku</a:t>
            </a:r>
            <a:endParaRPr lang="en-US" sz="2400"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C164E44-25BF-4575-8162-9F46D59F8EDB}" type="slidenum">
              <a:rPr lang="en-US">
                <a:latin typeface="Garamond" panose="02020404030301010803" pitchFamily="18" charset="0"/>
              </a:rPr>
              <a:pPr eaLnBrk="1" hangingPunct="1"/>
              <a:t>4</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88639"/>
            <a:ext cx="8229600" cy="863873"/>
          </a:xfrm>
        </p:spPr>
        <p:txBody>
          <a:bodyPr/>
          <a:lstStyle/>
          <a:p>
            <a:pPr eaLnBrk="1" hangingPunct="1"/>
            <a:r>
              <a:rPr lang="sr-Latn-CS" dirty="0" smtClean="0"/>
              <a:t>Funkcije</a:t>
            </a:r>
            <a:endParaRPr lang="en-US" dirty="0" smtClean="0"/>
          </a:p>
        </p:txBody>
      </p:sp>
      <p:sp>
        <p:nvSpPr>
          <p:cNvPr id="43011" name="Rectangle 3"/>
          <p:cNvSpPr>
            <a:spLocks noGrp="1" noChangeArrowheads="1"/>
          </p:cNvSpPr>
          <p:nvPr>
            <p:ph idx="1"/>
          </p:nvPr>
        </p:nvSpPr>
        <p:spPr>
          <a:xfrm>
            <a:off x="1475655" y="1052513"/>
            <a:ext cx="7222257" cy="5256212"/>
          </a:xfrm>
        </p:spPr>
        <p:txBody>
          <a:bodyPr/>
          <a:lstStyle/>
          <a:p>
            <a:pPr eaLnBrk="1" hangingPunct="1">
              <a:lnSpc>
                <a:spcPct val="80000"/>
              </a:lnSpc>
              <a:buFontTx/>
              <a:buNone/>
            </a:pPr>
            <a:r>
              <a:rPr lang="en-GB" sz="1400" b="1" dirty="0" smtClean="0">
                <a:latin typeface="Courier New" panose="02070309020205020404" pitchFamily="49" charset="0"/>
              </a:rPr>
              <a:t>&lt;html&gt;</a:t>
            </a:r>
          </a:p>
          <a:p>
            <a:pPr eaLnBrk="1" hangingPunct="1">
              <a:lnSpc>
                <a:spcPct val="80000"/>
              </a:lnSpc>
              <a:buFontTx/>
              <a:buNone/>
            </a:pPr>
            <a:r>
              <a:rPr lang="en-GB" sz="1400" b="1" dirty="0" smtClean="0">
                <a:latin typeface="Courier New" panose="02070309020205020404" pitchFamily="49" charset="0"/>
              </a:rPr>
              <a:t>  &lt;head&gt;</a:t>
            </a:r>
          </a:p>
          <a:p>
            <a:pPr eaLnBrk="1" hangingPunct="1">
              <a:lnSpc>
                <a:spcPct val="80000"/>
              </a:lnSpc>
              <a:buFontTx/>
              <a:buNone/>
            </a:pPr>
            <a:r>
              <a:rPr lang="en-GB" sz="1400" b="1" dirty="0" smtClean="0">
                <a:latin typeface="Courier New" panose="02070309020205020404" pitchFamily="49" charset="0"/>
              </a:rPr>
              <a:t>    &lt;title&gt;JavaScript&lt;/title&gt;</a:t>
            </a:r>
          </a:p>
          <a:p>
            <a:pPr eaLnBrk="1" hangingPunct="1">
              <a:lnSpc>
                <a:spcPct val="80000"/>
              </a:lnSpc>
              <a:buFontTx/>
              <a:buNone/>
            </a:pPr>
            <a:r>
              <a:rPr lang="en-GB" sz="1400" b="1" dirty="0" smtClean="0">
                <a:latin typeface="Courier New" panose="02070309020205020404" pitchFamily="49" charset="0"/>
              </a:rPr>
              <a:t>    &lt;script </a:t>
            </a:r>
            <a:r>
              <a:rPr lang="sr-Latn-CS" sz="1400" b="1" dirty="0" smtClean="0">
                <a:latin typeface="Courier New" panose="02070309020205020404" pitchFamily="49" charset="0"/>
              </a:rPr>
              <a:t>type</a:t>
            </a:r>
            <a:r>
              <a:rPr lang="en-GB" sz="1400" b="1" dirty="0" smtClean="0">
                <a:latin typeface="Courier New" panose="02070309020205020404" pitchFamily="49" charset="0"/>
              </a:rPr>
              <a:t>=“</a:t>
            </a:r>
            <a:r>
              <a:rPr lang="sr-Latn-CS" sz="1400" b="1" dirty="0" smtClean="0">
                <a:latin typeface="Courier New" panose="02070309020205020404" pitchFamily="49" charset="0"/>
              </a:rPr>
              <a:t>text/j</a:t>
            </a:r>
            <a:r>
              <a:rPr lang="en-GB" sz="1400" b="1" dirty="0" err="1" smtClean="0">
                <a:latin typeface="Courier New" panose="02070309020205020404" pitchFamily="49" charset="0"/>
              </a:rPr>
              <a:t>ava</a:t>
            </a:r>
            <a:r>
              <a:rPr lang="sr-Latn-CS" sz="1400" b="1" dirty="0" smtClean="0">
                <a:latin typeface="Courier New" panose="02070309020205020404" pitchFamily="49" charset="0"/>
              </a:rPr>
              <a:t>s</a:t>
            </a:r>
            <a:r>
              <a:rPr lang="en-GB" sz="1400" b="1" dirty="0" err="1" smtClean="0">
                <a:latin typeface="Courier New" panose="02070309020205020404" pitchFamily="49" charset="0"/>
              </a:rPr>
              <a:t>cript</a:t>
            </a:r>
            <a:r>
              <a:rPr lang="en-GB" sz="1400" b="1" dirty="0" smtClean="0">
                <a:latin typeface="Courier New" panose="02070309020205020404" pitchFamily="49" charset="0"/>
              </a:rPr>
              <a:t>"&gt;</a:t>
            </a:r>
          </a:p>
          <a:p>
            <a:pPr eaLnBrk="1" hangingPunct="1">
              <a:lnSpc>
                <a:spcPct val="80000"/>
              </a:lnSpc>
              <a:buFontTx/>
              <a:buNone/>
            </a:pPr>
            <a:r>
              <a:rPr lang="en-GB" sz="1400" b="1" dirty="0" smtClean="0">
                <a:latin typeface="Courier New" panose="02070309020205020404" pitchFamily="49" charset="0"/>
              </a:rPr>
              <a:t>       function </a:t>
            </a:r>
            <a:r>
              <a:rPr lang="en-GB" sz="1400" b="1" dirty="0" err="1" smtClean="0">
                <a:latin typeface="Courier New" panose="02070309020205020404" pitchFamily="49" charset="0"/>
              </a:rPr>
              <a:t>ispis</a:t>
            </a:r>
            <a:r>
              <a:rPr lang="en-GB" sz="1400" b="1" dirty="0" smtClean="0">
                <a:latin typeface="Courier New" panose="02070309020205020404" pitchFamily="49" charset="0"/>
              </a:rPr>
              <a:t>() {</a:t>
            </a:r>
          </a:p>
          <a:p>
            <a:pPr eaLnBrk="1" hangingPunct="1">
              <a:lnSpc>
                <a:spcPct val="80000"/>
              </a:lnSpc>
              <a:buFontTx/>
              <a:buNone/>
            </a:pPr>
            <a:r>
              <a:rPr lang="en-GB" sz="1400" b="1" dirty="0" smtClean="0">
                <a:latin typeface="Courier New" panose="02070309020205020404" pitchFamily="49" charset="0"/>
              </a:rPr>
              <a:t>         </a:t>
            </a:r>
            <a:r>
              <a:rPr lang="en-GB" sz="1400" b="1" dirty="0" err="1" smtClean="0">
                <a:latin typeface="Courier New" panose="02070309020205020404" pitchFamily="49" charset="0"/>
              </a:rPr>
              <a:t>document.write</a:t>
            </a:r>
            <a:r>
              <a:rPr lang="en-GB" sz="1400" b="1" dirty="0" smtClean="0">
                <a:latin typeface="Courier New" panose="02070309020205020404" pitchFamily="49" charset="0"/>
              </a:rPr>
              <a:t>("</a:t>
            </a:r>
            <a:r>
              <a:rPr lang="en-GB" sz="1400" b="1" dirty="0" err="1" smtClean="0">
                <a:latin typeface="Courier New" panose="02070309020205020404" pitchFamily="49" charset="0"/>
              </a:rPr>
              <a:t>Drugi</a:t>
            </a:r>
            <a:r>
              <a:rPr lang="en-GB" sz="1400" b="1" dirty="0" smtClean="0">
                <a:latin typeface="Courier New" panose="02070309020205020404" pitchFamily="49" charset="0"/>
              </a:rPr>
              <a:t> </a:t>
            </a:r>
            <a:r>
              <a:rPr lang="en-GB" sz="1400" b="1" dirty="0" err="1" smtClean="0">
                <a:latin typeface="Courier New" panose="02070309020205020404" pitchFamily="49" charset="0"/>
              </a:rPr>
              <a:t>pasus</a:t>
            </a:r>
            <a:r>
              <a:rPr lang="en-GB" sz="1400" b="1" dirty="0" smtClean="0">
                <a:latin typeface="Courier New" panose="02070309020205020404" pitchFamily="49" charset="0"/>
              </a:rPr>
              <a:t>, </a:t>
            </a:r>
            <a:r>
              <a:rPr lang="en-GB" sz="1400" b="1" dirty="0" err="1" smtClean="0">
                <a:latin typeface="Courier New" panose="02070309020205020404" pitchFamily="49" charset="0"/>
              </a:rPr>
              <a:t>ali</a:t>
            </a:r>
            <a:r>
              <a:rPr lang="en-GB" sz="1400" b="1" dirty="0" smtClean="0">
                <a:latin typeface="Courier New" panose="02070309020205020404" pitchFamily="49" charset="0"/>
              </a:rPr>
              <a:t> </a:t>
            </a:r>
            <a:r>
              <a:rPr lang="en-GB" sz="1400" b="1" dirty="0" err="1" smtClean="0">
                <a:latin typeface="Courier New" panose="02070309020205020404" pitchFamily="49" charset="0"/>
              </a:rPr>
              <a:t>iz</a:t>
            </a:r>
            <a:r>
              <a:rPr lang="en-GB" sz="1400" b="1" dirty="0" smtClean="0">
                <a:latin typeface="Courier New" panose="02070309020205020404" pitchFamily="49" charset="0"/>
              </a:rPr>
              <a:t> </a:t>
            </a:r>
            <a:r>
              <a:rPr lang="en-GB" sz="1400" b="1" dirty="0" err="1" smtClean="0">
                <a:latin typeface="Courier New" panose="02070309020205020404" pitchFamily="49" charset="0"/>
              </a:rPr>
              <a:t>funkcije</a:t>
            </a:r>
            <a:r>
              <a:rPr lang="en-GB" sz="1400" b="1" dirty="0" smtClean="0">
                <a:latin typeface="Courier New" panose="02070309020205020404" pitchFamily="49" charset="0"/>
              </a:rPr>
              <a:t>.");</a:t>
            </a:r>
          </a:p>
          <a:p>
            <a:pPr eaLnBrk="1" hangingPunct="1">
              <a:lnSpc>
                <a:spcPct val="80000"/>
              </a:lnSpc>
              <a:buFontTx/>
              <a:buNone/>
            </a:pPr>
            <a:r>
              <a:rPr lang="en-GB" sz="1400" b="1" dirty="0" smtClean="0">
                <a:latin typeface="Courier New" panose="02070309020205020404" pitchFamily="49" charset="0"/>
              </a:rPr>
              <a:t>       }</a:t>
            </a:r>
          </a:p>
          <a:p>
            <a:pPr eaLnBrk="1" hangingPunct="1">
              <a:lnSpc>
                <a:spcPct val="80000"/>
              </a:lnSpc>
              <a:buFontTx/>
              <a:buNone/>
            </a:pPr>
            <a:r>
              <a:rPr lang="en-GB" sz="1400" b="1" dirty="0" smtClean="0">
                <a:latin typeface="Courier New" panose="02070309020205020404" pitchFamily="49" charset="0"/>
              </a:rPr>
              <a:t>    &lt;/script&gt;</a:t>
            </a:r>
          </a:p>
          <a:p>
            <a:pPr eaLnBrk="1" hangingPunct="1">
              <a:lnSpc>
                <a:spcPct val="80000"/>
              </a:lnSpc>
              <a:buFontTx/>
              <a:buNone/>
            </a:pPr>
            <a:r>
              <a:rPr lang="en-GB" sz="1400" b="1" dirty="0" smtClean="0">
                <a:latin typeface="Courier New" panose="02070309020205020404" pitchFamily="49" charset="0"/>
              </a:rPr>
              <a:t>  &lt;/head&gt;</a:t>
            </a:r>
          </a:p>
          <a:p>
            <a:pPr eaLnBrk="1" hangingPunct="1">
              <a:lnSpc>
                <a:spcPct val="80000"/>
              </a:lnSpc>
              <a:buFontTx/>
              <a:buNone/>
            </a:pPr>
            <a:r>
              <a:rPr lang="en-GB" sz="1400" b="1" dirty="0" smtClean="0">
                <a:latin typeface="Courier New" panose="02070309020205020404" pitchFamily="49" charset="0"/>
              </a:rPr>
              <a:t>  &lt;body&gt;</a:t>
            </a:r>
          </a:p>
          <a:p>
            <a:pPr eaLnBrk="1" hangingPunct="1">
              <a:lnSpc>
                <a:spcPct val="80000"/>
              </a:lnSpc>
              <a:buFontTx/>
              <a:buNone/>
            </a:pPr>
            <a:r>
              <a:rPr lang="en-GB" sz="1400" b="1" dirty="0" smtClean="0">
                <a:latin typeface="Courier New" panose="02070309020205020404" pitchFamily="49" charset="0"/>
              </a:rPr>
              <a:t>    &lt;h1&gt;JavaScript </a:t>
            </a:r>
            <a:r>
              <a:rPr lang="en-GB" sz="1400" b="1" dirty="0" err="1" smtClean="0">
                <a:latin typeface="Courier New" panose="02070309020205020404" pitchFamily="49" charset="0"/>
              </a:rPr>
              <a:t>funkcije</a:t>
            </a:r>
            <a:r>
              <a:rPr lang="en-GB" sz="1400" b="1" dirty="0" smtClean="0">
                <a:latin typeface="Courier New" panose="02070309020205020404" pitchFamily="49" charset="0"/>
              </a:rPr>
              <a:t>&lt;/h1&gt;</a:t>
            </a:r>
          </a:p>
          <a:p>
            <a:pPr eaLnBrk="1" hangingPunct="1">
              <a:lnSpc>
                <a:spcPct val="80000"/>
              </a:lnSpc>
              <a:buFontTx/>
              <a:buNone/>
            </a:pPr>
            <a:endParaRPr lang="en-GB" sz="1400" b="1" dirty="0" smtClean="0">
              <a:latin typeface="Courier New" panose="02070309020205020404" pitchFamily="49" charset="0"/>
            </a:endParaRPr>
          </a:p>
          <a:p>
            <a:pPr eaLnBrk="1" hangingPunct="1">
              <a:lnSpc>
                <a:spcPct val="80000"/>
              </a:lnSpc>
              <a:buFontTx/>
              <a:buNone/>
            </a:pPr>
            <a:r>
              <a:rPr lang="en-GB" sz="1400" b="1" dirty="0" smtClean="0">
                <a:latin typeface="Courier New" panose="02070309020205020404" pitchFamily="49" charset="0"/>
              </a:rPr>
              <a:t>    &lt;p&gt;</a:t>
            </a:r>
          </a:p>
          <a:p>
            <a:pPr eaLnBrk="1" hangingPunct="1">
              <a:lnSpc>
                <a:spcPct val="80000"/>
              </a:lnSpc>
              <a:buFontTx/>
              <a:buNone/>
            </a:pPr>
            <a:r>
              <a:rPr lang="en-GB" sz="1400" b="1" dirty="0" smtClean="0">
                <a:latin typeface="Courier New" panose="02070309020205020404" pitchFamily="49" charset="0"/>
              </a:rPr>
              <a:t>      </a:t>
            </a:r>
            <a:r>
              <a:rPr lang="en-GB" sz="1400" b="1" dirty="0" err="1" smtClean="0">
                <a:latin typeface="Courier New" panose="02070309020205020404" pitchFamily="49" charset="0"/>
              </a:rPr>
              <a:t>Tekst</a:t>
            </a:r>
            <a:r>
              <a:rPr lang="en-GB" sz="1400" b="1" dirty="0" smtClean="0">
                <a:latin typeface="Courier New" panose="02070309020205020404" pitchFamily="49" charset="0"/>
              </a:rPr>
              <a:t> </a:t>
            </a:r>
            <a:r>
              <a:rPr lang="en-GB" sz="1400" b="1" dirty="0" err="1" smtClean="0">
                <a:latin typeface="Courier New" panose="02070309020205020404" pitchFamily="49" charset="0"/>
              </a:rPr>
              <a:t>slede</a:t>
            </a:r>
            <a:r>
              <a:rPr lang="sr-Latn-CS" sz="1400" b="1" dirty="0" smtClean="0">
                <a:latin typeface="Courier New" panose="02070309020205020404" pitchFamily="49" charset="0"/>
              </a:rPr>
              <a:t>c</a:t>
            </a:r>
            <a:r>
              <a:rPr lang="en-GB" sz="1400" b="1" dirty="0" err="1" smtClean="0">
                <a:latin typeface="Courier New" panose="02070309020205020404" pitchFamily="49" charset="0"/>
              </a:rPr>
              <a:t>eg</a:t>
            </a:r>
            <a:r>
              <a:rPr lang="en-GB" sz="1400" b="1" dirty="0" smtClean="0">
                <a:latin typeface="Courier New" panose="02070309020205020404" pitchFamily="49" charset="0"/>
              </a:rPr>
              <a:t> </a:t>
            </a:r>
            <a:r>
              <a:rPr lang="en-GB" sz="1400" b="1" dirty="0" err="1" smtClean="0">
                <a:latin typeface="Courier New" panose="02070309020205020404" pitchFamily="49" charset="0"/>
              </a:rPr>
              <a:t>pasusa</a:t>
            </a:r>
            <a:r>
              <a:rPr lang="en-GB" sz="1400" b="1" dirty="0" smtClean="0">
                <a:latin typeface="Courier New" panose="02070309020205020404" pitchFamily="49" charset="0"/>
              </a:rPr>
              <a:t> je </a:t>
            </a:r>
            <a:r>
              <a:rPr lang="en-GB" sz="1400" b="1" dirty="0" err="1" smtClean="0">
                <a:latin typeface="Courier New" panose="02070309020205020404" pitchFamily="49" charset="0"/>
              </a:rPr>
              <a:t>generisan</a:t>
            </a:r>
            <a:r>
              <a:rPr lang="en-GB" sz="1400" b="1" dirty="0" smtClean="0">
                <a:latin typeface="Courier New" panose="02070309020205020404" pitchFamily="49" charset="0"/>
              </a:rPr>
              <a:t> </a:t>
            </a:r>
            <a:r>
              <a:rPr lang="en-GB" sz="1400" b="1" dirty="0" err="1" smtClean="0">
                <a:latin typeface="Courier New" panose="02070309020205020404" pitchFamily="49" charset="0"/>
              </a:rPr>
              <a:t>pozivom</a:t>
            </a:r>
            <a:r>
              <a:rPr lang="en-GB" sz="1400" b="1" dirty="0" smtClean="0">
                <a:latin typeface="Courier New" panose="02070309020205020404" pitchFamily="49" charset="0"/>
              </a:rPr>
              <a:t> </a:t>
            </a:r>
            <a:r>
              <a:rPr lang="en-GB" sz="1400" b="1" dirty="0" err="1" smtClean="0">
                <a:latin typeface="Courier New" panose="02070309020205020404" pitchFamily="49" charset="0"/>
              </a:rPr>
              <a:t>funkcije</a:t>
            </a:r>
            <a:r>
              <a:rPr lang="en-GB" sz="1400" b="1" dirty="0" smtClean="0">
                <a:latin typeface="Courier New" panose="02070309020205020404" pitchFamily="49" charset="0"/>
              </a:rPr>
              <a:t> </a:t>
            </a:r>
            <a:r>
              <a:rPr lang="en-GB" sz="1400" b="1" dirty="0" err="1" smtClean="0">
                <a:latin typeface="Courier New" panose="02070309020205020404" pitchFamily="49" charset="0"/>
              </a:rPr>
              <a:t>koju</a:t>
            </a:r>
            <a:r>
              <a:rPr lang="en-GB" sz="1400" b="1" dirty="0" smtClean="0">
                <a:latin typeface="Courier New" panose="02070309020205020404" pitchFamily="49" charset="0"/>
              </a:rPr>
              <a:t> </a:t>
            </a:r>
            <a:r>
              <a:rPr lang="en-GB" sz="1400" b="1" dirty="0" err="1" smtClean="0">
                <a:latin typeface="Courier New" panose="02070309020205020404" pitchFamily="49" charset="0"/>
              </a:rPr>
              <a:t>smo</a:t>
            </a:r>
            <a:r>
              <a:rPr lang="en-GB" sz="1400" b="1" dirty="0" smtClean="0">
                <a:latin typeface="Courier New" panose="02070309020205020404" pitchFamily="49" charset="0"/>
              </a:rPr>
              <a:t> mi </a:t>
            </a:r>
            <a:r>
              <a:rPr lang="en-GB" sz="1400" b="1" dirty="0" err="1" smtClean="0">
                <a:latin typeface="Courier New" panose="02070309020205020404" pitchFamily="49" charset="0"/>
              </a:rPr>
              <a:t>napisali</a:t>
            </a:r>
            <a:r>
              <a:rPr lang="en-GB" sz="1400" b="1" dirty="0" smtClean="0">
                <a:latin typeface="Courier New" panose="02070309020205020404" pitchFamily="49" charset="0"/>
              </a:rPr>
              <a:t>:</a:t>
            </a:r>
          </a:p>
          <a:p>
            <a:pPr eaLnBrk="1" hangingPunct="1">
              <a:lnSpc>
                <a:spcPct val="80000"/>
              </a:lnSpc>
              <a:buFontTx/>
              <a:buNone/>
            </a:pPr>
            <a:r>
              <a:rPr lang="en-GB" sz="1400" b="1" dirty="0" smtClean="0">
                <a:latin typeface="Courier New" panose="02070309020205020404" pitchFamily="49" charset="0"/>
              </a:rPr>
              <a:t>    &lt;/p&gt;</a:t>
            </a:r>
          </a:p>
          <a:p>
            <a:pPr eaLnBrk="1" hangingPunct="1">
              <a:lnSpc>
                <a:spcPct val="80000"/>
              </a:lnSpc>
              <a:buFontTx/>
              <a:buNone/>
            </a:pPr>
            <a:endParaRPr lang="en-GB" sz="1400" b="1" dirty="0" smtClean="0">
              <a:latin typeface="Courier New" panose="02070309020205020404" pitchFamily="49" charset="0"/>
            </a:endParaRPr>
          </a:p>
          <a:p>
            <a:pPr eaLnBrk="1" hangingPunct="1">
              <a:lnSpc>
                <a:spcPct val="80000"/>
              </a:lnSpc>
              <a:buFontTx/>
              <a:buNone/>
            </a:pPr>
            <a:r>
              <a:rPr lang="en-GB" sz="1400" b="1" dirty="0" smtClean="0">
                <a:latin typeface="Courier New" panose="02070309020205020404" pitchFamily="49" charset="0"/>
              </a:rPr>
              <a:t>    &lt;p&gt;</a:t>
            </a:r>
          </a:p>
          <a:p>
            <a:pPr eaLnBrk="1" hangingPunct="1">
              <a:lnSpc>
                <a:spcPct val="80000"/>
              </a:lnSpc>
              <a:buFontTx/>
              <a:buNone/>
            </a:pPr>
            <a:r>
              <a:rPr lang="en-GB" sz="1400" b="1" dirty="0" smtClean="0">
                <a:latin typeface="Courier New" panose="02070309020205020404" pitchFamily="49" charset="0"/>
              </a:rPr>
              <a:t>     &lt;script language="JavaScript"&gt;</a:t>
            </a:r>
          </a:p>
          <a:p>
            <a:pPr eaLnBrk="1" hangingPunct="1">
              <a:lnSpc>
                <a:spcPct val="80000"/>
              </a:lnSpc>
              <a:buFontTx/>
              <a:buNone/>
            </a:pPr>
            <a:r>
              <a:rPr lang="en-GB" sz="1400" b="1" dirty="0" smtClean="0">
                <a:latin typeface="Courier New" panose="02070309020205020404" pitchFamily="49" charset="0"/>
              </a:rPr>
              <a:t>       </a:t>
            </a:r>
            <a:r>
              <a:rPr lang="en-GB" sz="1400" b="1" dirty="0" err="1" smtClean="0">
                <a:latin typeface="Courier New" panose="02070309020205020404" pitchFamily="49" charset="0"/>
              </a:rPr>
              <a:t>ispis</a:t>
            </a:r>
            <a:r>
              <a:rPr lang="en-GB" sz="1400" b="1" dirty="0" smtClean="0">
                <a:latin typeface="Courier New" panose="02070309020205020404" pitchFamily="49" charset="0"/>
              </a:rPr>
              <a:t>();</a:t>
            </a:r>
          </a:p>
          <a:p>
            <a:pPr eaLnBrk="1" hangingPunct="1">
              <a:lnSpc>
                <a:spcPct val="80000"/>
              </a:lnSpc>
              <a:buFontTx/>
              <a:buNone/>
            </a:pPr>
            <a:r>
              <a:rPr lang="en-GB" sz="1400" b="1" dirty="0" smtClean="0">
                <a:latin typeface="Courier New" panose="02070309020205020404" pitchFamily="49" charset="0"/>
              </a:rPr>
              <a:t>     &lt;/script&gt;</a:t>
            </a:r>
          </a:p>
          <a:p>
            <a:pPr eaLnBrk="1" hangingPunct="1">
              <a:lnSpc>
                <a:spcPct val="80000"/>
              </a:lnSpc>
              <a:buFontTx/>
              <a:buNone/>
            </a:pPr>
            <a:r>
              <a:rPr lang="en-GB" sz="1400" b="1" dirty="0" smtClean="0">
                <a:latin typeface="Courier New" panose="02070309020205020404" pitchFamily="49" charset="0"/>
              </a:rPr>
              <a:t>    &lt;/p&gt;</a:t>
            </a:r>
          </a:p>
          <a:p>
            <a:pPr eaLnBrk="1" hangingPunct="1">
              <a:lnSpc>
                <a:spcPct val="80000"/>
              </a:lnSpc>
              <a:buFontTx/>
              <a:buNone/>
            </a:pPr>
            <a:r>
              <a:rPr lang="en-GB" sz="1400" b="1" dirty="0" smtClean="0">
                <a:latin typeface="Courier New" panose="02070309020205020404" pitchFamily="49" charset="0"/>
              </a:rPr>
              <a:t>  &lt;/body&gt;</a:t>
            </a:r>
          </a:p>
          <a:p>
            <a:pPr eaLnBrk="1" hangingPunct="1">
              <a:lnSpc>
                <a:spcPct val="80000"/>
              </a:lnSpc>
              <a:buFontTx/>
              <a:buNone/>
            </a:pPr>
            <a:r>
              <a:rPr lang="en-GB" sz="1400" b="1" dirty="0" smtClean="0">
                <a:latin typeface="Courier New" panose="02070309020205020404" pitchFamily="49" charset="0"/>
              </a:rPr>
              <a:t>&lt;/html&gt;</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0F61FEE4-A49A-4494-810A-CAA8CC5CF41E}" type="slidenum">
              <a:rPr lang="en-US">
                <a:latin typeface="Garamond" panose="02020404030301010803" pitchFamily="18" charset="0"/>
              </a:rPr>
              <a:pPr eaLnBrk="1" hangingPunct="1"/>
              <a:t>40</a:t>
            </a:fld>
            <a:endParaRPr lang="en-US">
              <a:latin typeface="Garamond" panose="02020404030301010803" pitchFamily="18" charset="0"/>
            </a:endParaRPr>
          </a:p>
        </p:txBody>
      </p:sp>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r>
              <a:rPr lang="sr-Latn-CS" smtClean="0"/>
              <a:t>Funkcije</a:t>
            </a:r>
            <a:endParaRPr lang="en-US" smtClean="0"/>
          </a:p>
        </p:txBody>
      </p:sp>
      <p:pic>
        <p:nvPicPr>
          <p:cNvPr id="44035"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518262" y="1935163"/>
            <a:ext cx="4107476" cy="4389437"/>
          </a:xfrm>
          <a:noFill/>
        </p:spPr>
      </p:pic>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DF7946E4-FF7E-482B-8942-36DEDD24E2C8}" type="slidenum">
              <a:rPr lang="en-US">
                <a:latin typeface="Garamond" panose="02020404030301010803" pitchFamily="18" charset="0"/>
              </a:rPr>
              <a:pPr eaLnBrk="1" hangingPunct="1"/>
              <a:t>41</a:t>
            </a:fld>
            <a:endParaRPr lang="en-US">
              <a:latin typeface="Garamond" panose="02020404030301010803" pitchFamily="18" charset="0"/>
            </a:endParaRPr>
          </a:p>
        </p:txBody>
      </p:sp>
      <p:pic>
        <p:nvPicPr>
          <p:cNvPr id="5" name="Picture 4" descr="C:\Users\Sanja\Desktop\152068753514047354.jpg"/>
          <p:cNvPicPr>
            <a:picLocks noChangeAspect="1" noChangeArrowheads="1"/>
          </p:cNvPicPr>
          <p:nvPr/>
        </p:nvPicPr>
        <p:blipFill>
          <a:blip r:embed="rId3"/>
          <a:srcRect/>
          <a:stretch>
            <a:fillRect/>
          </a:stretch>
        </p:blipFill>
        <p:spPr bwMode="auto">
          <a:xfrm>
            <a:off x="9047" y="2133600"/>
            <a:ext cx="1362553" cy="27336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eaLnBrk="1" hangingPunct="1"/>
            <a:r>
              <a:rPr lang="sr-Latn-CS" smtClean="0"/>
              <a:t>Događaji</a:t>
            </a:r>
            <a:endParaRPr lang="en-US" smtClean="0"/>
          </a:p>
        </p:txBody>
      </p:sp>
      <p:sp>
        <p:nvSpPr>
          <p:cNvPr id="45059" name="Rectangle 3"/>
          <p:cNvSpPr>
            <a:spLocks noGrp="1" noChangeArrowheads="1"/>
          </p:cNvSpPr>
          <p:nvPr>
            <p:ph idx="1"/>
          </p:nvPr>
        </p:nvSpPr>
        <p:spPr>
          <a:xfrm>
            <a:off x="1371600" y="1935480"/>
            <a:ext cx="7315200" cy="4389120"/>
          </a:xfrm>
        </p:spPr>
        <p:txBody>
          <a:bodyPr/>
          <a:lstStyle/>
          <a:p>
            <a:pPr eaLnBrk="1" hangingPunct="1"/>
            <a:r>
              <a:rPr lang="sr-Latn-CS" dirty="0" smtClean="0"/>
              <a:t>Događaji se registruju i odrađuju </a:t>
            </a:r>
            <a:r>
              <a:rPr lang="sr-Latn-CS" i="1" dirty="0" smtClean="0"/>
              <a:t>event</a:t>
            </a:r>
            <a:r>
              <a:rPr lang="sr-Latn-CS" dirty="0" smtClean="0"/>
              <a:t> </a:t>
            </a:r>
            <a:r>
              <a:rPr lang="sr-Latn-CS" i="1" dirty="0" smtClean="0"/>
              <a:t>handler</a:t>
            </a:r>
            <a:r>
              <a:rPr lang="sr-Latn-CS" dirty="0" smtClean="0"/>
              <a:t>-ima</a:t>
            </a:r>
          </a:p>
          <a:p>
            <a:pPr eaLnBrk="1" hangingPunct="1"/>
            <a:r>
              <a:rPr lang="sr-Latn-CS" dirty="0" smtClean="0"/>
              <a:t>U skoro svaki element se može staviti atribut tipa događaja koji ima kao vrednost ime funkcije koja će se aktivirati (</a:t>
            </a:r>
            <a:r>
              <a:rPr lang="sr-Latn-CS" i="1" dirty="0" smtClean="0"/>
              <a:t>event handler</a:t>
            </a:r>
            <a:r>
              <a:rPr lang="sr-Latn-CS" dirty="0" smtClean="0"/>
              <a:t>)</a:t>
            </a:r>
          </a:p>
          <a:p>
            <a:pPr eaLnBrk="1" hangingPunct="1"/>
            <a:r>
              <a:rPr lang="sr-Latn-CS" dirty="0" smtClean="0"/>
              <a:t>Primer:</a:t>
            </a:r>
          </a:p>
          <a:p>
            <a:pPr eaLnBrk="1" hangingPunct="1">
              <a:buFontTx/>
              <a:buNone/>
            </a:pPr>
            <a:r>
              <a:rPr lang="sr-Latn-CS" b="1" dirty="0" smtClean="0">
                <a:latin typeface="Courier New" panose="02070309020205020404" pitchFamily="49" charset="0"/>
              </a:rPr>
              <a:t>&lt;body onload="ucitavanje()"&gt;</a:t>
            </a:r>
            <a:endParaRPr lang="en-US" b="1" dirty="0" smtClean="0">
              <a:latin typeface="Courier New" panose="02070309020205020404" pitchFamily="49"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2DEB7BD-09F4-4249-AFD7-93EB26A4246D}" type="slidenum">
              <a:rPr lang="en-US">
                <a:latin typeface="Garamond" panose="02020404030301010803" pitchFamily="18" charset="0"/>
              </a:rPr>
              <a:pPr eaLnBrk="1" hangingPunct="1"/>
              <a:t>42</a:t>
            </a:fld>
            <a:endParaRPr lang="en-US">
              <a:latin typeface="Garamond" panose="02020404030301010803" pitchFamily="18" charset="0"/>
            </a:endParaRPr>
          </a:p>
        </p:txBody>
      </p:sp>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46082" name="Rectangle 2"/>
          <p:cNvSpPr>
            <a:spLocks noGrp="1" noChangeArrowheads="1"/>
          </p:cNvSpPr>
          <p:nvPr>
            <p:ph type="title"/>
          </p:nvPr>
        </p:nvSpPr>
        <p:spPr>
          <a:xfrm>
            <a:off x="468313" y="115888"/>
            <a:ext cx="8229600" cy="433387"/>
          </a:xfrm>
        </p:spPr>
        <p:txBody>
          <a:bodyPr>
            <a:normAutofit fontScale="90000"/>
          </a:bodyPr>
          <a:lstStyle/>
          <a:p>
            <a:pPr eaLnBrk="1" hangingPunct="1"/>
            <a:r>
              <a:rPr lang="sr-Latn-CS" sz="4000" smtClean="0"/>
              <a:t>Događaji</a:t>
            </a:r>
            <a:endParaRPr lang="en-US" sz="4000" smtClean="0"/>
          </a:p>
        </p:txBody>
      </p:sp>
      <p:graphicFrame>
        <p:nvGraphicFramePr>
          <p:cNvPr id="44312" name="Group 280"/>
          <p:cNvGraphicFramePr>
            <a:graphicFrameLocks noGrp="1"/>
          </p:cNvGraphicFramePr>
          <p:nvPr>
            <p:ph type="tbl" idx="1"/>
          </p:nvPr>
        </p:nvGraphicFramePr>
        <p:xfrm>
          <a:off x="179388" y="692150"/>
          <a:ext cx="8785225" cy="6035678"/>
        </p:xfrm>
        <a:graphic>
          <a:graphicData uri="http://schemas.openxmlformats.org/drawingml/2006/table">
            <a:tbl>
              <a:tblPr/>
              <a:tblGrid>
                <a:gridCol w="2346325"/>
                <a:gridCol w="6438900"/>
              </a:tblGrid>
              <a:tr h="27434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smtClean="0">
                          <a:ln>
                            <a:noFill/>
                          </a:ln>
                          <a:solidFill>
                            <a:schemeClr val="tx1"/>
                          </a:solidFill>
                          <a:effectLst/>
                          <a:latin typeface="Arial" charset="0"/>
                          <a:cs typeface="Times New Roman" pitchFamily="18" charset="0"/>
                        </a:rPr>
                        <a:t>Atribut</a:t>
                      </a:r>
                      <a:endParaRPr kumimoji="0" lang="en-US" sz="1800" b="1"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r-Latn-CS" sz="1200" b="1" i="0" u="none" strike="noStrike" cap="none" normalizeH="0" baseline="0" smtClean="0">
                          <a:ln>
                            <a:noFill/>
                          </a:ln>
                          <a:solidFill>
                            <a:schemeClr val="tx1"/>
                          </a:solidFill>
                          <a:effectLst/>
                          <a:latin typeface="Arial" charset="0"/>
                          <a:cs typeface="Times New Roman" pitchFamily="18" charset="0"/>
                        </a:rPr>
                        <a:t>Događa se kada </a:t>
                      </a:r>
                      <a:r>
                        <a:rPr kumimoji="0" lang="en-US" sz="1200" b="1" i="0" u="none" strike="noStrike" cap="none" normalizeH="0" baseline="0" smtClean="0">
                          <a:ln>
                            <a:noFill/>
                          </a:ln>
                          <a:solidFill>
                            <a:schemeClr val="tx1"/>
                          </a:solidFill>
                          <a:effectLst/>
                          <a:latin typeface="Arial" charset="0"/>
                          <a:cs typeface="Times New Roman" pitchFamily="18" charset="0"/>
                        </a:rPr>
                        <a:t>...  </a:t>
                      </a:r>
                      <a:endParaRPr kumimoji="0" lang="en-US" sz="1800" b="1"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4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onabort </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r-Latn-CS" sz="1200" b="0" i="0" u="none" strike="noStrike" cap="none" normalizeH="0" baseline="0" smtClean="0">
                          <a:ln>
                            <a:noFill/>
                          </a:ln>
                          <a:solidFill>
                            <a:schemeClr val="tx1"/>
                          </a:solidFill>
                          <a:effectLst/>
                          <a:latin typeface="Arial" charset="0"/>
                          <a:cs typeface="Times New Roman" pitchFamily="18" charset="0"/>
                        </a:rPr>
                        <a:t>se prekine učitavanje slike</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4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onblur </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r-Latn-CS" sz="1200" b="0" i="0" u="none" strike="noStrike" cap="none" normalizeH="0" baseline="0" smtClean="0">
                          <a:ln>
                            <a:noFill/>
                          </a:ln>
                          <a:solidFill>
                            <a:schemeClr val="tx1"/>
                          </a:solidFill>
                          <a:effectLst/>
                          <a:latin typeface="Arial" charset="0"/>
                          <a:cs typeface="Times New Roman" pitchFamily="18" charset="0"/>
                        </a:rPr>
                        <a:t>element izgubi fokus</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4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onchange </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r-Latn-CS" sz="1200" b="0" i="0" u="none" strike="noStrike" cap="none" normalizeH="0" baseline="0" smtClean="0">
                          <a:ln>
                            <a:noFill/>
                          </a:ln>
                          <a:solidFill>
                            <a:schemeClr val="tx1"/>
                          </a:solidFill>
                          <a:effectLst/>
                          <a:latin typeface="Arial" charset="0"/>
                          <a:cs typeface="Times New Roman" pitchFamily="18" charset="0"/>
                        </a:rPr>
                        <a:t>korisnik pormeni sadržaj polja</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4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onclick </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r-Latn-CS" sz="1200" b="0" i="0" u="none" strike="noStrike" cap="none" normalizeH="0" baseline="0" smtClean="0">
                          <a:ln>
                            <a:noFill/>
                          </a:ln>
                          <a:solidFill>
                            <a:schemeClr val="tx1"/>
                          </a:solidFill>
                          <a:effectLst/>
                          <a:latin typeface="Arial" charset="0"/>
                          <a:cs typeface="Times New Roman" pitchFamily="18" charset="0"/>
                        </a:rPr>
                        <a:t>se klikne mišem na objekat</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4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ondblclick </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r-Latn-CS" sz="1200" b="0" i="0" u="none" strike="noStrike" cap="none" normalizeH="0" baseline="0" smtClean="0">
                          <a:ln>
                            <a:noFill/>
                          </a:ln>
                          <a:solidFill>
                            <a:schemeClr val="tx1"/>
                          </a:solidFill>
                          <a:effectLst/>
                          <a:latin typeface="Arial" charset="0"/>
                          <a:cs typeface="Times New Roman" pitchFamily="18" charset="0"/>
                        </a:rPr>
                        <a:t>se dva puta klikne po objektu</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4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onerror </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r-Latn-CS" sz="1200" b="0" i="0" u="none" strike="noStrike" cap="none" normalizeH="0" baseline="0" smtClean="0">
                          <a:ln>
                            <a:noFill/>
                          </a:ln>
                          <a:solidFill>
                            <a:schemeClr val="tx1"/>
                          </a:solidFill>
                          <a:effectLst/>
                          <a:latin typeface="Arial" charset="0"/>
                          <a:cs typeface="Times New Roman" pitchFamily="18" charset="0"/>
                        </a:rPr>
                        <a:t>se dogodi greška prilikom učitavanja dokumenta ili slike</a:t>
                      </a:r>
                      <a:r>
                        <a:rPr kumimoji="0" lang="en-US" sz="1200" b="0" i="0" u="none" strike="noStrike" cap="none" normalizeH="0" baseline="0" smtClean="0">
                          <a:ln>
                            <a:noFill/>
                          </a:ln>
                          <a:solidFill>
                            <a:schemeClr val="tx1"/>
                          </a:solidFill>
                          <a:effectLst/>
                          <a:latin typeface="Arial" charset="0"/>
                          <a:cs typeface="Times New Roman" pitchFamily="18" charset="0"/>
                        </a:rPr>
                        <a:t> </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4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onfocus </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r-Latn-CS" sz="1200" b="0" i="0" u="none" strike="noStrike" cap="none" normalizeH="0" baseline="0" smtClean="0">
                          <a:ln>
                            <a:noFill/>
                          </a:ln>
                          <a:solidFill>
                            <a:schemeClr val="tx1"/>
                          </a:solidFill>
                          <a:effectLst/>
                          <a:latin typeface="Arial" charset="0"/>
                          <a:cs typeface="Times New Roman" pitchFamily="18" charset="0"/>
                        </a:rPr>
                        <a:t>element dobije fokus</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4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onkeydown </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r-Latn-CS" sz="1200" b="0" i="0" u="none" strike="noStrike" cap="none" normalizeH="0" baseline="0" smtClean="0">
                          <a:ln>
                            <a:noFill/>
                          </a:ln>
                          <a:solidFill>
                            <a:schemeClr val="tx1"/>
                          </a:solidFill>
                          <a:effectLst/>
                          <a:latin typeface="Arial" charset="0"/>
                          <a:cs typeface="Times New Roman" pitchFamily="18" charset="0"/>
                        </a:rPr>
                        <a:t>se pritisne taster</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4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onkeypress </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r-Latn-CS" sz="1200" b="0" i="0" u="none" strike="noStrike" cap="none" normalizeH="0" baseline="0" smtClean="0">
                          <a:ln>
                            <a:noFill/>
                          </a:ln>
                          <a:solidFill>
                            <a:schemeClr val="tx1"/>
                          </a:solidFill>
                          <a:effectLst/>
                          <a:latin typeface="Arial" charset="0"/>
                          <a:cs typeface="Times New Roman" pitchFamily="18" charset="0"/>
                        </a:rPr>
                        <a:t>se pritisne, pa otpusti taster, ili se drži pritisnut</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4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onkeyup </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r-Latn-CS" sz="1200" b="0" i="0" u="none" strike="noStrike" cap="none" normalizeH="0" baseline="0" smtClean="0">
                          <a:ln>
                            <a:noFill/>
                          </a:ln>
                          <a:solidFill>
                            <a:schemeClr val="tx1"/>
                          </a:solidFill>
                          <a:effectLst/>
                          <a:latin typeface="Arial" charset="0"/>
                          <a:cs typeface="Times New Roman" pitchFamily="18" charset="0"/>
                        </a:rPr>
                        <a:t>se otpusti taster</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4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onload </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r-Latn-CS" sz="1200" b="0" i="0" u="none" strike="noStrike" cap="none" normalizeH="0" baseline="0" smtClean="0">
                          <a:ln>
                            <a:noFill/>
                          </a:ln>
                          <a:solidFill>
                            <a:schemeClr val="tx1"/>
                          </a:solidFill>
                          <a:effectLst/>
                          <a:latin typeface="Arial" charset="0"/>
                          <a:cs typeface="Times New Roman" pitchFamily="18" charset="0"/>
                        </a:rPr>
                        <a:t>se stranica ili slika učita</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4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onmousedown </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r-Latn-CS" sz="1200" b="0" i="0" u="none" strike="noStrike" cap="none" normalizeH="0" baseline="0" smtClean="0">
                          <a:ln>
                            <a:noFill/>
                          </a:ln>
                          <a:solidFill>
                            <a:schemeClr val="tx1"/>
                          </a:solidFill>
                          <a:effectLst/>
                          <a:latin typeface="Arial" charset="0"/>
                          <a:cs typeface="Times New Roman" pitchFamily="18" charset="0"/>
                        </a:rPr>
                        <a:t>se pritisne dugme miša</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4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onmousemove </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r-Latn-CS" sz="1200" b="0" i="0" u="none" strike="noStrike" cap="none" normalizeH="0" baseline="0" smtClean="0">
                          <a:ln>
                            <a:noFill/>
                          </a:ln>
                          <a:solidFill>
                            <a:schemeClr val="tx1"/>
                          </a:solidFill>
                          <a:effectLst/>
                          <a:latin typeface="Arial" charset="0"/>
                          <a:cs typeface="Times New Roman" pitchFamily="18" charset="0"/>
                        </a:rPr>
                        <a:t>se miš pomera</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4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onmouseout </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r-Latn-CS" sz="1200" b="0" i="0" u="none" strike="noStrike" cap="none" normalizeH="0" baseline="0" smtClean="0">
                          <a:ln>
                            <a:noFill/>
                          </a:ln>
                          <a:solidFill>
                            <a:schemeClr val="tx1"/>
                          </a:solidFill>
                          <a:effectLst/>
                          <a:latin typeface="Arial" charset="0"/>
                          <a:cs typeface="Times New Roman" pitchFamily="18" charset="0"/>
                        </a:rPr>
                        <a:t>miš izađe izvan zone elementa</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4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onmouseover </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r-Latn-CS" sz="1200" b="0" i="0" u="none" strike="noStrike" cap="none" normalizeH="0" baseline="0" smtClean="0">
                          <a:ln>
                            <a:noFill/>
                          </a:ln>
                          <a:solidFill>
                            <a:schemeClr val="tx1"/>
                          </a:solidFill>
                          <a:effectLst/>
                          <a:latin typeface="Arial" charset="0"/>
                          <a:cs typeface="Times New Roman" pitchFamily="18" charset="0"/>
                        </a:rPr>
                        <a:t>miš pređe preko elementa</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4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onmouseup </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r-Latn-CS" sz="1200" b="0" i="0" u="none" strike="noStrike" cap="none" normalizeH="0" baseline="0" smtClean="0">
                          <a:ln>
                            <a:noFill/>
                          </a:ln>
                          <a:solidFill>
                            <a:schemeClr val="tx1"/>
                          </a:solidFill>
                          <a:effectLst/>
                          <a:latin typeface="Arial" charset="0"/>
                          <a:cs typeface="Times New Roman" pitchFamily="18" charset="0"/>
                        </a:rPr>
                        <a:t>se otpusti dugme miša</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4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onreset </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r-Latn-CS" sz="1200" b="0" i="0" u="none" strike="noStrike" cap="none" normalizeH="0" baseline="0" smtClean="0">
                          <a:ln>
                            <a:noFill/>
                          </a:ln>
                          <a:solidFill>
                            <a:schemeClr val="tx1"/>
                          </a:solidFill>
                          <a:effectLst/>
                          <a:latin typeface="Arial" charset="0"/>
                          <a:cs typeface="Times New Roman" pitchFamily="18" charset="0"/>
                        </a:rPr>
                        <a:t>se klikne na reset dugme</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4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onresize </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r-Latn-CS" sz="1200" b="0" i="0" u="none" strike="noStrike" cap="none" normalizeH="0" baseline="0" smtClean="0">
                          <a:ln>
                            <a:noFill/>
                          </a:ln>
                          <a:solidFill>
                            <a:schemeClr val="tx1"/>
                          </a:solidFill>
                          <a:effectLst/>
                          <a:latin typeface="Arial" charset="0"/>
                          <a:cs typeface="Times New Roman" pitchFamily="18" charset="0"/>
                        </a:rPr>
                        <a:t>se prozoru ili frejmu promeni veličina</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4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onselect </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r-Latn-CS" sz="1200" b="0" i="0" u="none" strike="noStrike" cap="none" normalizeH="0" baseline="0" smtClean="0">
                          <a:ln>
                            <a:noFill/>
                          </a:ln>
                          <a:solidFill>
                            <a:schemeClr val="tx1"/>
                          </a:solidFill>
                          <a:effectLst/>
                          <a:latin typeface="Arial" charset="0"/>
                          <a:cs typeface="Times New Roman" pitchFamily="18" charset="0"/>
                        </a:rPr>
                        <a:t>je tekst selektovan</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4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onsubmit </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r-Latn-CS" sz="1200" b="0" i="0" u="none" strike="noStrike" cap="none" normalizeH="0" baseline="0" smtClean="0">
                          <a:ln>
                            <a:noFill/>
                          </a:ln>
                          <a:solidFill>
                            <a:schemeClr val="tx1"/>
                          </a:solidFill>
                          <a:effectLst/>
                          <a:latin typeface="Arial" charset="0"/>
                          <a:cs typeface="Times New Roman" pitchFamily="18" charset="0"/>
                        </a:rPr>
                        <a:t>se klikne na dugme subit u formi</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74349">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smtClean="0">
                          <a:ln>
                            <a:noFill/>
                          </a:ln>
                          <a:solidFill>
                            <a:schemeClr val="tx1"/>
                          </a:solidFill>
                          <a:effectLst/>
                          <a:latin typeface="Arial" charset="0"/>
                          <a:cs typeface="Times New Roman" pitchFamily="18" charset="0"/>
                        </a:rPr>
                        <a:t>onunload </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None/>
                        <a:tabLst/>
                      </a:pPr>
                      <a:r>
                        <a:rPr kumimoji="0" lang="sr-Latn-CS" sz="1200" b="0" i="0" u="none" strike="noStrike" cap="none" normalizeH="0" baseline="0" smtClean="0">
                          <a:ln>
                            <a:noFill/>
                          </a:ln>
                          <a:solidFill>
                            <a:schemeClr val="tx1"/>
                          </a:solidFill>
                          <a:effectLst/>
                          <a:latin typeface="Arial" charset="0"/>
                          <a:cs typeface="Times New Roman" pitchFamily="18" charset="0"/>
                        </a:rPr>
                        <a:t>korisnik napusti stranicu</a:t>
                      </a:r>
                      <a:endParaRPr kumimoji="0" lang="en-US" sz="1800" b="0" i="0" u="none" strike="noStrike" cap="none" normalizeH="0" baseline="0" smtClean="0">
                        <a:ln>
                          <a:noFill/>
                        </a:ln>
                        <a:solidFill>
                          <a:schemeClr val="tx1"/>
                        </a:solidFill>
                        <a:effectLst/>
                        <a:latin typeface="Arial" charset="0"/>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01AEF6C-0D4A-45DA-ADB2-B0BC412FF0C5}" type="slidenum">
              <a:rPr lang="en-US">
                <a:latin typeface="Garamond" panose="02020404030301010803" pitchFamily="18" charset="0"/>
              </a:rPr>
              <a:pPr eaLnBrk="1" hangingPunct="1"/>
              <a:t>43</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47106" name="Rectangle 2"/>
          <p:cNvSpPr>
            <a:spLocks noGrp="1" noChangeArrowheads="1"/>
          </p:cNvSpPr>
          <p:nvPr>
            <p:ph type="title"/>
          </p:nvPr>
        </p:nvSpPr>
        <p:spPr>
          <a:xfrm>
            <a:off x="457200" y="274638"/>
            <a:ext cx="8229600" cy="850900"/>
          </a:xfrm>
        </p:spPr>
        <p:txBody>
          <a:bodyPr/>
          <a:lstStyle/>
          <a:p>
            <a:pPr eaLnBrk="1" hangingPunct="1"/>
            <a:r>
              <a:rPr lang="sr-Latn-CS" smtClean="0"/>
              <a:t>Događaji</a:t>
            </a:r>
            <a:endParaRPr lang="en-US" smtClean="0"/>
          </a:p>
        </p:txBody>
      </p:sp>
      <p:sp>
        <p:nvSpPr>
          <p:cNvPr id="47107" name="Rectangle 3"/>
          <p:cNvSpPr>
            <a:spLocks noGrp="1" noChangeArrowheads="1"/>
          </p:cNvSpPr>
          <p:nvPr>
            <p:ph idx="1"/>
          </p:nvPr>
        </p:nvSpPr>
        <p:spPr>
          <a:xfrm>
            <a:off x="468313" y="1125538"/>
            <a:ext cx="8496300" cy="5589587"/>
          </a:xfrm>
        </p:spPr>
        <p:txBody>
          <a:bodyPr/>
          <a:lstStyle/>
          <a:p>
            <a:pPr eaLnBrk="1" hangingPunct="1">
              <a:lnSpc>
                <a:spcPct val="80000"/>
              </a:lnSpc>
              <a:buFontTx/>
              <a:buNone/>
            </a:pPr>
            <a:r>
              <a:rPr lang="en-GB" sz="1400" b="1" smtClean="0">
                <a:latin typeface="Courier New" panose="02070309020205020404" pitchFamily="49" charset="0"/>
              </a:rPr>
              <a:t>&lt;html&gt;</a:t>
            </a:r>
          </a:p>
          <a:p>
            <a:pPr eaLnBrk="1" hangingPunct="1">
              <a:lnSpc>
                <a:spcPct val="80000"/>
              </a:lnSpc>
              <a:buFontTx/>
              <a:buNone/>
            </a:pPr>
            <a:r>
              <a:rPr lang="en-GB" sz="1400" b="1" smtClean="0">
                <a:latin typeface="Courier New" panose="02070309020205020404" pitchFamily="49" charset="0"/>
              </a:rPr>
              <a:t>  &lt;head&gt;</a:t>
            </a:r>
          </a:p>
          <a:p>
            <a:pPr eaLnBrk="1" hangingPunct="1">
              <a:lnSpc>
                <a:spcPct val="80000"/>
              </a:lnSpc>
              <a:buFontTx/>
              <a:buNone/>
            </a:pPr>
            <a:r>
              <a:rPr lang="en-GB" sz="1400" b="1" smtClean="0">
                <a:latin typeface="Courier New" panose="02070309020205020404" pitchFamily="49" charset="0"/>
              </a:rPr>
              <a:t>    &lt;title&gt;JavaScript&lt;/title&gt;</a:t>
            </a:r>
          </a:p>
          <a:p>
            <a:pPr eaLnBrk="1" hangingPunct="1">
              <a:lnSpc>
                <a:spcPct val="80000"/>
              </a:lnSpc>
              <a:buFontTx/>
              <a:buNone/>
            </a:pPr>
            <a:r>
              <a:rPr lang="en-GB" sz="1400" b="1" smtClean="0">
                <a:latin typeface="Courier New" panose="02070309020205020404" pitchFamily="49" charset="0"/>
              </a:rPr>
              <a:t>    &lt;script </a:t>
            </a:r>
            <a:r>
              <a:rPr lang="sr-Latn-CS" sz="1400" b="1" smtClean="0">
                <a:latin typeface="Courier New" panose="02070309020205020404" pitchFamily="49" charset="0"/>
              </a:rPr>
              <a:t>type</a:t>
            </a:r>
            <a:r>
              <a:rPr lang="en-GB" sz="1400" b="1" smtClean="0">
                <a:latin typeface="Courier New" panose="02070309020205020404" pitchFamily="49" charset="0"/>
              </a:rPr>
              <a:t>=“</a:t>
            </a:r>
            <a:r>
              <a:rPr lang="sr-Latn-CS" sz="1400" b="1" smtClean="0">
                <a:latin typeface="Courier New" panose="02070309020205020404" pitchFamily="49" charset="0"/>
              </a:rPr>
              <a:t>text/j</a:t>
            </a:r>
            <a:r>
              <a:rPr lang="en-GB" sz="1400" b="1" smtClean="0">
                <a:latin typeface="Courier New" panose="02070309020205020404" pitchFamily="49" charset="0"/>
              </a:rPr>
              <a:t>ava</a:t>
            </a:r>
            <a:r>
              <a:rPr lang="sr-Latn-CS" sz="1400" b="1" smtClean="0">
                <a:latin typeface="Courier New" panose="02070309020205020404" pitchFamily="49" charset="0"/>
              </a:rPr>
              <a:t>s</a:t>
            </a:r>
            <a:r>
              <a:rPr lang="en-GB" sz="1400" b="1" smtClean="0">
                <a:latin typeface="Courier New" panose="02070309020205020404" pitchFamily="49" charset="0"/>
              </a:rPr>
              <a:t>cript"&gt;</a:t>
            </a:r>
          </a:p>
          <a:p>
            <a:pPr eaLnBrk="1" hangingPunct="1">
              <a:lnSpc>
                <a:spcPct val="80000"/>
              </a:lnSpc>
              <a:buFontTx/>
              <a:buNone/>
            </a:pPr>
            <a:r>
              <a:rPr lang="en-GB" sz="1400" b="1" smtClean="0">
                <a:latin typeface="Courier New" panose="02070309020205020404" pitchFamily="49" charset="0"/>
              </a:rPr>
              <a:t>       function mis() {</a:t>
            </a:r>
          </a:p>
          <a:p>
            <a:pPr eaLnBrk="1" hangingPunct="1">
              <a:lnSpc>
                <a:spcPct val="80000"/>
              </a:lnSpc>
              <a:buFontTx/>
              <a:buNone/>
            </a:pPr>
            <a:r>
              <a:rPr lang="en-GB" sz="1400" b="1" smtClean="0">
                <a:latin typeface="Courier New" panose="02070309020205020404" pitchFamily="49" charset="0"/>
              </a:rPr>
              <a:t>         confirm("Da li ste sigurni?");</a:t>
            </a:r>
          </a:p>
          <a:p>
            <a:pPr eaLnBrk="1" hangingPunct="1">
              <a:lnSpc>
                <a:spcPct val="80000"/>
              </a:lnSpc>
              <a:buFontTx/>
              <a:buNone/>
            </a:pPr>
            <a:r>
              <a:rPr lang="en-GB" sz="1400" b="1" smtClean="0">
                <a:latin typeface="Courier New" panose="02070309020205020404" pitchFamily="49" charset="0"/>
              </a:rPr>
              <a:t>       }</a:t>
            </a:r>
          </a:p>
          <a:p>
            <a:pPr eaLnBrk="1" hangingPunct="1">
              <a:lnSpc>
                <a:spcPct val="80000"/>
              </a:lnSpc>
              <a:buFontTx/>
              <a:buNone/>
            </a:pPr>
            <a:endParaRPr lang="en-GB" sz="1400" b="1" smtClean="0">
              <a:latin typeface="Courier New" panose="02070309020205020404" pitchFamily="49" charset="0"/>
            </a:endParaRPr>
          </a:p>
          <a:p>
            <a:pPr eaLnBrk="1" hangingPunct="1">
              <a:lnSpc>
                <a:spcPct val="80000"/>
              </a:lnSpc>
              <a:buFontTx/>
              <a:buNone/>
            </a:pPr>
            <a:r>
              <a:rPr lang="en-GB" sz="1400" b="1" smtClean="0">
                <a:latin typeface="Courier New" panose="02070309020205020404" pitchFamily="49" charset="0"/>
              </a:rPr>
              <a:t>       function greeting() {</a:t>
            </a:r>
          </a:p>
          <a:p>
            <a:pPr eaLnBrk="1" hangingPunct="1">
              <a:lnSpc>
                <a:spcPct val="80000"/>
              </a:lnSpc>
              <a:buFontTx/>
              <a:buNone/>
            </a:pPr>
            <a:r>
              <a:rPr lang="en-GB" sz="1400" b="1" smtClean="0">
                <a:latin typeface="Courier New" panose="02070309020205020404" pitchFamily="49" charset="0"/>
              </a:rPr>
              <a:t>         alert("Dobrodosli na ovu stranicu");</a:t>
            </a:r>
          </a:p>
          <a:p>
            <a:pPr eaLnBrk="1" hangingPunct="1">
              <a:lnSpc>
                <a:spcPct val="80000"/>
              </a:lnSpc>
              <a:buFontTx/>
              <a:buNone/>
            </a:pPr>
            <a:r>
              <a:rPr lang="en-GB" sz="1400" b="1" smtClean="0">
                <a:latin typeface="Courier New" panose="02070309020205020404" pitchFamily="49" charset="0"/>
              </a:rPr>
              <a:t>       }</a:t>
            </a:r>
          </a:p>
          <a:p>
            <a:pPr eaLnBrk="1" hangingPunct="1">
              <a:lnSpc>
                <a:spcPct val="80000"/>
              </a:lnSpc>
              <a:buFontTx/>
              <a:buNone/>
            </a:pPr>
            <a:r>
              <a:rPr lang="en-GB" sz="1400" b="1" smtClean="0">
                <a:latin typeface="Courier New" panose="02070309020205020404" pitchFamily="49" charset="0"/>
              </a:rPr>
              <a:t>    &lt;/script&gt;</a:t>
            </a:r>
          </a:p>
          <a:p>
            <a:pPr eaLnBrk="1" hangingPunct="1">
              <a:lnSpc>
                <a:spcPct val="80000"/>
              </a:lnSpc>
              <a:buFontTx/>
              <a:buNone/>
            </a:pPr>
            <a:r>
              <a:rPr lang="en-GB" sz="1400" b="1" smtClean="0">
                <a:latin typeface="Courier New" panose="02070309020205020404" pitchFamily="49" charset="0"/>
              </a:rPr>
              <a:t>  &lt;/head&gt;</a:t>
            </a:r>
          </a:p>
          <a:p>
            <a:pPr eaLnBrk="1" hangingPunct="1">
              <a:lnSpc>
                <a:spcPct val="80000"/>
              </a:lnSpc>
              <a:buFontTx/>
              <a:buNone/>
            </a:pPr>
            <a:r>
              <a:rPr lang="en-GB" sz="1400" b="1" smtClean="0">
                <a:latin typeface="Courier New" panose="02070309020205020404" pitchFamily="49" charset="0"/>
              </a:rPr>
              <a:t>  &lt;body on</a:t>
            </a:r>
            <a:r>
              <a:rPr lang="sr-Latn-CS" sz="1400" b="1" smtClean="0">
                <a:latin typeface="Courier New" panose="02070309020205020404" pitchFamily="49" charset="0"/>
              </a:rPr>
              <a:t>l</a:t>
            </a:r>
            <a:r>
              <a:rPr lang="en-GB" sz="1400" b="1" smtClean="0">
                <a:latin typeface="Courier New" panose="02070309020205020404" pitchFamily="49" charset="0"/>
              </a:rPr>
              <a:t>oad="greeting()"&gt;</a:t>
            </a:r>
          </a:p>
          <a:p>
            <a:pPr eaLnBrk="1" hangingPunct="1">
              <a:lnSpc>
                <a:spcPct val="80000"/>
              </a:lnSpc>
              <a:buFontTx/>
              <a:buNone/>
            </a:pPr>
            <a:r>
              <a:rPr lang="en-GB" sz="1400" b="1" smtClean="0">
                <a:latin typeface="Courier New" panose="02070309020205020404" pitchFamily="49" charset="0"/>
              </a:rPr>
              <a:t>    &lt;h1&gt;JavaScript doga</a:t>
            </a:r>
            <a:r>
              <a:rPr lang="sr-Latn-CS" sz="1400" b="1" smtClean="0">
                <a:latin typeface="Courier New" panose="02070309020205020404" pitchFamily="49" charset="0"/>
              </a:rPr>
              <a:t>dj</a:t>
            </a:r>
            <a:r>
              <a:rPr lang="en-GB" sz="1400" b="1" smtClean="0">
                <a:latin typeface="Courier New" panose="02070309020205020404" pitchFamily="49" charset="0"/>
              </a:rPr>
              <a:t>aji&lt;/h1&gt;</a:t>
            </a:r>
          </a:p>
          <a:p>
            <a:pPr eaLnBrk="1" hangingPunct="1">
              <a:lnSpc>
                <a:spcPct val="80000"/>
              </a:lnSpc>
              <a:buFontTx/>
              <a:buNone/>
            </a:pPr>
            <a:r>
              <a:rPr lang="en-GB" sz="1400" b="1" smtClean="0">
                <a:latin typeface="Courier New" panose="02070309020205020404" pitchFamily="49" charset="0"/>
              </a:rPr>
              <a:t>    &lt;p&gt;</a:t>
            </a:r>
          </a:p>
          <a:p>
            <a:pPr eaLnBrk="1" hangingPunct="1">
              <a:lnSpc>
                <a:spcPct val="80000"/>
              </a:lnSpc>
              <a:buFontTx/>
              <a:buNone/>
            </a:pPr>
            <a:r>
              <a:rPr lang="en-GB" sz="1400" b="1" smtClean="0">
                <a:latin typeface="Courier New" panose="02070309020205020404" pitchFamily="49" charset="0"/>
              </a:rPr>
              <a:t>      Doga</a:t>
            </a:r>
            <a:r>
              <a:rPr lang="sr-Latn-CS" sz="1400" b="1" smtClean="0">
                <a:latin typeface="Courier New" panose="02070309020205020404" pitchFamily="49" charset="0"/>
              </a:rPr>
              <a:t>dj</a:t>
            </a:r>
            <a:r>
              <a:rPr lang="en-GB" sz="1400" b="1" smtClean="0">
                <a:latin typeface="Courier New" panose="02070309020205020404" pitchFamily="49" charset="0"/>
              </a:rPr>
              <a:t>aji koje svojom akcijom izazove korisnik ili web </a:t>
            </a:r>
            <a:r>
              <a:rPr lang="sr-Latn-CS" sz="1400" b="1" smtClean="0">
                <a:latin typeface="Courier New" panose="02070309020205020404" pitchFamily="49" charset="0"/>
              </a:rPr>
              <a:t>browser</a:t>
            </a:r>
            <a:r>
              <a:rPr lang="en-GB" sz="1400" b="1" smtClean="0">
                <a:latin typeface="Courier New" panose="02070309020205020404" pitchFamily="49" charset="0"/>
              </a:rPr>
              <a:t> mogu biti obra</a:t>
            </a:r>
            <a:r>
              <a:rPr lang="sr-Latn-CS" sz="1400" b="1" smtClean="0">
                <a:latin typeface="Courier New" panose="02070309020205020404" pitchFamily="49" charset="0"/>
              </a:rPr>
              <a:t>dj</a:t>
            </a:r>
            <a:r>
              <a:rPr lang="en-GB" sz="1400" b="1" smtClean="0">
                <a:latin typeface="Courier New" panose="02070309020205020404" pitchFamily="49" charset="0"/>
              </a:rPr>
              <a:t>eni JavaScript kodom. Prilikom u</a:t>
            </a:r>
            <a:r>
              <a:rPr lang="sr-Latn-CS" sz="1400" b="1" smtClean="0">
                <a:latin typeface="Courier New" panose="02070309020205020404" pitchFamily="49" charset="0"/>
              </a:rPr>
              <a:t>c</a:t>
            </a:r>
            <a:r>
              <a:rPr lang="en-GB" sz="1400" b="1" smtClean="0">
                <a:latin typeface="Courier New" panose="02070309020205020404" pitchFamily="49" charset="0"/>
              </a:rPr>
              <a:t>itavanja ove stranice automatski </a:t>
            </a:r>
            <a:r>
              <a:rPr lang="sr-Latn-CS" sz="1400" b="1" smtClean="0">
                <a:latin typeface="Courier New" panose="02070309020205020404" pitchFamily="49" charset="0"/>
              </a:rPr>
              <a:t>c</a:t>
            </a:r>
            <a:r>
              <a:rPr lang="en-GB" sz="1400" b="1" smtClean="0">
                <a:latin typeface="Courier New" panose="02070309020205020404" pitchFamily="49" charset="0"/>
              </a:rPr>
              <a:t>e biti pozvana jedna JavaScript funkcija. Pored toga, možete da pre</a:t>
            </a:r>
            <a:r>
              <a:rPr lang="sr-Latn-CS" sz="1400" b="1" smtClean="0">
                <a:latin typeface="Courier New" panose="02070309020205020404" pitchFamily="49" charset="0"/>
              </a:rPr>
              <a:t>dj</a:t>
            </a:r>
            <a:r>
              <a:rPr lang="en-GB" sz="1400" b="1" smtClean="0">
                <a:latin typeface="Courier New" panose="02070309020205020404" pitchFamily="49" charset="0"/>
              </a:rPr>
              <a:t>ete mi</a:t>
            </a:r>
            <a:r>
              <a:rPr lang="sr-Latn-CS" sz="1400" b="1" smtClean="0">
                <a:latin typeface="Courier New" panose="02070309020205020404" pitchFamily="49" charset="0"/>
              </a:rPr>
              <a:t>s</a:t>
            </a:r>
            <a:r>
              <a:rPr lang="en-GB" sz="1400" b="1" smtClean="0">
                <a:latin typeface="Courier New" panose="02070309020205020404" pitchFamily="49" charset="0"/>
              </a:rPr>
              <a:t>em preko ovog &lt;a href="primer09.html" on</a:t>
            </a:r>
            <a:r>
              <a:rPr lang="sr-Latn-CS" sz="1400" b="1" smtClean="0">
                <a:latin typeface="Courier New" panose="02070309020205020404" pitchFamily="49" charset="0"/>
              </a:rPr>
              <a:t>m</a:t>
            </a:r>
            <a:r>
              <a:rPr lang="en-GB" sz="1400" b="1" smtClean="0">
                <a:latin typeface="Courier New" panose="02070309020205020404" pitchFamily="49" charset="0"/>
              </a:rPr>
              <a:t>ouse</a:t>
            </a:r>
            <a:r>
              <a:rPr lang="sr-Latn-CS" sz="1400" b="1" smtClean="0">
                <a:latin typeface="Courier New" panose="02070309020205020404" pitchFamily="49" charset="0"/>
              </a:rPr>
              <a:t>o</a:t>
            </a:r>
            <a:r>
              <a:rPr lang="en-GB" sz="1400" b="1" smtClean="0">
                <a:latin typeface="Courier New" panose="02070309020205020404" pitchFamily="49" charset="0"/>
              </a:rPr>
              <a:t>ver="mis()"&gt;linka&lt;/a&gt;.</a:t>
            </a:r>
          </a:p>
          <a:p>
            <a:pPr eaLnBrk="1" hangingPunct="1">
              <a:lnSpc>
                <a:spcPct val="80000"/>
              </a:lnSpc>
              <a:buFontTx/>
              <a:buNone/>
            </a:pPr>
            <a:r>
              <a:rPr lang="en-GB" sz="1400" b="1" smtClean="0">
                <a:latin typeface="Courier New" panose="02070309020205020404" pitchFamily="49" charset="0"/>
              </a:rPr>
              <a:t>    &lt;/p&gt;</a:t>
            </a:r>
          </a:p>
          <a:p>
            <a:pPr eaLnBrk="1" hangingPunct="1">
              <a:lnSpc>
                <a:spcPct val="80000"/>
              </a:lnSpc>
              <a:buFontTx/>
              <a:buNone/>
            </a:pPr>
            <a:r>
              <a:rPr lang="en-GB" sz="1400" b="1" smtClean="0">
                <a:latin typeface="Courier New" panose="02070309020205020404" pitchFamily="49" charset="0"/>
              </a:rPr>
              <a:t>  &lt;/body&gt;</a:t>
            </a:r>
          </a:p>
          <a:p>
            <a:pPr eaLnBrk="1" hangingPunct="1">
              <a:lnSpc>
                <a:spcPct val="80000"/>
              </a:lnSpc>
              <a:buFontTx/>
              <a:buNone/>
            </a:pPr>
            <a:r>
              <a:rPr lang="en-GB" sz="1400" b="1" smtClean="0">
                <a:latin typeface="Courier New" panose="02070309020205020404" pitchFamily="49" charset="0"/>
              </a:rPr>
              <a:t>&lt;/html&gt;</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66A575E-0950-465F-980B-4F62EE4424E9}" type="slidenum">
              <a:rPr lang="en-US">
                <a:latin typeface="Garamond" panose="02020404030301010803" pitchFamily="18" charset="0"/>
              </a:rPr>
              <a:pPr eaLnBrk="1" hangingPunct="1"/>
              <a:t>44</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48130" name="Rectangle 2"/>
          <p:cNvSpPr>
            <a:spLocks noGrp="1" noChangeArrowheads="1"/>
          </p:cNvSpPr>
          <p:nvPr>
            <p:ph type="title"/>
          </p:nvPr>
        </p:nvSpPr>
        <p:spPr>
          <a:xfrm>
            <a:off x="457200" y="274638"/>
            <a:ext cx="8229600" cy="850900"/>
          </a:xfrm>
        </p:spPr>
        <p:txBody>
          <a:bodyPr/>
          <a:lstStyle/>
          <a:p>
            <a:pPr eaLnBrk="1" hangingPunct="1"/>
            <a:r>
              <a:rPr lang="sr-Latn-CS" smtClean="0"/>
              <a:t>Događaji</a:t>
            </a:r>
            <a:endParaRPr lang="en-US" smtClean="0"/>
          </a:p>
        </p:txBody>
      </p:sp>
      <p:pic>
        <p:nvPicPr>
          <p:cNvPr id="48131" name="Picture 3"/>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a:xfrm>
            <a:off x="457200" y="1979903"/>
            <a:ext cx="4038600" cy="4315832"/>
          </a:xfrm>
          <a:noFill/>
        </p:spPr>
      </p:pic>
      <p:pic>
        <p:nvPicPr>
          <p:cNvPr id="48132" name="Picture 4"/>
          <p:cNvPicPr>
            <a:picLocks noGrp="1" noChangeAspect="1" noChangeArrowheads="1"/>
          </p:cNvPicPr>
          <p:nvPr>
            <p:ph sz="half" idx="2"/>
          </p:nvPr>
        </p:nvPicPr>
        <p:blipFill>
          <a:blip r:embed="rId4">
            <a:extLst>
              <a:ext uri="{28A0092B-C50C-407E-A947-70E740481C1C}">
                <a14:useLocalDpi xmlns:a14="http://schemas.microsoft.com/office/drawing/2010/main" val="0"/>
              </a:ext>
            </a:extLst>
          </a:blip>
          <a:srcRect/>
          <a:stretch>
            <a:fillRect/>
          </a:stretch>
        </p:blipFill>
        <p:spPr>
          <a:xfrm>
            <a:off x="3563938" y="4005263"/>
            <a:ext cx="1990725" cy="1200150"/>
          </a:xfrm>
          <a:noFill/>
        </p:spPr>
      </p:pic>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6ECEB3B6-ABFE-4B83-A8A6-3A720A3B6EB4}" type="slidenum">
              <a:rPr lang="en-US">
                <a:latin typeface="Garamond" panose="02020404030301010803" pitchFamily="18" charset="0"/>
              </a:rPr>
              <a:pPr eaLnBrk="1" hangingPunct="1"/>
              <a:t>45</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49154" name="Rectangle 2"/>
          <p:cNvSpPr>
            <a:spLocks noGrp="1" noChangeArrowheads="1"/>
          </p:cNvSpPr>
          <p:nvPr>
            <p:ph type="title"/>
          </p:nvPr>
        </p:nvSpPr>
        <p:spPr/>
        <p:txBody>
          <a:bodyPr/>
          <a:lstStyle/>
          <a:p>
            <a:pPr eaLnBrk="1" hangingPunct="1"/>
            <a:r>
              <a:rPr lang="sr-Latn-CS" smtClean="0"/>
              <a:t>Pozivanje JavaScript-a</a:t>
            </a:r>
          </a:p>
        </p:txBody>
      </p:sp>
      <p:sp>
        <p:nvSpPr>
          <p:cNvPr id="49155" name="Rectangle 3"/>
          <p:cNvSpPr>
            <a:spLocks noGrp="1" noChangeArrowheads="1"/>
          </p:cNvSpPr>
          <p:nvPr>
            <p:ph idx="1"/>
          </p:nvPr>
        </p:nvSpPr>
        <p:spPr/>
        <p:txBody>
          <a:bodyPr/>
          <a:lstStyle/>
          <a:p>
            <a:pPr eaLnBrk="1" hangingPunct="1">
              <a:lnSpc>
                <a:spcPct val="90000"/>
              </a:lnSpc>
            </a:pPr>
            <a:r>
              <a:rPr lang="en-US" smtClean="0"/>
              <a:t>Kao reak</a:t>
            </a:r>
            <a:r>
              <a:rPr lang="sr-Latn-CS" smtClean="0"/>
              <a:t>c</a:t>
            </a:r>
            <a:r>
              <a:rPr lang="en-US" smtClean="0"/>
              <a:t>iju na neki doga</a:t>
            </a:r>
            <a:r>
              <a:rPr lang="sr-Latn-CS" smtClean="0"/>
              <a:t>đaj.</a:t>
            </a:r>
            <a:endParaRPr lang="en-US" smtClean="0"/>
          </a:p>
          <a:p>
            <a:pPr eaLnBrk="1" hangingPunct="1">
              <a:lnSpc>
                <a:spcPct val="90000"/>
              </a:lnSpc>
            </a:pPr>
            <a:r>
              <a:rPr lang="sr-Latn-CS" smtClean="0"/>
              <a:t>Unutar &lt;script&gt; taga bilo gde unutar HTML dokumenta</a:t>
            </a:r>
          </a:p>
          <a:p>
            <a:pPr lvl="1" eaLnBrk="1" hangingPunct="1">
              <a:lnSpc>
                <a:spcPct val="90000"/>
              </a:lnSpc>
            </a:pPr>
            <a:r>
              <a:rPr lang="sr-Latn-CS" smtClean="0"/>
              <a:t>ako koristimo JavaScript funkciju, nju moramo da definišemo unutar &lt;head&gt; taga da bismo mogli da je pozivamo iz bilo kog JavaScript koda.</a:t>
            </a:r>
          </a:p>
          <a:p>
            <a:pPr eaLnBrk="1" hangingPunct="1">
              <a:lnSpc>
                <a:spcPct val="90000"/>
              </a:lnSpc>
            </a:pPr>
            <a:r>
              <a:rPr lang="sr-Latn-CS" smtClean="0"/>
              <a:t>Kao adresu unutar &lt;a&gt; taga:</a:t>
            </a:r>
          </a:p>
          <a:p>
            <a:pPr eaLnBrk="1" hangingPunct="1">
              <a:lnSpc>
                <a:spcPct val="90000"/>
              </a:lnSpc>
              <a:buFontTx/>
              <a:buNone/>
            </a:pPr>
            <a:r>
              <a:rPr lang="sr-Latn-CS" sz="2400" b="1" smtClean="0">
                <a:latin typeface="Courier New" panose="02070309020205020404" pitchFamily="49" charset="0"/>
              </a:rPr>
              <a:t>&lt;a href=“javascript:funkcija(‘parametar’);”&gt; klikni&lt;/a&gt;</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2040AE40-0B60-4E56-8810-C18612F3CC0D}" type="slidenum">
              <a:rPr lang="en-US">
                <a:latin typeface="Garamond" panose="02020404030301010803" pitchFamily="18" charset="0"/>
              </a:rPr>
              <a:pPr eaLnBrk="1" hangingPunct="1"/>
              <a:t>46</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50178" name="Rectangle 2"/>
          <p:cNvSpPr>
            <a:spLocks noGrp="1" noChangeArrowheads="1"/>
          </p:cNvSpPr>
          <p:nvPr>
            <p:ph type="title"/>
          </p:nvPr>
        </p:nvSpPr>
        <p:spPr/>
        <p:txBody>
          <a:bodyPr/>
          <a:lstStyle/>
          <a:p>
            <a:pPr eaLnBrk="1" hangingPunct="1"/>
            <a:r>
              <a:rPr lang="sr-Latn-CS" smtClean="0"/>
              <a:t>Reakcija na neki događaj</a:t>
            </a:r>
            <a:endParaRPr lang="en-US" smtClean="0"/>
          </a:p>
        </p:txBody>
      </p:sp>
      <p:sp>
        <p:nvSpPr>
          <p:cNvPr id="50179" name="Rectangle 3"/>
          <p:cNvSpPr>
            <a:spLocks noGrp="1" noChangeArrowheads="1"/>
          </p:cNvSpPr>
          <p:nvPr>
            <p:ph idx="1"/>
          </p:nvPr>
        </p:nvSpPr>
        <p:spPr/>
        <p:txBody>
          <a:bodyPr>
            <a:normAutofit lnSpcReduction="10000"/>
          </a:bodyPr>
          <a:lstStyle/>
          <a:p>
            <a:pPr eaLnBrk="1" hangingPunct="1">
              <a:lnSpc>
                <a:spcPct val="80000"/>
              </a:lnSpc>
              <a:buFontTx/>
              <a:buNone/>
            </a:pPr>
            <a:r>
              <a:rPr lang="sr-Latn-CS" sz="1600" b="1" smtClean="0">
                <a:latin typeface="Courier New" panose="02070309020205020404" pitchFamily="49" charset="0"/>
              </a:rPr>
              <a:t>&lt;html&gt;</a:t>
            </a:r>
          </a:p>
          <a:p>
            <a:pPr eaLnBrk="1" hangingPunct="1">
              <a:lnSpc>
                <a:spcPct val="80000"/>
              </a:lnSpc>
              <a:buFontTx/>
              <a:buNone/>
            </a:pPr>
            <a:r>
              <a:rPr lang="sr-Latn-CS" sz="1600" b="1" smtClean="0">
                <a:latin typeface="Courier New" panose="02070309020205020404" pitchFamily="49" charset="0"/>
              </a:rPr>
              <a:t>  &lt;head&gt;</a:t>
            </a:r>
          </a:p>
          <a:p>
            <a:pPr eaLnBrk="1" hangingPunct="1">
              <a:lnSpc>
                <a:spcPct val="80000"/>
              </a:lnSpc>
              <a:buFontTx/>
              <a:buNone/>
            </a:pPr>
            <a:r>
              <a:rPr lang="sr-Latn-CS" sz="1600" b="1" smtClean="0">
                <a:latin typeface="Courier New" panose="02070309020205020404" pitchFamily="49" charset="0"/>
              </a:rPr>
              <a:t>    &lt;title&gt;JavaScript&lt;/title&gt;</a:t>
            </a:r>
          </a:p>
          <a:p>
            <a:pPr eaLnBrk="1" hangingPunct="1">
              <a:lnSpc>
                <a:spcPct val="80000"/>
              </a:lnSpc>
              <a:buFontTx/>
              <a:buNone/>
            </a:pPr>
            <a:r>
              <a:rPr lang="sr-Latn-CS" sz="1600" b="1" smtClean="0">
                <a:latin typeface="Courier New" panose="02070309020205020404" pitchFamily="49" charset="0"/>
              </a:rPr>
              <a:t>    &lt;script type=“text/javascript"&gt;</a:t>
            </a:r>
          </a:p>
          <a:p>
            <a:pPr eaLnBrk="1" hangingPunct="1">
              <a:lnSpc>
                <a:spcPct val="80000"/>
              </a:lnSpc>
              <a:buFontTx/>
              <a:buNone/>
            </a:pPr>
            <a:r>
              <a:rPr lang="sr-Latn-CS" sz="1600" b="1" smtClean="0">
                <a:latin typeface="Courier New" panose="02070309020205020404" pitchFamily="49" charset="0"/>
              </a:rPr>
              <a:t>	   function greeting() {</a:t>
            </a:r>
          </a:p>
          <a:p>
            <a:pPr eaLnBrk="1" hangingPunct="1">
              <a:lnSpc>
                <a:spcPct val="80000"/>
              </a:lnSpc>
              <a:buFontTx/>
              <a:buNone/>
            </a:pPr>
            <a:r>
              <a:rPr lang="sr-Latn-CS" sz="1600" b="1" smtClean="0">
                <a:latin typeface="Courier New" panose="02070309020205020404" pitchFamily="49" charset="0"/>
              </a:rPr>
              <a:t>         alert("Dobrodosli na ovu stranicu");</a:t>
            </a:r>
          </a:p>
          <a:p>
            <a:pPr eaLnBrk="1" hangingPunct="1">
              <a:lnSpc>
                <a:spcPct val="80000"/>
              </a:lnSpc>
              <a:buFontTx/>
              <a:buNone/>
            </a:pPr>
            <a:r>
              <a:rPr lang="sr-Latn-CS" sz="1600" b="1" smtClean="0">
                <a:latin typeface="Courier New" panose="02070309020205020404" pitchFamily="49" charset="0"/>
              </a:rPr>
              <a:t>       }</a:t>
            </a:r>
          </a:p>
          <a:p>
            <a:pPr eaLnBrk="1" hangingPunct="1">
              <a:lnSpc>
                <a:spcPct val="80000"/>
              </a:lnSpc>
              <a:buFontTx/>
              <a:buNone/>
            </a:pPr>
            <a:r>
              <a:rPr lang="sr-Latn-CS" sz="1600" b="1" smtClean="0">
                <a:latin typeface="Courier New" panose="02070309020205020404" pitchFamily="49" charset="0"/>
              </a:rPr>
              <a:t>    &lt;/script&gt;</a:t>
            </a:r>
          </a:p>
          <a:p>
            <a:pPr eaLnBrk="1" hangingPunct="1">
              <a:lnSpc>
                <a:spcPct val="80000"/>
              </a:lnSpc>
              <a:buFontTx/>
              <a:buNone/>
            </a:pPr>
            <a:r>
              <a:rPr lang="sr-Latn-CS" sz="1600" b="1" smtClean="0">
                <a:latin typeface="Courier New" panose="02070309020205020404" pitchFamily="49" charset="0"/>
              </a:rPr>
              <a:t>  &lt;/head&gt;</a:t>
            </a:r>
          </a:p>
          <a:p>
            <a:pPr eaLnBrk="1" hangingPunct="1">
              <a:lnSpc>
                <a:spcPct val="80000"/>
              </a:lnSpc>
              <a:buFontTx/>
              <a:buNone/>
            </a:pPr>
            <a:r>
              <a:rPr lang="sr-Latn-CS" sz="1600" b="1" smtClean="0">
                <a:latin typeface="Courier New" panose="02070309020205020404" pitchFamily="49" charset="0"/>
              </a:rPr>
              <a:t>  &lt;body onLoad="greeting()"&gt;</a:t>
            </a:r>
          </a:p>
          <a:p>
            <a:pPr eaLnBrk="1" hangingPunct="1">
              <a:lnSpc>
                <a:spcPct val="80000"/>
              </a:lnSpc>
              <a:buFontTx/>
              <a:buNone/>
            </a:pPr>
            <a:r>
              <a:rPr lang="sr-Latn-CS" sz="1600" b="1" smtClean="0">
                <a:latin typeface="Courier New" panose="02070309020205020404" pitchFamily="49" charset="0"/>
              </a:rPr>
              <a:t>    &lt;h1&gt;JavaScript dogadjaji&lt;/h1&gt;</a:t>
            </a:r>
          </a:p>
          <a:p>
            <a:pPr eaLnBrk="1" hangingPunct="1">
              <a:lnSpc>
                <a:spcPct val="80000"/>
              </a:lnSpc>
              <a:buFontTx/>
              <a:buNone/>
            </a:pPr>
            <a:r>
              <a:rPr lang="sr-Latn-CS" sz="1600" b="1" smtClean="0">
                <a:latin typeface="Courier New" panose="02070309020205020404" pitchFamily="49" charset="0"/>
              </a:rPr>
              <a:t>    &lt;p&gt;</a:t>
            </a:r>
          </a:p>
          <a:p>
            <a:pPr eaLnBrk="1" hangingPunct="1">
              <a:lnSpc>
                <a:spcPct val="80000"/>
              </a:lnSpc>
              <a:buFontTx/>
              <a:buNone/>
            </a:pPr>
            <a:r>
              <a:rPr lang="sr-Latn-CS" sz="1600" b="1" smtClean="0">
                <a:latin typeface="Courier New" panose="02070309020205020404" pitchFamily="49" charset="0"/>
              </a:rPr>
              <a:t>      Dogadjaji koje svojom akcijom izazove korisnik ili web browser mogu biti obradjeni JavaScript kodom. Prilikom ucitavanja ove stranice automatski ce biti pozvana jedna JavaScript funkcija.</a:t>
            </a:r>
          </a:p>
          <a:p>
            <a:pPr eaLnBrk="1" hangingPunct="1">
              <a:lnSpc>
                <a:spcPct val="80000"/>
              </a:lnSpc>
              <a:buFontTx/>
              <a:buNone/>
            </a:pPr>
            <a:r>
              <a:rPr lang="sr-Latn-CS" sz="1600" b="1" smtClean="0">
                <a:latin typeface="Courier New" panose="02070309020205020404" pitchFamily="49" charset="0"/>
              </a:rPr>
              <a:t>    &lt;/p&gt;</a:t>
            </a:r>
          </a:p>
          <a:p>
            <a:pPr eaLnBrk="1" hangingPunct="1">
              <a:lnSpc>
                <a:spcPct val="80000"/>
              </a:lnSpc>
              <a:buFontTx/>
              <a:buNone/>
            </a:pPr>
            <a:r>
              <a:rPr lang="sr-Latn-CS" sz="1600" b="1" smtClean="0">
                <a:latin typeface="Courier New" panose="02070309020205020404" pitchFamily="49" charset="0"/>
              </a:rPr>
              <a:t>  &lt;/body&gt;</a:t>
            </a:r>
          </a:p>
          <a:p>
            <a:pPr eaLnBrk="1" hangingPunct="1">
              <a:lnSpc>
                <a:spcPct val="80000"/>
              </a:lnSpc>
              <a:buFontTx/>
              <a:buNone/>
            </a:pPr>
            <a:r>
              <a:rPr lang="sr-Latn-CS" sz="1600" b="1" smtClean="0">
                <a:latin typeface="Courier New" panose="02070309020205020404" pitchFamily="49" charset="0"/>
              </a:rPr>
              <a:t>&lt;/html&gt;</a:t>
            </a:r>
            <a:endParaRPr lang="en-US" sz="1600" b="1" smtClean="0">
              <a:latin typeface="Courier New" panose="02070309020205020404" pitchFamily="49"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AB297D0-5CA9-421D-BDAE-8B0A6AB05E20}" type="slidenum">
              <a:rPr lang="en-US">
                <a:latin typeface="Garamond" panose="02020404030301010803" pitchFamily="18" charset="0"/>
              </a:rPr>
              <a:pPr eaLnBrk="1" hangingPunct="1"/>
              <a:t>47</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506413" y="198438"/>
            <a:ext cx="8229600" cy="1143000"/>
          </a:xfrm>
        </p:spPr>
        <p:txBody>
          <a:bodyPr/>
          <a:lstStyle/>
          <a:p>
            <a:pPr eaLnBrk="1" hangingPunct="1"/>
            <a:r>
              <a:rPr lang="sr-Latn-CS" dirty="0" smtClean="0"/>
              <a:t>Reakcija na neki događaj</a:t>
            </a:r>
            <a:endParaRPr lang="en-US" dirty="0" smtClean="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39D6AA7-402D-413F-A209-D5C8E0D504A1}" type="slidenum">
              <a:rPr lang="en-US">
                <a:latin typeface="Garamond" panose="02020404030301010803" pitchFamily="18" charset="0"/>
              </a:rPr>
              <a:pPr eaLnBrk="1" hangingPunct="1"/>
              <a:t>48</a:t>
            </a:fld>
            <a:endParaRPr lang="en-US">
              <a:latin typeface="Garamond" panose="02020404030301010803" pitchFamily="18" charset="0"/>
            </a:endParaRPr>
          </a:p>
        </p:txBody>
      </p:sp>
      <p:pic>
        <p:nvPicPr>
          <p:cNvPr id="51203"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95513" y="1341438"/>
            <a:ext cx="4851400" cy="51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4"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92500" y="3357563"/>
            <a:ext cx="19907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C:\Users\Sanja\Desktop\152068753514047354.jpg"/>
          <p:cNvPicPr>
            <a:picLocks noChangeAspect="1" noChangeArrowheads="1"/>
          </p:cNvPicPr>
          <p:nvPr/>
        </p:nvPicPr>
        <p:blipFill>
          <a:blip r:embed="rId4"/>
          <a:srcRect/>
          <a:stretch>
            <a:fillRect/>
          </a:stretch>
        </p:blipFill>
        <p:spPr bwMode="auto">
          <a:xfrm>
            <a:off x="9047" y="2133600"/>
            <a:ext cx="1362553" cy="27336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52226" name="Rectangle 2"/>
          <p:cNvSpPr>
            <a:spLocks noGrp="1" noChangeArrowheads="1"/>
          </p:cNvSpPr>
          <p:nvPr>
            <p:ph type="title"/>
          </p:nvPr>
        </p:nvSpPr>
        <p:spPr/>
        <p:txBody>
          <a:bodyPr>
            <a:normAutofit fontScale="90000"/>
          </a:bodyPr>
          <a:lstStyle/>
          <a:p>
            <a:pPr eaLnBrk="1" hangingPunct="1"/>
            <a:r>
              <a:rPr lang="sr-Latn-CS" sz="4000" smtClean="0"/>
              <a:t>Preko &lt;script&gt; taga unutar &lt;body&gt; sekcije</a:t>
            </a:r>
            <a:endParaRPr lang="en-US" sz="4000" smtClean="0"/>
          </a:p>
        </p:txBody>
      </p:sp>
      <p:sp>
        <p:nvSpPr>
          <p:cNvPr id="52227" name="Rectangle 3"/>
          <p:cNvSpPr>
            <a:spLocks noGrp="1" noChangeArrowheads="1"/>
          </p:cNvSpPr>
          <p:nvPr>
            <p:ph idx="1"/>
          </p:nvPr>
        </p:nvSpPr>
        <p:spPr>
          <a:xfrm>
            <a:off x="457200" y="1600200"/>
            <a:ext cx="8229600" cy="4924425"/>
          </a:xfrm>
        </p:spPr>
        <p:txBody>
          <a:bodyPr>
            <a:normAutofit lnSpcReduction="10000"/>
          </a:bodyPr>
          <a:lstStyle/>
          <a:p>
            <a:pPr eaLnBrk="1" hangingPunct="1">
              <a:lnSpc>
                <a:spcPct val="80000"/>
              </a:lnSpc>
              <a:buFontTx/>
              <a:buNone/>
            </a:pPr>
            <a:r>
              <a:rPr lang="en-GB" sz="1400" b="1" smtClean="0"/>
              <a:t>&lt;html&gt;</a:t>
            </a:r>
          </a:p>
          <a:p>
            <a:pPr eaLnBrk="1" hangingPunct="1">
              <a:lnSpc>
                <a:spcPct val="80000"/>
              </a:lnSpc>
              <a:buFontTx/>
              <a:buNone/>
            </a:pPr>
            <a:r>
              <a:rPr lang="en-GB" sz="1400" b="1" smtClean="0"/>
              <a:t>  &lt;head&gt;</a:t>
            </a:r>
          </a:p>
          <a:p>
            <a:pPr eaLnBrk="1" hangingPunct="1">
              <a:lnSpc>
                <a:spcPct val="80000"/>
              </a:lnSpc>
              <a:buFontTx/>
              <a:buNone/>
            </a:pPr>
            <a:r>
              <a:rPr lang="en-GB" sz="1400" b="1" smtClean="0"/>
              <a:t>    &lt;title&gt;JavaScript&lt;/title&gt;</a:t>
            </a:r>
          </a:p>
          <a:p>
            <a:pPr eaLnBrk="1" hangingPunct="1">
              <a:lnSpc>
                <a:spcPct val="80000"/>
              </a:lnSpc>
              <a:buFontTx/>
              <a:buNone/>
            </a:pPr>
            <a:r>
              <a:rPr lang="en-GB" sz="1400" b="1" smtClean="0"/>
              <a:t>    &lt;script </a:t>
            </a:r>
            <a:r>
              <a:rPr lang="sr-Latn-CS" sz="1400" b="1" smtClean="0"/>
              <a:t>type</a:t>
            </a:r>
            <a:r>
              <a:rPr lang="en-GB" sz="1400" b="1" smtClean="0"/>
              <a:t>=“</a:t>
            </a:r>
            <a:r>
              <a:rPr lang="sr-Latn-CS" sz="1400" b="1" smtClean="0"/>
              <a:t>text/j</a:t>
            </a:r>
            <a:r>
              <a:rPr lang="en-GB" sz="1400" b="1" smtClean="0"/>
              <a:t>ava</a:t>
            </a:r>
            <a:r>
              <a:rPr lang="sr-Latn-CS" sz="1400" b="1" smtClean="0"/>
              <a:t>s</a:t>
            </a:r>
            <a:r>
              <a:rPr lang="en-GB" sz="1400" b="1" smtClean="0"/>
              <a:t>cript"&gt;</a:t>
            </a:r>
          </a:p>
          <a:p>
            <a:pPr eaLnBrk="1" hangingPunct="1">
              <a:lnSpc>
                <a:spcPct val="80000"/>
              </a:lnSpc>
              <a:buFontTx/>
              <a:buNone/>
            </a:pPr>
            <a:r>
              <a:rPr lang="en-GB" sz="1400" b="1" smtClean="0"/>
              <a:t>       function ispis() {</a:t>
            </a:r>
          </a:p>
          <a:p>
            <a:pPr eaLnBrk="1" hangingPunct="1">
              <a:lnSpc>
                <a:spcPct val="80000"/>
              </a:lnSpc>
              <a:buFontTx/>
              <a:buNone/>
            </a:pPr>
            <a:r>
              <a:rPr lang="en-GB" sz="1400" b="1" smtClean="0"/>
              <a:t>         document.write("Drugi pasus, ali iz funkcije.");</a:t>
            </a:r>
          </a:p>
          <a:p>
            <a:pPr eaLnBrk="1" hangingPunct="1">
              <a:lnSpc>
                <a:spcPct val="80000"/>
              </a:lnSpc>
              <a:buFontTx/>
              <a:buNone/>
            </a:pPr>
            <a:r>
              <a:rPr lang="en-GB" sz="1400" b="1" smtClean="0"/>
              <a:t>       }</a:t>
            </a:r>
          </a:p>
          <a:p>
            <a:pPr eaLnBrk="1" hangingPunct="1">
              <a:lnSpc>
                <a:spcPct val="80000"/>
              </a:lnSpc>
              <a:buFontTx/>
              <a:buNone/>
            </a:pPr>
            <a:r>
              <a:rPr lang="en-GB" sz="1400" b="1" smtClean="0"/>
              <a:t>    &lt;/script&gt;</a:t>
            </a:r>
          </a:p>
          <a:p>
            <a:pPr eaLnBrk="1" hangingPunct="1">
              <a:lnSpc>
                <a:spcPct val="80000"/>
              </a:lnSpc>
              <a:buFontTx/>
              <a:buNone/>
            </a:pPr>
            <a:r>
              <a:rPr lang="en-GB" sz="1400" b="1" smtClean="0"/>
              <a:t>  &lt;/head&gt;</a:t>
            </a:r>
          </a:p>
          <a:p>
            <a:pPr eaLnBrk="1" hangingPunct="1">
              <a:lnSpc>
                <a:spcPct val="80000"/>
              </a:lnSpc>
              <a:buFontTx/>
              <a:buNone/>
            </a:pPr>
            <a:r>
              <a:rPr lang="en-GB" sz="1400" b="1" smtClean="0"/>
              <a:t>  &lt;body&gt;</a:t>
            </a:r>
          </a:p>
          <a:p>
            <a:pPr eaLnBrk="1" hangingPunct="1">
              <a:lnSpc>
                <a:spcPct val="80000"/>
              </a:lnSpc>
              <a:buFontTx/>
              <a:buNone/>
            </a:pPr>
            <a:r>
              <a:rPr lang="en-GB" sz="1400" b="1" smtClean="0"/>
              <a:t>    &lt;h1&gt;JavaScript funkcije&lt;/h1&gt;</a:t>
            </a:r>
          </a:p>
          <a:p>
            <a:pPr eaLnBrk="1" hangingPunct="1">
              <a:lnSpc>
                <a:spcPct val="80000"/>
              </a:lnSpc>
              <a:buFontTx/>
              <a:buNone/>
            </a:pPr>
            <a:endParaRPr lang="en-GB" sz="1400" b="1" smtClean="0"/>
          </a:p>
          <a:p>
            <a:pPr eaLnBrk="1" hangingPunct="1">
              <a:lnSpc>
                <a:spcPct val="80000"/>
              </a:lnSpc>
              <a:buFontTx/>
              <a:buNone/>
            </a:pPr>
            <a:r>
              <a:rPr lang="en-GB" sz="1400" b="1" smtClean="0"/>
              <a:t>    &lt;p&gt;</a:t>
            </a:r>
          </a:p>
          <a:p>
            <a:pPr eaLnBrk="1" hangingPunct="1">
              <a:lnSpc>
                <a:spcPct val="80000"/>
              </a:lnSpc>
              <a:buFontTx/>
              <a:buNone/>
            </a:pPr>
            <a:r>
              <a:rPr lang="en-GB" sz="1400" b="1" smtClean="0"/>
              <a:t>      Tekst slede</a:t>
            </a:r>
            <a:r>
              <a:rPr lang="sr-Latn-CS" sz="1400" b="1" smtClean="0"/>
              <a:t>c</a:t>
            </a:r>
            <a:r>
              <a:rPr lang="en-GB" sz="1400" b="1" smtClean="0"/>
              <a:t>eg pasusa je generisan pozivom funkcije koju smo mi napisali:</a:t>
            </a:r>
          </a:p>
          <a:p>
            <a:pPr eaLnBrk="1" hangingPunct="1">
              <a:lnSpc>
                <a:spcPct val="80000"/>
              </a:lnSpc>
              <a:buFontTx/>
              <a:buNone/>
            </a:pPr>
            <a:r>
              <a:rPr lang="en-GB" sz="1400" b="1" smtClean="0"/>
              <a:t>    &lt;/p&gt;</a:t>
            </a:r>
          </a:p>
          <a:p>
            <a:pPr eaLnBrk="1" hangingPunct="1">
              <a:lnSpc>
                <a:spcPct val="80000"/>
              </a:lnSpc>
              <a:buFontTx/>
              <a:buNone/>
            </a:pPr>
            <a:endParaRPr lang="en-GB" sz="1400" b="1" smtClean="0"/>
          </a:p>
          <a:p>
            <a:pPr eaLnBrk="1" hangingPunct="1">
              <a:lnSpc>
                <a:spcPct val="80000"/>
              </a:lnSpc>
              <a:buFontTx/>
              <a:buNone/>
            </a:pPr>
            <a:r>
              <a:rPr lang="en-GB" sz="1400" b="1" smtClean="0"/>
              <a:t>    &lt;p&gt;</a:t>
            </a:r>
          </a:p>
          <a:p>
            <a:pPr eaLnBrk="1" hangingPunct="1">
              <a:lnSpc>
                <a:spcPct val="80000"/>
              </a:lnSpc>
              <a:buFontTx/>
              <a:buNone/>
            </a:pPr>
            <a:r>
              <a:rPr lang="en-GB" sz="1400" b="1" smtClean="0"/>
              <a:t>     &lt;script language="JavaScript"&gt;</a:t>
            </a:r>
          </a:p>
          <a:p>
            <a:pPr eaLnBrk="1" hangingPunct="1">
              <a:lnSpc>
                <a:spcPct val="80000"/>
              </a:lnSpc>
              <a:buFontTx/>
              <a:buNone/>
            </a:pPr>
            <a:r>
              <a:rPr lang="en-GB" sz="1400" b="1" smtClean="0"/>
              <a:t>       ispis();</a:t>
            </a:r>
          </a:p>
          <a:p>
            <a:pPr eaLnBrk="1" hangingPunct="1">
              <a:lnSpc>
                <a:spcPct val="80000"/>
              </a:lnSpc>
              <a:buFontTx/>
              <a:buNone/>
            </a:pPr>
            <a:r>
              <a:rPr lang="en-GB" sz="1400" b="1" smtClean="0"/>
              <a:t>     &lt;/script&gt;</a:t>
            </a:r>
          </a:p>
          <a:p>
            <a:pPr eaLnBrk="1" hangingPunct="1">
              <a:lnSpc>
                <a:spcPct val="80000"/>
              </a:lnSpc>
              <a:buFontTx/>
              <a:buNone/>
            </a:pPr>
            <a:r>
              <a:rPr lang="en-GB" sz="1400" b="1" smtClean="0"/>
              <a:t>    &lt;/p&gt;</a:t>
            </a:r>
          </a:p>
          <a:p>
            <a:pPr eaLnBrk="1" hangingPunct="1">
              <a:lnSpc>
                <a:spcPct val="80000"/>
              </a:lnSpc>
              <a:buFontTx/>
              <a:buNone/>
            </a:pPr>
            <a:r>
              <a:rPr lang="en-GB" sz="1400" b="1" smtClean="0"/>
              <a:t>  &lt;/body&gt;</a:t>
            </a:r>
          </a:p>
          <a:p>
            <a:pPr eaLnBrk="1" hangingPunct="1">
              <a:lnSpc>
                <a:spcPct val="80000"/>
              </a:lnSpc>
              <a:buFontTx/>
              <a:buNone/>
            </a:pPr>
            <a:r>
              <a:rPr lang="en-GB" sz="1400" b="1" smtClean="0"/>
              <a:t>&lt;/html&gt;</a:t>
            </a:r>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14119DC-CA99-4A5E-AD5A-EE3906B60AE6}" type="slidenum">
              <a:rPr lang="en-US">
                <a:latin typeface="Garamond" panose="02020404030301010803" pitchFamily="18" charset="0"/>
              </a:rPr>
              <a:pPr eaLnBrk="1" hangingPunct="1"/>
              <a:t>49</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7170" name="Rectangle 2"/>
          <p:cNvSpPr>
            <a:spLocks noGrp="1" noChangeArrowheads="1"/>
          </p:cNvSpPr>
          <p:nvPr>
            <p:ph type="title"/>
          </p:nvPr>
        </p:nvSpPr>
        <p:spPr/>
        <p:txBody>
          <a:bodyPr/>
          <a:lstStyle/>
          <a:p>
            <a:pPr eaLnBrk="1" hangingPunct="1"/>
            <a:r>
              <a:rPr lang="sr-Latn-CS" smtClean="0"/>
              <a:t>Primer</a:t>
            </a:r>
            <a:endParaRPr lang="en-US" smtClean="0"/>
          </a:p>
        </p:txBody>
      </p:sp>
      <p:sp>
        <p:nvSpPr>
          <p:cNvPr id="7171" name="Rectangle 3"/>
          <p:cNvSpPr>
            <a:spLocks noGrp="1" noChangeArrowheads="1"/>
          </p:cNvSpPr>
          <p:nvPr>
            <p:ph idx="1"/>
          </p:nvPr>
        </p:nvSpPr>
        <p:spPr/>
        <p:txBody>
          <a:bodyPr>
            <a:normAutofit lnSpcReduction="10000"/>
          </a:bodyPr>
          <a:lstStyle/>
          <a:p>
            <a:pPr eaLnBrk="1" hangingPunct="1">
              <a:lnSpc>
                <a:spcPct val="90000"/>
              </a:lnSpc>
              <a:buFontTx/>
              <a:buNone/>
            </a:pPr>
            <a:r>
              <a:rPr lang="en-US" sz="2400" b="1" dirty="0" smtClean="0">
                <a:latin typeface="Courier New" panose="02070309020205020404" pitchFamily="49" charset="0"/>
              </a:rPr>
              <a:t>&lt;html&gt;</a:t>
            </a:r>
            <a:endParaRPr lang="sr-Latn-CS" sz="2400" b="1" dirty="0" smtClean="0">
              <a:latin typeface="Courier New" panose="02070309020205020404" pitchFamily="49" charset="0"/>
            </a:endParaRPr>
          </a:p>
          <a:p>
            <a:pPr eaLnBrk="1" hangingPunct="1">
              <a:lnSpc>
                <a:spcPct val="90000"/>
              </a:lnSpc>
              <a:buFontTx/>
              <a:buNone/>
            </a:pPr>
            <a:r>
              <a:rPr lang="en-US" sz="2400" b="1" dirty="0" smtClean="0">
                <a:latin typeface="Courier New" panose="02070309020205020404" pitchFamily="49" charset="0"/>
              </a:rPr>
              <a:t>&lt;head&gt;</a:t>
            </a:r>
            <a:endParaRPr lang="sr-Latn-CS" sz="2400" b="1" dirty="0" smtClean="0">
              <a:latin typeface="Courier New" panose="02070309020205020404" pitchFamily="49" charset="0"/>
            </a:endParaRPr>
          </a:p>
          <a:p>
            <a:pPr eaLnBrk="1" hangingPunct="1">
              <a:lnSpc>
                <a:spcPct val="90000"/>
              </a:lnSpc>
              <a:buFontTx/>
              <a:buNone/>
            </a:pPr>
            <a:r>
              <a:rPr lang="en-US" sz="2400" b="1" dirty="0" smtClean="0">
                <a:latin typeface="Courier New" panose="02070309020205020404" pitchFamily="49" charset="0"/>
              </a:rPr>
              <a:t>&lt;script type="text/</a:t>
            </a:r>
            <a:r>
              <a:rPr lang="en-US" sz="2400" b="1" dirty="0" err="1" smtClean="0">
                <a:latin typeface="Courier New" panose="02070309020205020404" pitchFamily="49" charset="0"/>
              </a:rPr>
              <a:t>javascript</a:t>
            </a:r>
            <a:r>
              <a:rPr lang="en-US" sz="2400" b="1" dirty="0" smtClean="0">
                <a:latin typeface="Courier New" panose="02070309020205020404" pitchFamily="49" charset="0"/>
              </a:rPr>
              <a:t>"&gt;</a:t>
            </a:r>
            <a:endParaRPr lang="sr-Latn-CS" sz="2400" b="1" dirty="0" smtClean="0">
              <a:latin typeface="Courier New" panose="02070309020205020404" pitchFamily="49" charset="0"/>
            </a:endParaRPr>
          </a:p>
          <a:p>
            <a:pPr eaLnBrk="1" hangingPunct="1">
              <a:lnSpc>
                <a:spcPct val="90000"/>
              </a:lnSpc>
              <a:buFontTx/>
              <a:buNone/>
            </a:pPr>
            <a:r>
              <a:rPr lang="en-US" sz="2400" b="1" dirty="0" smtClean="0">
                <a:latin typeface="Courier New" panose="02070309020205020404" pitchFamily="49" charset="0"/>
              </a:rPr>
              <a:t>... </a:t>
            </a:r>
            <a:endParaRPr lang="sr-Latn-CS" sz="2400" b="1" dirty="0" smtClean="0">
              <a:latin typeface="Courier New" panose="02070309020205020404" pitchFamily="49" charset="0"/>
            </a:endParaRPr>
          </a:p>
          <a:p>
            <a:pPr eaLnBrk="1" hangingPunct="1">
              <a:lnSpc>
                <a:spcPct val="90000"/>
              </a:lnSpc>
              <a:buFontTx/>
              <a:buNone/>
            </a:pPr>
            <a:r>
              <a:rPr lang="en-US" sz="2400" b="1" dirty="0" smtClean="0">
                <a:latin typeface="Courier New" panose="02070309020205020404" pitchFamily="49" charset="0"/>
              </a:rPr>
              <a:t>&lt;/script&gt;</a:t>
            </a:r>
            <a:endParaRPr lang="sr-Latn-CS" sz="2400" b="1" dirty="0" smtClean="0">
              <a:latin typeface="Courier New" panose="02070309020205020404" pitchFamily="49" charset="0"/>
            </a:endParaRPr>
          </a:p>
          <a:p>
            <a:pPr eaLnBrk="1" hangingPunct="1">
              <a:lnSpc>
                <a:spcPct val="90000"/>
              </a:lnSpc>
              <a:buFontTx/>
              <a:buNone/>
            </a:pPr>
            <a:r>
              <a:rPr lang="en-US" sz="2400" b="1" dirty="0" smtClean="0">
                <a:latin typeface="Courier New" panose="02070309020205020404" pitchFamily="49" charset="0"/>
              </a:rPr>
              <a:t>&lt;/head&gt;</a:t>
            </a:r>
            <a:endParaRPr lang="sr-Latn-CS" sz="2400" b="1" dirty="0" smtClean="0">
              <a:latin typeface="Courier New" panose="02070309020205020404" pitchFamily="49" charset="0"/>
            </a:endParaRPr>
          </a:p>
          <a:p>
            <a:pPr eaLnBrk="1" hangingPunct="1">
              <a:lnSpc>
                <a:spcPct val="90000"/>
              </a:lnSpc>
              <a:buFontTx/>
              <a:buNone/>
            </a:pPr>
            <a:r>
              <a:rPr lang="en-US" sz="2400" b="1" dirty="0" smtClean="0">
                <a:latin typeface="Courier New" panose="02070309020205020404" pitchFamily="49" charset="0"/>
              </a:rPr>
              <a:t>&lt;body&gt;</a:t>
            </a:r>
            <a:endParaRPr lang="sr-Latn-CS" sz="2400" b="1" dirty="0" smtClean="0">
              <a:latin typeface="Courier New" panose="02070309020205020404" pitchFamily="49" charset="0"/>
            </a:endParaRPr>
          </a:p>
          <a:p>
            <a:pPr eaLnBrk="1" hangingPunct="1">
              <a:lnSpc>
                <a:spcPct val="90000"/>
              </a:lnSpc>
              <a:buFontTx/>
              <a:buNone/>
            </a:pPr>
            <a:r>
              <a:rPr lang="en-US" sz="2400" b="1" dirty="0" smtClean="0">
                <a:latin typeface="Courier New" panose="02070309020205020404" pitchFamily="49" charset="0"/>
              </a:rPr>
              <a:t>&lt;script type="text/</a:t>
            </a:r>
            <a:r>
              <a:rPr lang="en-US" sz="2400" b="1" dirty="0" err="1" smtClean="0">
                <a:latin typeface="Courier New" panose="02070309020205020404" pitchFamily="49" charset="0"/>
              </a:rPr>
              <a:t>javascript</a:t>
            </a:r>
            <a:r>
              <a:rPr lang="en-US" sz="2400" b="1" dirty="0" smtClean="0">
                <a:latin typeface="Courier New" panose="02070309020205020404" pitchFamily="49" charset="0"/>
              </a:rPr>
              <a:t>"&gt; </a:t>
            </a:r>
            <a:endParaRPr lang="sr-Latn-CS" sz="2400" b="1" dirty="0" smtClean="0">
              <a:latin typeface="Courier New" panose="02070309020205020404" pitchFamily="49" charset="0"/>
            </a:endParaRPr>
          </a:p>
          <a:p>
            <a:pPr eaLnBrk="1" hangingPunct="1">
              <a:lnSpc>
                <a:spcPct val="90000"/>
              </a:lnSpc>
              <a:buFontTx/>
              <a:buNone/>
            </a:pPr>
            <a:r>
              <a:rPr lang="en-US" sz="2400" b="1" dirty="0" smtClean="0">
                <a:latin typeface="Courier New" panose="02070309020205020404" pitchFamily="49" charset="0"/>
              </a:rPr>
              <a:t>...</a:t>
            </a:r>
            <a:endParaRPr lang="sr-Latn-CS" sz="2400" b="1" dirty="0" smtClean="0">
              <a:latin typeface="Courier New" panose="02070309020205020404" pitchFamily="49" charset="0"/>
            </a:endParaRPr>
          </a:p>
          <a:p>
            <a:pPr eaLnBrk="1" hangingPunct="1">
              <a:lnSpc>
                <a:spcPct val="90000"/>
              </a:lnSpc>
              <a:buFontTx/>
              <a:buNone/>
            </a:pPr>
            <a:r>
              <a:rPr lang="en-US" sz="2400" b="1" dirty="0" smtClean="0">
                <a:latin typeface="Courier New" panose="02070309020205020404" pitchFamily="49" charset="0"/>
              </a:rPr>
              <a:t>&lt;/script&gt;</a:t>
            </a:r>
            <a:endParaRPr lang="sr-Latn-CS" sz="2400" b="1" dirty="0" smtClean="0">
              <a:latin typeface="Courier New" panose="02070309020205020404" pitchFamily="49" charset="0"/>
            </a:endParaRPr>
          </a:p>
          <a:p>
            <a:pPr eaLnBrk="1" hangingPunct="1">
              <a:lnSpc>
                <a:spcPct val="90000"/>
              </a:lnSpc>
              <a:buFontTx/>
              <a:buNone/>
            </a:pPr>
            <a:r>
              <a:rPr lang="en-US" sz="2400" b="1" dirty="0" smtClean="0">
                <a:latin typeface="Courier New" panose="02070309020205020404" pitchFamily="49" charset="0"/>
              </a:rPr>
              <a:t>&lt;/body&gt;</a:t>
            </a:r>
            <a:r>
              <a:rPr lang="en-US" sz="2400" dirty="0" smtClean="0"/>
              <a:t> </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8D0EC00-A49B-4B50-841A-F84A2EF9E2A1}" type="slidenum">
              <a:rPr lang="en-US">
                <a:latin typeface="Garamond" panose="02020404030301010803" pitchFamily="18" charset="0"/>
              </a:rPr>
              <a:pPr eaLnBrk="1" hangingPunct="1"/>
              <a:t>5</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fontScale="90000"/>
          </a:bodyPr>
          <a:lstStyle/>
          <a:p>
            <a:pPr eaLnBrk="1" hangingPunct="1"/>
            <a:r>
              <a:rPr lang="sr-Latn-CS" sz="4000" smtClean="0"/>
              <a:t>Preko &lt;script&gt; taga unutar &lt;body&gt; sekcije</a:t>
            </a:r>
            <a:endParaRPr lang="en-US" sz="4000" smtClean="0"/>
          </a:p>
        </p:txBody>
      </p:sp>
      <p:pic>
        <p:nvPicPr>
          <p:cNvPr id="53251"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518262" y="1935163"/>
            <a:ext cx="4107476" cy="4389437"/>
          </a:xfrm>
          <a:noFill/>
        </p:spPr>
      </p:pic>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4A00C87-E573-4C65-ACC0-59523D4497EE}" type="slidenum">
              <a:rPr lang="en-US">
                <a:latin typeface="Garamond" panose="02020404030301010803" pitchFamily="18" charset="0"/>
              </a:rPr>
              <a:pPr eaLnBrk="1" hangingPunct="1"/>
              <a:t>50</a:t>
            </a:fld>
            <a:endParaRPr lang="en-US">
              <a:latin typeface="Garamond" panose="02020404030301010803" pitchFamily="18" charset="0"/>
            </a:endParaRPr>
          </a:p>
        </p:txBody>
      </p:sp>
      <p:pic>
        <p:nvPicPr>
          <p:cNvPr id="5" name="Picture 4" descr="C:\Users\Sanja\Desktop\152068753514047354.jpg"/>
          <p:cNvPicPr>
            <a:picLocks noChangeAspect="1" noChangeArrowheads="1"/>
          </p:cNvPicPr>
          <p:nvPr/>
        </p:nvPicPr>
        <p:blipFill>
          <a:blip r:embed="rId3"/>
          <a:srcRect/>
          <a:stretch>
            <a:fillRect/>
          </a:stretch>
        </p:blipFill>
        <p:spPr bwMode="auto">
          <a:xfrm>
            <a:off x="9047" y="2133600"/>
            <a:ext cx="1362553" cy="27336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54274" name="Rectangle 2"/>
          <p:cNvSpPr>
            <a:spLocks noGrp="1" noChangeArrowheads="1"/>
          </p:cNvSpPr>
          <p:nvPr>
            <p:ph type="title"/>
          </p:nvPr>
        </p:nvSpPr>
        <p:spPr/>
        <p:txBody>
          <a:bodyPr/>
          <a:lstStyle/>
          <a:p>
            <a:pPr eaLnBrk="1" hangingPunct="1"/>
            <a:r>
              <a:rPr lang="sr-Latn-CS" smtClean="0"/>
              <a:t>Ugrađene funkcije</a:t>
            </a:r>
            <a:endParaRPr lang="en-US" smtClean="0"/>
          </a:p>
        </p:txBody>
      </p:sp>
      <p:sp>
        <p:nvSpPr>
          <p:cNvPr id="54275" name="Rectangle 3"/>
          <p:cNvSpPr>
            <a:spLocks noGrp="1" noChangeArrowheads="1"/>
          </p:cNvSpPr>
          <p:nvPr>
            <p:ph idx="1"/>
          </p:nvPr>
        </p:nvSpPr>
        <p:spPr/>
        <p:txBody>
          <a:bodyPr/>
          <a:lstStyle/>
          <a:p>
            <a:pPr eaLnBrk="1" hangingPunct="1"/>
            <a:r>
              <a:rPr lang="sr-Latn-CS" sz="2800" smtClean="0"/>
              <a:t>Sistemske funkcije:</a:t>
            </a:r>
          </a:p>
          <a:p>
            <a:pPr lvl="1" eaLnBrk="1" hangingPunct="1"/>
            <a:r>
              <a:rPr lang="sr-Latn-CS" sz="2400" i="1" smtClean="0"/>
              <a:t>isNaN</a:t>
            </a:r>
            <a:r>
              <a:rPr lang="sr-Latn-CS" sz="2400" smtClean="0"/>
              <a:t>() – vraća </a:t>
            </a:r>
            <a:r>
              <a:rPr lang="en-US" sz="2400" smtClean="0"/>
              <a:t>true </a:t>
            </a:r>
            <a:r>
              <a:rPr lang="sr-Latn-CS" sz="2400" smtClean="0"/>
              <a:t>ako prosleđeni string </a:t>
            </a:r>
            <a:r>
              <a:rPr lang="en-US" sz="2400" smtClean="0"/>
              <a:t>nije </a:t>
            </a:r>
            <a:r>
              <a:rPr lang="sr-Latn-CS" sz="2400" smtClean="0"/>
              <a:t>broj,</a:t>
            </a:r>
          </a:p>
          <a:p>
            <a:pPr lvl="1" eaLnBrk="1" hangingPunct="1"/>
            <a:r>
              <a:rPr lang="sr-Latn-CS" sz="2400" i="1" smtClean="0"/>
              <a:t>eval</a:t>
            </a:r>
            <a:r>
              <a:rPr lang="sr-Latn-CS" sz="2400" smtClean="0"/>
              <a:t>() – interpretira prosleđeni string kao JavaScript kod,</a:t>
            </a:r>
          </a:p>
          <a:p>
            <a:pPr lvl="1" eaLnBrk="1" hangingPunct="1"/>
            <a:r>
              <a:rPr lang="sr-Latn-CS" sz="2400" i="1" smtClean="0"/>
              <a:t>parseInt</a:t>
            </a:r>
            <a:r>
              <a:rPr lang="sr-Latn-CS" sz="2400" smtClean="0"/>
              <a:t>() – parsira string u intidžer,</a:t>
            </a:r>
          </a:p>
          <a:p>
            <a:pPr lvl="1" eaLnBrk="1" hangingPunct="1"/>
            <a:r>
              <a:rPr lang="sr-Latn-CS" sz="2400" i="1" smtClean="0"/>
              <a:t>parseFloat</a:t>
            </a:r>
            <a:r>
              <a:rPr lang="sr-Latn-CS" sz="2400" smtClean="0"/>
              <a:t>() – parsira string u float promenljivu,</a:t>
            </a:r>
          </a:p>
          <a:p>
            <a:pPr lvl="1" eaLnBrk="1" hangingPunct="1"/>
            <a:r>
              <a:rPr lang="sr-Latn-CS" sz="2400" i="1" smtClean="0"/>
              <a:t>alert</a:t>
            </a:r>
            <a:r>
              <a:rPr lang="sr-Latn-CS" sz="2400" smtClean="0"/>
              <a:t>() – ispis poruke u MessageBox-u</a:t>
            </a:r>
          </a:p>
          <a:p>
            <a:pPr lvl="1" eaLnBrk="1" hangingPunct="1"/>
            <a:r>
              <a:rPr lang="sr-Latn-CS" sz="2400" i="1" smtClean="0"/>
              <a:t>escape</a:t>
            </a:r>
            <a:r>
              <a:rPr lang="sr-Latn-CS" sz="2400" smtClean="0"/>
              <a:t>(), </a:t>
            </a:r>
            <a:r>
              <a:rPr lang="sr-Latn-CS" sz="2400" i="1" smtClean="0"/>
              <a:t>unescape</a:t>
            </a:r>
            <a:r>
              <a:rPr lang="sr-Latn-CS" sz="2400" smtClean="0"/>
              <a:t>() – kodira/dekodira URL-ove (npr. zamenjuje razmak simbol</a:t>
            </a:r>
            <a:r>
              <a:rPr lang="en-US" sz="2400" smtClean="0"/>
              <a:t>om '+'</a:t>
            </a:r>
            <a:r>
              <a:rPr lang="sr-Latn-CS" sz="2400" smtClean="0"/>
              <a:t> i sl.)</a:t>
            </a:r>
            <a:endParaRPr lang="en-US" sz="2400" smtClean="0"/>
          </a:p>
          <a:p>
            <a:pPr eaLnBrk="1" hangingPunct="1"/>
            <a:endParaRPr lang="en-US" sz="2800" smtClean="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D5A0B53-A8D2-42CA-BBB4-1EBF1FD5086A}" type="slidenum">
              <a:rPr lang="en-US">
                <a:latin typeface="Garamond" panose="02020404030301010803" pitchFamily="18" charset="0"/>
              </a:rPr>
              <a:pPr eaLnBrk="1" hangingPunct="1"/>
              <a:t>51</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r>
              <a:rPr lang="en-US" smtClean="0"/>
              <a:t>Hijerarhija objekata</a:t>
            </a:r>
          </a:p>
        </p:txBody>
      </p:sp>
      <p:pic>
        <p:nvPicPr>
          <p:cNvPr id="55299" name="Picture 3"/>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2057400" y="2015331"/>
            <a:ext cx="5029200" cy="4229100"/>
          </a:xfrm>
          <a:noFill/>
        </p:spPr>
      </p:pic>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B5CC0BC0-303E-40F4-926A-0A6E1C32B72F}" type="slidenum">
              <a:rPr lang="en-US">
                <a:latin typeface="Garamond" panose="02020404030301010803" pitchFamily="18" charset="0"/>
              </a:rPr>
              <a:pPr eaLnBrk="1" hangingPunct="1"/>
              <a:t>52</a:t>
            </a:fld>
            <a:endParaRPr lang="en-US">
              <a:latin typeface="Garamond" panose="02020404030301010803" pitchFamily="18" charset="0"/>
            </a:endParaRPr>
          </a:p>
        </p:txBody>
      </p:sp>
      <p:pic>
        <p:nvPicPr>
          <p:cNvPr id="5" name="Picture 4" descr="C:\Users\Sanja\Desktop\152068753514047354.jpg"/>
          <p:cNvPicPr>
            <a:picLocks noChangeAspect="1" noChangeArrowheads="1"/>
          </p:cNvPicPr>
          <p:nvPr/>
        </p:nvPicPr>
        <p:blipFill>
          <a:blip r:embed="rId3"/>
          <a:srcRect/>
          <a:stretch>
            <a:fillRect/>
          </a:stretch>
        </p:blipFill>
        <p:spPr bwMode="auto">
          <a:xfrm>
            <a:off x="9047" y="2133600"/>
            <a:ext cx="1362553" cy="2733675"/>
          </a:xfrm>
          <a:prstGeom prst="rect">
            <a:avLst/>
          </a:prstGeom>
          <a:noFill/>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56322" name="Rectangle 2"/>
          <p:cNvSpPr>
            <a:spLocks noGrp="1" noChangeArrowheads="1"/>
          </p:cNvSpPr>
          <p:nvPr>
            <p:ph type="title"/>
          </p:nvPr>
        </p:nvSpPr>
        <p:spPr>
          <a:xfrm>
            <a:off x="423416" y="7029"/>
            <a:ext cx="8229600" cy="1143000"/>
          </a:xfrm>
        </p:spPr>
        <p:txBody>
          <a:bodyPr/>
          <a:lstStyle/>
          <a:p>
            <a:pPr eaLnBrk="1" hangingPunct="1"/>
            <a:r>
              <a:rPr lang="sr-Latn-CS" smtClean="0"/>
              <a:t>Window objekt</a:t>
            </a:r>
            <a:endParaRPr lang="en-US" smtClean="0"/>
          </a:p>
        </p:txBody>
      </p:sp>
      <p:sp>
        <p:nvSpPr>
          <p:cNvPr id="56323" name="Rectangle 3"/>
          <p:cNvSpPr>
            <a:spLocks noGrp="1" noChangeArrowheads="1"/>
          </p:cNvSpPr>
          <p:nvPr>
            <p:ph idx="1"/>
          </p:nvPr>
        </p:nvSpPr>
        <p:spPr>
          <a:xfrm>
            <a:off x="468313" y="1125538"/>
            <a:ext cx="8229600" cy="4924425"/>
          </a:xfrm>
        </p:spPr>
        <p:txBody>
          <a:bodyPr>
            <a:normAutofit lnSpcReduction="10000"/>
          </a:bodyPr>
          <a:lstStyle/>
          <a:p>
            <a:pPr eaLnBrk="1" hangingPunct="1">
              <a:lnSpc>
                <a:spcPct val="80000"/>
              </a:lnSpc>
            </a:pPr>
            <a:r>
              <a:rPr lang="sr-Latn-CS" sz="2000" dirty="0" smtClean="0"/>
              <a:t>Omogućuj</a:t>
            </a:r>
            <a:r>
              <a:rPr lang="en-US" sz="2000" dirty="0" smtClean="0"/>
              <a:t>e</a:t>
            </a:r>
            <a:r>
              <a:rPr lang="sr-Latn-CS" sz="2000" dirty="0" smtClean="0"/>
              <a:t> </a:t>
            </a:r>
            <a:r>
              <a:rPr lang="en-US" sz="2000" dirty="0" err="1" smtClean="0"/>
              <a:t>manipulaciju</a:t>
            </a:r>
            <a:r>
              <a:rPr lang="en-US" sz="2000" dirty="0" smtClean="0"/>
              <a:t> </a:t>
            </a:r>
            <a:r>
              <a:rPr lang="en-US" sz="2000" dirty="0" err="1" smtClean="0"/>
              <a:t>prozorima</a:t>
            </a:r>
            <a:endParaRPr lang="en-US" sz="2000" dirty="0" smtClean="0"/>
          </a:p>
          <a:p>
            <a:pPr eaLnBrk="1" hangingPunct="1">
              <a:lnSpc>
                <a:spcPct val="80000"/>
              </a:lnSpc>
            </a:pPr>
            <a:r>
              <a:rPr lang="sr-Latn-CS" sz="2000" dirty="0" smtClean="0"/>
              <a:t>Sadrži informacije o tekućem </a:t>
            </a:r>
            <a:r>
              <a:rPr lang="en-US" sz="2000" dirty="0" err="1" smtClean="0"/>
              <a:t>prozoru</a:t>
            </a:r>
            <a:endParaRPr lang="sr-Latn-CS" sz="2000" dirty="0" smtClean="0"/>
          </a:p>
          <a:p>
            <a:pPr eaLnBrk="1" hangingPunct="1">
              <a:lnSpc>
                <a:spcPct val="80000"/>
              </a:lnSpc>
            </a:pPr>
            <a:r>
              <a:rPr lang="sr-Latn-CS" sz="2000" dirty="0" smtClean="0"/>
              <a:t>Metode:</a:t>
            </a:r>
          </a:p>
          <a:p>
            <a:pPr lvl="1" eaLnBrk="1" hangingPunct="1">
              <a:lnSpc>
                <a:spcPct val="80000"/>
              </a:lnSpc>
            </a:pPr>
            <a:r>
              <a:rPr lang="sr-Latn-CS" sz="1800" i="1" dirty="0" smtClean="0"/>
              <a:t>alert</a:t>
            </a:r>
            <a:r>
              <a:rPr lang="sr-Latn-CS" sz="1800" dirty="0" smtClean="0"/>
              <a:t>(), </a:t>
            </a:r>
            <a:r>
              <a:rPr lang="sr-Latn-CS" sz="1800" i="1" dirty="0" smtClean="0"/>
              <a:t>confirm</a:t>
            </a:r>
            <a:r>
              <a:rPr lang="sr-Latn-CS" sz="1800" dirty="0" smtClean="0"/>
              <a:t>(), </a:t>
            </a:r>
            <a:r>
              <a:rPr lang="sr-Latn-CS" sz="1800" i="1" dirty="0" smtClean="0"/>
              <a:t>prompt</a:t>
            </a:r>
            <a:r>
              <a:rPr lang="sr-Latn-CS" sz="1800" dirty="0" smtClean="0"/>
              <a:t>() - poruka u prozoru (MessageBox)</a:t>
            </a:r>
          </a:p>
          <a:p>
            <a:pPr lvl="1" eaLnBrk="1" hangingPunct="1">
              <a:lnSpc>
                <a:spcPct val="80000"/>
              </a:lnSpc>
            </a:pPr>
            <a:r>
              <a:rPr lang="sr-Latn-CS" sz="1800" dirty="0" smtClean="0"/>
              <a:t>back(), </a:t>
            </a:r>
            <a:r>
              <a:rPr lang="sr-Latn-CS" sz="1800" i="1" dirty="0" smtClean="0"/>
              <a:t>forward</a:t>
            </a:r>
            <a:r>
              <a:rPr lang="sr-Latn-CS" sz="1800" dirty="0" smtClean="0"/>
              <a:t>() - povratak na prethodnu stranicu/odlazak na sledeću (iz istorije)</a:t>
            </a:r>
          </a:p>
          <a:p>
            <a:pPr lvl="1" eaLnBrk="1" hangingPunct="1">
              <a:lnSpc>
                <a:spcPct val="80000"/>
              </a:lnSpc>
            </a:pPr>
            <a:r>
              <a:rPr lang="sr-Latn-CS" sz="1800" i="1" dirty="0" smtClean="0"/>
              <a:t>moveBy</a:t>
            </a:r>
            <a:r>
              <a:rPr lang="sr-Latn-CS" sz="1800" dirty="0" smtClean="0"/>
              <a:t>(), </a:t>
            </a:r>
            <a:r>
              <a:rPr lang="sr-Latn-CS" sz="1800" i="1" dirty="0" smtClean="0"/>
              <a:t>MoveTo</a:t>
            </a:r>
            <a:r>
              <a:rPr lang="sr-Latn-CS" sz="1800" dirty="0" smtClean="0"/>
              <a:t>() - pomera prozor</a:t>
            </a:r>
          </a:p>
          <a:p>
            <a:pPr lvl="1" eaLnBrk="1" hangingPunct="1">
              <a:lnSpc>
                <a:spcPct val="80000"/>
              </a:lnSpc>
            </a:pPr>
            <a:r>
              <a:rPr lang="sr-Latn-CS" sz="1800" i="1" dirty="0" smtClean="0"/>
              <a:t>open</a:t>
            </a:r>
            <a:r>
              <a:rPr lang="sr-Latn-CS" sz="1800" dirty="0" smtClean="0"/>
              <a:t>() - otvara nov prozor</a:t>
            </a:r>
          </a:p>
          <a:p>
            <a:pPr lvl="1" eaLnBrk="1" hangingPunct="1">
              <a:lnSpc>
                <a:spcPct val="80000"/>
              </a:lnSpc>
            </a:pPr>
            <a:r>
              <a:rPr lang="sr-Latn-CS" sz="1800" i="1" dirty="0" smtClean="0"/>
              <a:t>setTimeout(“kod”, timeout)/clearTimeout()</a:t>
            </a:r>
            <a:r>
              <a:rPr lang="sr-Latn-CS" sz="1800" dirty="0" smtClean="0"/>
              <a:t> – podešava/isključuje kod koji će se izvršavati kada istekne timeout</a:t>
            </a:r>
          </a:p>
          <a:p>
            <a:pPr lvl="1" eaLnBrk="1" hangingPunct="1">
              <a:lnSpc>
                <a:spcPct val="80000"/>
              </a:lnSpc>
            </a:pPr>
            <a:r>
              <a:rPr lang="sr-Latn-CS" sz="1800" i="1" dirty="0" smtClean="0"/>
              <a:t>setInterval(“kod”, perioda)/clearInterval()</a:t>
            </a:r>
            <a:r>
              <a:rPr lang="sr-Latn-CS" sz="1800" dirty="0" smtClean="0"/>
              <a:t> – zadaje fu</a:t>
            </a:r>
            <a:r>
              <a:rPr lang="en-US" sz="1800" dirty="0" err="1" smtClean="0"/>
              <a:t>nkciju</a:t>
            </a:r>
            <a:r>
              <a:rPr lang="sr-Latn-CS" sz="1800" dirty="0" smtClean="0"/>
              <a:t> koja će se periodično izvršavati</a:t>
            </a:r>
          </a:p>
          <a:p>
            <a:pPr eaLnBrk="1" hangingPunct="1">
              <a:lnSpc>
                <a:spcPct val="80000"/>
              </a:lnSpc>
            </a:pPr>
            <a:r>
              <a:rPr lang="en-US" sz="2000" dirty="0" smtClean="0"/>
              <a:t>A</a:t>
            </a:r>
            <a:r>
              <a:rPr lang="sr-Latn-CS" sz="2000" dirty="0" smtClean="0"/>
              <a:t>tributi:</a:t>
            </a:r>
          </a:p>
          <a:p>
            <a:pPr lvl="1" eaLnBrk="1" hangingPunct="1">
              <a:lnSpc>
                <a:spcPct val="80000"/>
              </a:lnSpc>
            </a:pPr>
            <a:r>
              <a:rPr lang="sr-Latn-CS" sz="1800" i="1" dirty="0" smtClean="0"/>
              <a:t>history</a:t>
            </a:r>
            <a:r>
              <a:rPr lang="sr-Latn-CS" sz="1800" dirty="0" smtClean="0"/>
              <a:t> - istorija odlazaka na stranice,</a:t>
            </a:r>
          </a:p>
          <a:p>
            <a:pPr lvl="1" eaLnBrk="1" hangingPunct="1">
              <a:lnSpc>
                <a:spcPct val="80000"/>
              </a:lnSpc>
            </a:pPr>
            <a:r>
              <a:rPr lang="sr-Latn-CS" sz="1800" i="1" dirty="0" smtClean="0"/>
              <a:t>document</a:t>
            </a:r>
            <a:r>
              <a:rPr lang="sr-Latn-CS" sz="1800" dirty="0" smtClean="0"/>
              <a:t> - tekući HTML dokument,</a:t>
            </a:r>
          </a:p>
          <a:p>
            <a:pPr lvl="1" eaLnBrk="1" hangingPunct="1">
              <a:lnSpc>
                <a:spcPct val="80000"/>
              </a:lnSpc>
            </a:pPr>
            <a:r>
              <a:rPr lang="sr-Latn-CS" sz="1800" i="1" dirty="0" smtClean="0"/>
              <a:t>frames</a:t>
            </a:r>
            <a:r>
              <a:rPr lang="sr-Latn-CS" sz="1800" dirty="0" smtClean="0"/>
              <a:t> - niz svih frejmova u prozoru,</a:t>
            </a:r>
          </a:p>
          <a:p>
            <a:pPr lvl="1" eaLnBrk="1" hangingPunct="1">
              <a:lnSpc>
                <a:spcPct val="80000"/>
              </a:lnSpc>
            </a:pPr>
            <a:r>
              <a:rPr lang="sr-Latn-CS" sz="1800" i="1" dirty="0" smtClean="0"/>
              <a:t>location</a:t>
            </a:r>
            <a:r>
              <a:rPr lang="sr-Latn-CS" sz="1800" dirty="0" smtClean="0"/>
              <a:t> – kompletan URL tekuće stranice,</a:t>
            </a:r>
          </a:p>
          <a:p>
            <a:pPr lvl="1" eaLnBrk="1" hangingPunct="1">
              <a:lnSpc>
                <a:spcPct val="80000"/>
              </a:lnSpc>
            </a:pPr>
            <a:r>
              <a:rPr lang="sr-Latn-CS" sz="1800" i="1" dirty="0" smtClean="0"/>
              <a:t>statusbar</a:t>
            </a:r>
            <a:r>
              <a:rPr lang="sr-Latn-CS" sz="1800" dirty="0" smtClean="0"/>
              <a:t> - statusna linija na dnu ekrana</a:t>
            </a:r>
            <a:endParaRPr lang="en-US" sz="1800" dirty="0"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CD060E9-A462-4752-8694-D261963CC72C}" type="slidenum">
              <a:rPr lang="en-US">
                <a:latin typeface="Garamond" panose="02020404030301010803" pitchFamily="18" charset="0"/>
              </a:rPr>
              <a:pPr eaLnBrk="1" hangingPunct="1"/>
              <a:t>53</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57346" name="Rectangle 2"/>
          <p:cNvSpPr>
            <a:spLocks noGrp="1" noChangeArrowheads="1"/>
          </p:cNvSpPr>
          <p:nvPr>
            <p:ph type="title"/>
          </p:nvPr>
        </p:nvSpPr>
        <p:spPr>
          <a:xfrm>
            <a:off x="427443" y="260350"/>
            <a:ext cx="8229600" cy="1143000"/>
          </a:xfrm>
        </p:spPr>
        <p:txBody>
          <a:bodyPr/>
          <a:lstStyle/>
          <a:p>
            <a:pPr eaLnBrk="1" hangingPunct="1"/>
            <a:r>
              <a:rPr lang="sr-Latn-CS" dirty="0" smtClean="0"/>
              <a:t>Location objekt</a:t>
            </a:r>
            <a:endParaRPr lang="en-US" dirty="0" smtClean="0"/>
          </a:p>
        </p:txBody>
      </p:sp>
      <p:sp>
        <p:nvSpPr>
          <p:cNvPr id="57347" name="Rectangle 3"/>
          <p:cNvSpPr>
            <a:spLocks noGrp="1" noChangeArrowheads="1"/>
          </p:cNvSpPr>
          <p:nvPr>
            <p:ph idx="1"/>
          </p:nvPr>
        </p:nvSpPr>
        <p:spPr>
          <a:xfrm>
            <a:off x="457200" y="1600200"/>
            <a:ext cx="8229600" cy="4924425"/>
          </a:xfrm>
        </p:spPr>
        <p:txBody>
          <a:bodyPr/>
          <a:lstStyle/>
          <a:p>
            <a:pPr eaLnBrk="1" hangingPunct="1">
              <a:lnSpc>
                <a:spcPct val="80000"/>
              </a:lnSpc>
            </a:pPr>
            <a:r>
              <a:rPr lang="sr-Latn-CS" sz="2400" dirty="0" smtClean="0"/>
              <a:t>Reprezentuje URL stranice koja je učitana u navigator:</a:t>
            </a:r>
          </a:p>
          <a:p>
            <a:pPr eaLnBrk="1" hangingPunct="1">
              <a:lnSpc>
                <a:spcPct val="80000"/>
              </a:lnSpc>
              <a:buFontTx/>
              <a:buNone/>
            </a:pPr>
            <a:r>
              <a:rPr lang="sr-Latn-CS" sz="2400" b="1" dirty="0" smtClean="0">
                <a:latin typeface="Courier New" panose="02070309020205020404" pitchFamily="49" charset="0"/>
              </a:rPr>
              <a:t>location = “http://www.google.com”</a:t>
            </a:r>
            <a:endParaRPr lang="en-US" sz="2400" b="1" dirty="0" smtClean="0">
              <a:latin typeface="Courier New" panose="02070309020205020404" pitchFamily="49" charset="0"/>
            </a:endParaRPr>
          </a:p>
          <a:p>
            <a:pPr eaLnBrk="1" hangingPunct="1">
              <a:lnSpc>
                <a:spcPct val="80000"/>
              </a:lnSpc>
            </a:pPr>
            <a:r>
              <a:rPr lang="sr-Latn-CS" sz="2400" dirty="0" smtClean="0"/>
              <a:t>Sadrži informacije o tekućem dokumentu</a:t>
            </a:r>
          </a:p>
          <a:p>
            <a:pPr eaLnBrk="1" hangingPunct="1">
              <a:lnSpc>
                <a:spcPct val="80000"/>
              </a:lnSpc>
            </a:pPr>
            <a:r>
              <a:rPr lang="sr-Latn-CS" sz="2400" dirty="0" smtClean="0"/>
              <a:t>Metode:</a:t>
            </a:r>
          </a:p>
          <a:p>
            <a:pPr lvl="1" eaLnBrk="1" hangingPunct="1">
              <a:lnSpc>
                <a:spcPct val="80000"/>
              </a:lnSpc>
            </a:pPr>
            <a:r>
              <a:rPr lang="sr-Latn-CS" sz="2000" i="1" dirty="0" smtClean="0"/>
              <a:t>reload</a:t>
            </a:r>
            <a:r>
              <a:rPr lang="sr-Latn-CS" sz="2000" dirty="0" smtClean="0"/>
              <a:t>() - ponovno učitavanje tekućeg prozora</a:t>
            </a:r>
          </a:p>
          <a:p>
            <a:pPr lvl="1" eaLnBrk="1" hangingPunct="1">
              <a:lnSpc>
                <a:spcPct val="80000"/>
              </a:lnSpc>
            </a:pPr>
            <a:r>
              <a:rPr lang="sr-Latn-CS" sz="2000" i="1" dirty="0" smtClean="0"/>
              <a:t>replace</a:t>
            </a:r>
            <a:r>
              <a:rPr lang="sr-Latn-CS" sz="2000" dirty="0" smtClean="0"/>
              <a:t>() - učitava novi URL</a:t>
            </a:r>
          </a:p>
          <a:p>
            <a:pPr eaLnBrk="1" hangingPunct="1">
              <a:lnSpc>
                <a:spcPct val="80000"/>
              </a:lnSpc>
            </a:pPr>
            <a:r>
              <a:rPr lang="en-US" sz="2400" dirty="0" smtClean="0"/>
              <a:t>A</a:t>
            </a:r>
            <a:r>
              <a:rPr lang="sr-Latn-CS" sz="2400" dirty="0" smtClean="0"/>
              <a:t>tributi:</a:t>
            </a:r>
          </a:p>
          <a:p>
            <a:pPr lvl="1" eaLnBrk="1" hangingPunct="1">
              <a:lnSpc>
                <a:spcPct val="80000"/>
              </a:lnSpc>
            </a:pPr>
            <a:r>
              <a:rPr lang="sr-Latn-CS" sz="2000" i="1" dirty="0" smtClean="0"/>
              <a:t>href</a:t>
            </a:r>
            <a:r>
              <a:rPr lang="sr-Latn-CS" sz="2000" dirty="0" smtClean="0"/>
              <a:t> – pun URL do stranice:</a:t>
            </a:r>
          </a:p>
          <a:p>
            <a:pPr eaLnBrk="1" hangingPunct="1">
              <a:lnSpc>
                <a:spcPct val="80000"/>
              </a:lnSpc>
              <a:buFontTx/>
              <a:buNone/>
            </a:pPr>
            <a:r>
              <a:rPr lang="sr-Latn-CS" sz="2000" b="1" dirty="0" smtClean="0">
                <a:latin typeface="Courier New" panose="02070309020205020404" pitchFamily="49" charset="0"/>
              </a:rPr>
              <a:t>location.href=“http://www.google.com”</a:t>
            </a:r>
          </a:p>
          <a:p>
            <a:pPr lvl="1" eaLnBrk="1" hangingPunct="1">
              <a:lnSpc>
                <a:spcPct val="80000"/>
              </a:lnSpc>
            </a:pPr>
            <a:r>
              <a:rPr lang="sr-Latn-CS" sz="2000" i="1" dirty="0" smtClean="0"/>
              <a:t>protocol</a:t>
            </a:r>
            <a:r>
              <a:rPr lang="sr-Latn-CS" sz="2000" dirty="0" smtClean="0"/>
              <a:t> – protokol iz URL-a</a:t>
            </a:r>
          </a:p>
          <a:p>
            <a:pPr lvl="1" eaLnBrk="1" hangingPunct="1">
              <a:lnSpc>
                <a:spcPct val="80000"/>
              </a:lnSpc>
            </a:pPr>
            <a:r>
              <a:rPr lang="sr-Latn-CS" sz="2000" i="1" dirty="0" smtClean="0"/>
              <a:t>host</a:t>
            </a:r>
            <a:r>
              <a:rPr lang="sr-Latn-CS" sz="2000" dirty="0" smtClean="0"/>
              <a:t> – adresa servera iz URL-a</a:t>
            </a:r>
          </a:p>
          <a:p>
            <a:pPr lvl="1" eaLnBrk="1" hangingPunct="1">
              <a:lnSpc>
                <a:spcPct val="80000"/>
              </a:lnSpc>
            </a:pPr>
            <a:r>
              <a:rPr lang="sr-Latn-CS" sz="2000" i="1" dirty="0" smtClean="0"/>
              <a:t>port</a:t>
            </a:r>
            <a:r>
              <a:rPr lang="sr-Latn-CS" sz="2000" dirty="0" smtClean="0"/>
              <a:t> – port iz URL-a</a:t>
            </a:r>
          </a:p>
          <a:p>
            <a:pPr lvl="1" eaLnBrk="1" hangingPunct="1">
              <a:lnSpc>
                <a:spcPct val="80000"/>
              </a:lnSpc>
            </a:pPr>
            <a:r>
              <a:rPr lang="sr-Latn-CS" sz="2000" i="1" dirty="0" smtClean="0"/>
              <a:t>pathname</a:t>
            </a:r>
            <a:r>
              <a:rPr lang="sr-Latn-CS" sz="2000" dirty="0" smtClean="0"/>
              <a:t> – putanja do resursa</a:t>
            </a:r>
          </a:p>
          <a:p>
            <a:pPr lvl="1" eaLnBrk="1" hangingPunct="1">
              <a:lnSpc>
                <a:spcPct val="80000"/>
              </a:lnSpc>
            </a:pPr>
            <a:r>
              <a:rPr lang="sr-Latn-CS" sz="2000" i="1" dirty="0" smtClean="0"/>
              <a:t>search</a:t>
            </a:r>
            <a:r>
              <a:rPr lang="sr-Latn-CS" sz="2000" dirty="0" smtClean="0"/>
              <a:t> – parametri forme</a:t>
            </a:r>
          </a:p>
          <a:p>
            <a:pPr lvl="1" eaLnBrk="1" hangingPunct="1">
              <a:lnSpc>
                <a:spcPct val="80000"/>
              </a:lnSpc>
            </a:pPr>
            <a:endParaRPr lang="en-US" sz="2000" dirty="0"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D74CB2F-34E2-47FD-AA96-F84D51C44645}" type="slidenum">
              <a:rPr lang="en-US">
                <a:latin typeface="Garamond" panose="02020404030301010803" pitchFamily="18" charset="0"/>
              </a:rPr>
              <a:pPr eaLnBrk="1" hangingPunct="1"/>
              <a:t>54</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58370" name="Rectangle 2"/>
          <p:cNvSpPr>
            <a:spLocks noGrp="1" noChangeArrowheads="1"/>
          </p:cNvSpPr>
          <p:nvPr>
            <p:ph type="title"/>
          </p:nvPr>
        </p:nvSpPr>
        <p:spPr/>
        <p:txBody>
          <a:bodyPr/>
          <a:lstStyle/>
          <a:p>
            <a:pPr eaLnBrk="1" hangingPunct="1"/>
            <a:r>
              <a:rPr lang="sr-Latn-CS" smtClean="0"/>
              <a:t>History objekt</a:t>
            </a:r>
            <a:endParaRPr lang="en-US" smtClean="0"/>
          </a:p>
        </p:txBody>
      </p:sp>
      <p:sp>
        <p:nvSpPr>
          <p:cNvPr id="58371" name="Rectangle 3"/>
          <p:cNvSpPr>
            <a:spLocks noGrp="1" noChangeArrowheads="1"/>
          </p:cNvSpPr>
          <p:nvPr>
            <p:ph idx="1"/>
          </p:nvPr>
        </p:nvSpPr>
        <p:spPr/>
        <p:txBody>
          <a:bodyPr/>
          <a:lstStyle/>
          <a:p>
            <a:pPr eaLnBrk="1" hangingPunct="1">
              <a:lnSpc>
                <a:spcPct val="90000"/>
              </a:lnSpc>
            </a:pPr>
            <a:r>
              <a:rPr lang="sr-Latn-CS" sz="2400" smtClean="0"/>
              <a:t>Omogućuj</a:t>
            </a:r>
            <a:r>
              <a:rPr lang="en-US" sz="2400" smtClean="0"/>
              <a:t>e</a:t>
            </a:r>
            <a:r>
              <a:rPr lang="sr-Latn-CS" sz="2400" smtClean="0"/>
              <a:t> kotrolu pristupa već viđenim stranicama</a:t>
            </a:r>
            <a:endParaRPr lang="en-US" sz="2400" smtClean="0"/>
          </a:p>
          <a:p>
            <a:pPr eaLnBrk="1" hangingPunct="1">
              <a:lnSpc>
                <a:spcPct val="90000"/>
              </a:lnSpc>
            </a:pPr>
            <a:r>
              <a:rPr lang="sr-Latn-CS" sz="2400" smtClean="0"/>
              <a:t>Sadrži listu adresa posećenih stranica</a:t>
            </a:r>
          </a:p>
          <a:p>
            <a:pPr eaLnBrk="1" hangingPunct="1">
              <a:lnSpc>
                <a:spcPct val="90000"/>
              </a:lnSpc>
            </a:pPr>
            <a:r>
              <a:rPr lang="sr-Latn-CS" sz="2400" smtClean="0"/>
              <a:t>Metode:</a:t>
            </a:r>
          </a:p>
          <a:p>
            <a:pPr lvl="1" eaLnBrk="1" hangingPunct="1">
              <a:lnSpc>
                <a:spcPct val="90000"/>
              </a:lnSpc>
            </a:pPr>
            <a:r>
              <a:rPr lang="sr-Latn-CS" sz="2000" i="1" smtClean="0"/>
              <a:t>back</a:t>
            </a:r>
            <a:r>
              <a:rPr lang="sr-Latn-CS" sz="2000" smtClean="0"/>
              <a:t>() - učitava prethodnu stranicu iz liste</a:t>
            </a:r>
          </a:p>
          <a:p>
            <a:pPr lvl="1" eaLnBrk="1" hangingPunct="1">
              <a:lnSpc>
                <a:spcPct val="90000"/>
              </a:lnSpc>
            </a:pPr>
            <a:r>
              <a:rPr lang="sr-Latn-CS" sz="2000" i="1" smtClean="0"/>
              <a:t>forward</a:t>
            </a:r>
            <a:r>
              <a:rPr lang="sr-Latn-CS" sz="2000" smtClean="0"/>
              <a:t>() – učitava sledeću stranicu iz liste</a:t>
            </a:r>
          </a:p>
          <a:p>
            <a:pPr lvl="1" eaLnBrk="1" hangingPunct="1">
              <a:lnSpc>
                <a:spcPct val="90000"/>
              </a:lnSpc>
            </a:pPr>
            <a:r>
              <a:rPr lang="sr-Latn-CS" sz="2000" i="1" smtClean="0"/>
              <a:t>go</a:t>
            </a:r>
            <a:r>
              <a:rPr lang="sr-Latn-CS" sz="2000" smtClean="0"/>
              <a:t>() - učitava zadatu adresu iz liste</a:t>
            </a:r>
          </a:p>
          <a:p>
            <a:pPr eaLnBrk="1" hangingPunct="1">
              <a:lnSpc>
                <a:spcPct val="90000"/>
              </a:lnSpc>
            </a:pPr>
            <a:r>
              <a:rPr lang="en-US" sz="2400" smtClean="0"/>
              <a:t>A</a:t>
            </a:r>
            <a:r>
              <a:rPr lang="sr-Latn-CS" sz="2400" smtClean="0"/>
              <a:t>tributi:</a:t>
            </a:r>
          </a:p>
          <a:p>
            <a:pPr lvl="1" eaLnBrk="1" hangingPunct="1">
              <a:lnSpc>
                <a:spcPct val="90000"/>
              </a:lnSpc>
            </a:pPr>
            <a:r>
              <a:rPr lang="sr-Latn-CS" sz="2000" i="1" smtClean="0"/>
              <a:t>current</a:t>
            </a:r>
            <a:r>
              <a:rPr lang="sr-Latn-CS" sz="2000" smtClean="0"/>
              <a:t> – trenutno učitana adresa</a:t>
            </a:r>
          </a:p>
          <a:p>
            <a:pPr lvl="1" eaLnBrk="1" hangingPunct="1">
              <a:lnSpc>
                <a:spcPct val="90000"/>
              </a:lnSpc>
            </a:pPr>
            <a:r>
              <a:rPr lang="sr-Latn-CS" sz="2000" i="1" smtClean="0"/>
              <a:t>length</a:t>
            </a:r>
            <a:r>
              <a:rPr lang="sr-Latn-CS" sz="2000" smtClean="0"/>
              <a:t> – broj stavki u history listi</a:t>
            </a:r>
          </a:p>
          <a:p>
            <a:pPr lvl="1" eaLnBrk="1" hangingPunct="1">
              <a:lnSpc>
                <a:spcPct val="90000"/>
              </a:lnSpc>
            </a:pPr>
            <a:r>
              <a:rPr lang="sr-Latn-CS" sz="2000" i="1" smtClean="0"/>
              <a:t>next</a:t>
            </a:r>
            <a:r>
              <a:rPr lang="sr-Latn-CS" sz="2000" smtClean="0"/>
              <a:t> – zadavanje sledećeg elementa</a:t>
            </a:r>
          </a:p>
          <a:p>
            <a:pPr lvl="1" eaLnBrk="1" hangingPunct="1">
              <a:lnSpc>
                <a:spcPct val="90000"/>
              </a:lnSpc>
            </a:pPr>
            <a:r>
              <a:rPr lang="sr-Latn-CS" sz="2000" i="1" smtClean="0"/>
              <a:t>previous</a:t>
            </a:r>
            <a:r>
              <a:rPr lang="sr-Latn-CS" sz="2000" smtClean="0"/>
              <a:t> – zadavanje prethodnog elementa</a:t>
            </a:r>
          </a:p>
          <a:p>
            <a:pPr lvl="1" eaLnBrk="1" hangingPunct="1">
              <a:lnSpc>
                <a:spcPct val="90000"/>
              </a:lnSpc>
            </a:pPr>
            <a:endParaRPr lang="en-US" sz="2000"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86EEB4E-C3F2-46E1-9204-39F71DA4FF33}" type="slidenum">
              <a:rPr lang="en-US">
                <a:latin typeface="Garamond" panose="02020404030301010803" pitchFamily="18" charset="0"/>
              </a:rPr>
              <a:pPr eaLnBrk="1" hangingPunct="1"/>
              <a:t>55</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59394" name="Rectangle 2"/>
          <p:cNvSpPr>
            <a:spLocks noGrp="1" noChangeArrowheads="1"/>
          </p:cNvSpPr>
          <p:nvPr>
            <p:ph type="title"/>
          </p:nvPr>
        </p:nvSpPr>
        <p:spPr/>
        <p:txBody>
          <a:bodyPr/>
          <a:lstStyle/>
          <a:p>
            <a:pPr eaLnBrk="1" hangingPunct="1"/>
            <a:r>
              <a:rPr lang="sr-Latn-CS" smtClean="0"/>
              <a:t>Document objekt</a:t>
            </a:r>
            <a:endParaRPr lang="en-US" smtClean="0"/>
          </a:p>
        </p:txBody>
      </p:sp>
      <p:sp>
        <p:nvSpPr>
          <p:cNvPr id="59395" name="Rectangle 3"/>
          <p:cNvSpPr>
            <a:spLocks noGrp="1" noChangeArrowheads="1"/>
          </p:cNvSpPr>
          <p:nvPr>
            <p:ph idx="1"/>
          </p:nvPr>
        </p:nvSpPr>
        <p:spPr/>
        <p:txBody>
          <a:bodyPr/>
          <a:lstStyle/>
          <a:p>
            <a:pPr eaLnBrk="1" hangingPunct="1">
              <a:lnSpc>
                <a:spcPct val="90000"/>
              </a:lnSpc>
            </a:pPr>
            <a:r>
              <a:rPr lang="sr-Latn-CS" smtClean="0"/>
              <a:t>Omogućuj</a:t>
            </a:r>
            <a:r>
              <a:rPr lang="en-US" smtClean="0"/>
              <a:t>e</a:t>
            </a:r>
            <a:r>
              <a:rPr lang="sr-Latn-CS" smtClean="0"/>
              <a:t> ispis HTML-a na ekran</a:t>
            </a:r>
            <a:endParaRPr lang="en-US" smtClean="0"/>
          </a:p>
          <a:p>
            <a:pPr eaLnBrk="1" hangingPunct="1">
              <a:lnSpc>
                <a:spcPct val="90000"/>
              </a:lnSpc>
            </a:pPr>
            <a:r>
              <a:rPr lang="sr-Latn-CS" smtClean="0"/>
              <a:t>Sadrži informacije o tekućem dokumentu</a:t>
            </a:r>
          </a:p>
          <a:p>
            <a:pPr eaLnBrk="1" hangingPunct="1">
              <a:lnSpc>
                <a:spcPct val="90000"/>
              </a:lnSpc>
            </a:pPr>
            <a:r>
              <a:rPr lang="sr-Latn-CS" smtClean="0"/>
              <a:t>Metode:</a:t>
            </a:r>
          </a:p>
          <a:p>
            <a:pPr lvl="1" eaLnBrk="1" hangingPunct="1">
              <a:lnSpc>
                <a:spcPct val="90000"/>
              </a:lnSpc>
            </a:pPr>
            <a:r>
              <a:rPr lang="sr-Latn-CS" i="1" smtClean="0"/>
              <a:t>write</a:t>
            </a:r>
            <a:r>
              <a:rPr lang="sr-Latn-CS" smtClean="0"/>
              <a:t>() - ispisuje na ekran tekst</a:t>
            </a:r>
          </a:p>
          <a:p>
            <a:pPr eaLnBrk="1" hangingPunct="1">
              <a:lnSpc>
                <a:spcPct val="90000"/>
              </a:lnSpc>
            </a:pPr>
            <a:r>
              <a:rPr lang="en-US" smtClean="0"/>
              <a:t>A</a:t>
            </a:r>
            <a:r>
              <a:rPr lang="sr-Latn-CS" smtClean="0"/>
              <a:t>tributi:</a:t>
            </a:r>
          </a:p>
          <a:p>
            <a:pPr lvl="1" eaLnBrk="1" hangingPunct="1">
              <a:lnSpc>
                <a:spcPct val="90000"/>
              </a:lnSpc>
            </a:pPr>
            <a:r>
              <a:rPr lang="sr-Latn-CS" i="1" smtClean="0"/>
              <a:t>forms</a:t>
            </a:r>
            <a:r>
              <a:rPr lang="sr-Latn-CS" smtClean="0"/>
              <a:t> - niz svih formi u dokumentu</a:t>
            </a:r>
          </a:p>
          <a:p>
            <a:pPr lvl="1" eaLnBrk="1" hangingPunct="1">
              <a:lnSpc>
                <a:spcPct val="90000"/>
              </a:lnSpc>
            </a:pPr>
            <a:r>
              <a:rPr lang="sr-Latn-CS" i="1" smtClean="0"/>
              <a:t>links</a:t>
            </a:r>
            <a:r>
              <a:rPr lang="sr-Latn-CS" smtClean="0"/>
              <a:t> - niz svih linkova u dokumentu</a:t>
            </a:r>
          </a:p>
          <a:p>
            <a:pPr lvl="1" eaLnBrk="1" hangingPunct="1">
              <a:lnSpc>
                <a:spcPct val="90000"/>
              </a:lnSpc>
            </a:pPr>
            <a:r>
              <a:rPr lang="sr-Latn-CS" i="1" smtClean="0"/>
              <a:t>applets</a:t>
            </a:r>
            <a:r>
              <a:rPr lang="sr-Latn-CS" smtClean="0"/>
              <a:t> - niz svih apleta u dokumentu</a:t>
            </a:r>
          </a:p>
          <a:p>
            <a:pPr lvl="1" eaLnBrk="1" hangingPunct="1">
              <a:lnSpc>
                <a:spcPct val="90000"/>
              </a:lnSpc>
            </a:pPr>
            <a:r>
              <a:rPr lang="sr-Latn-CS" i="1" smtClean="0"/>
              <a:t>title</a:t>
            </a:r>
            <a:r>
              <a:rPr lang="sr-Latn-CS" smtClean="0"/>
              <a:t> - sadrzaj </a:t>
            </a:r>
            <a:r>
              <a:rPr lang="sr-Latn-CS" b="1" smtClean="0"/>
              <a:t>title</a:t>
            </a:r>
            <a:r>
              <a:rPr lang="sr-Latn-CS" smtClean="0"/>
              <a:t> taga</a:t>
            </a:r>
            <a:endParaRPr lang="en-US"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4926C9FD-EA43-42A5-94F3-37FD88177D45}" type="slidenum">
              <a:rPr lang="en-US">
                <a:latin typeface="Garamond" panose="02020404030301010803" pitchFamily="18" charset="0"/>
              </a:rPr>
              <a:pPr eaLnBrk="1" hangingPunct="1"/>
              <a:t>56</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60418" name="Rectangle 2"/>
          <p:cNvSpPr>
            <a:spLocks noGrp="1" noChangeArrowheads="1"/>
          </p:cNvSpPr>
          <p:nvPr>
            <p:ph type="title"/>
          </p:nvPr>
        </p:nvSpPr>
        <p:spPr/>
        <p:txBody>
          <a:bodyPr/>
          <a:lstStyle/>
          <a:p>
            <a:pPr eaLnBrk="1" hangingPunct="1"/>
            <a:r>
              <a:rPr lang="sr-Latn-CS" smtClean="0"/>
              <a:t>String objekt</a:t>
            </a:r>
          </a:p>
        </p:txBody>
      </p:sp>
      <p:sp>
        <p:nvSpPr>
          <p:cNvPr id="60419" name="Rectangle 3"/>
          <p:cNvSpPr>
            <a:spLocks noGrp="1" noChangeArrowheads="1"/>
          </p:cNvSpPr>
          <p:nvPr>
            <p:ph idx="1"/>
          </p:nvPr>
        </p:nvSpPr>
        <p:spPr/>
        <p:txBody>
          <a:bodyPr>
            <a:normAutofit lnSpcReduction="10000"/>
          </a:bodyPr>
          <a:lstStyle/>
          <a:p>
            <a:pPr eaLnBrk="1" hangingPunct="1">
              <a:lnSpc>
                <a:spcPct val="90000"/>
              </a:lnSpc>
            </a:pPr>
            <a:r>
              <a:rPr lang="sr-Latn-CS" sz="2800" smtClean="0"/>
              <a:t>Reprezentuje string</a:t>
            </a:r>
          </a:p>
          <a:p>
            <a:pPr lvl="1" eaLnBrk="1" hangingPunct="1">
              <a:lnSpc>
                <a:spcPct val="90000"/>
              </a:lnSpc>
            </a:pPr>
            <a:r>
              <a:rPr lang="sr-Latn-CS" sz="2400" smtClean="0"/>
              <a:t>string konstanta “tekst” reprezentuje string</a:t>
            </a:r>
          </a:p>
          <a:p>
            <a:pPr eaLnBrk="1" hangingPunct="1">
              <a:lnSpc>
                <a:spcPct val="90000"/>
              </a:lnSpc>
            </a:pPr>
            <a:r>
              <a:rPr lang="sr-Latn-CS" sz="2800" smtClean="0"/>
              <a:t>Metode:</a:t>
            </a:r>
          </a:p>
          <a:p>
            <a:pPr lvl="1" eaLnBrk="1" hangingPunct="1">
              <a:lnSpc>
                <a:spcPct val="90000"/>
              </a:lnSpc>
            </a:pPr>
            <a:r>
              <a:rPr lang="sr-Latn-CS" sz="2400" i="1" smtClean="0"/>
              <a:t>substring</a:t>
            </a:r>
            <a:r>
              <a:rPr lang="sr-Latn-CS" sz="2400" smtClean="0"/>
              <a:t>() – vraća deo stringa</a:t>
            </a:r>
          </a:p>
          <a:p>
            <a:pPr lvl="1" eaLnBrk="1" hangingPunct="1">
              <a:lnSpc>
                <a:spcPct val="90000"/>
              </a:lnSpc>
            </a:pPr>
            <a:r>
              <a:rPr lang="sr-Latn-CS" sz="2400" i="1" smtClean="0"/>
              <a:t>split</a:t>
            </a:r>
            <a:r>
              <a:rPr lang="sr-Latn-CS" sz="2400" smtClean="0"/>
              <a:t>() – vraća niz stringova kao rezultat “razbijanja” stringa</a:t>
            </a:r>
          </a:p>
          <a:p>
            <a:pPr lvl="1" eaLnBrk="1" hangingPunct="1">
              <a:lnSpc>
                <a:spcPct val="90000"/>
              </a:lnSpc>
            </a:pPr>
            <a:r>
              <a:rPr lang="sr-Latn-CS" sz="2400" i="1" smtClean="0"/>
              <a:t>indexOf</a:t>
            </a:r>
            <a:r>
              <a:rPr lang="sr-Latn-CS" sz="2400" smtClean="0"/>
              <a:t>(), </a:t>
            </a:r>
            <a:r>
              <a:rPr lang="sr-Latn-CS" sz="2400" i="1" smtClean="0"/>
              <a:t>lastIndexOf</a:t>
            </a:r>
            <a:r>
              <a:rPr lang="sr-Latn-CS" sz="2400" smtClean="0"/>
              <a:t>() – vraća poziciju nekog podstringa</a:t>
            </a:r>
          </a:p>
          <a:p>
            <a:pPr lvl="1" eaLnBrk="1" hangingPunct="1">
              <a:lnSpc>
                <a:spcPct val="90000"/>
              </a:lnSpc>
            </a:pPr>
            <a:r>
              <a:rPr lang="sr-Latn-CS" sz="2400" i="1" smtClean="0"/>
              <a:t>charAt</a:t>
            </a:r>
            <a:r>
              <a:rPr lang="sr-Latn-CS" sz="2400" smtClean="0"/>
              <a:t>() – vraća karakter sa zadate pozicije</a:t>
            </a:r>
          </a:p>
          <a:p>
            <a:pPr eaLnBrk="1" hangingPunct="1">
              <a:lnSpc>
                <a:spcPct val="90000"/>
              </a:lnSpc>
            </a:pPr>
            <a:r>
              <a:rPr lang="en-US" sz="2800" smtClean="0"/>
              <a:t>A</a:t>
            </a:r>
            <a:r>
              <a:rPr lang="sr-Latn-CS" sz="2800" smtClean="0"/>
              <a:t>tributi:</a:t>
            </a:r>
          </a:p>
          <a:p>
            <a:pPr lvl="1" eaLnBrk="1" hangingPunct="1">
              <a:lnSpc>
                <a:spcPct val="90000"/>
              </a:lnSpc>
            </a:pPr>
            <a:r>
              <a:rPr lang="sr-Latn-CS" sz="2400" i="1" smtClean="0"/>
              <a:t>length</a:t>
            </a:r>
            <a:r>
              <a:rPr lang="sr-Latn-CS" sz="2400" smtClean="0"/>
              <a:t> – dužina stringa</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F22047F-F2DA-44B0-A50F-1AB4642EF492}" type="slidenum">
              <a:rPr lang="en-US">
                <a:latin typeface="Garamond" panose="02020404030301010803" pitchFamily="18" charset="0"/>
              </a:rPr>
              <a:pPr eaLnBrk="1" hangingPunct="1"/>
              <a:t>57</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61442" name="Rectangle 2"/>
          <p:cNvSpPr>
            <a:spLocks noGrp="1" noChangeArrowheads="1"/>
          </p:cNvSpPr>
          <p:nvPr>
            <p:ph type="title"/>
          </p:nvPr>
        </p:nvSpPr>
        <p:spPr>
          <a:xfrm>
            <a:off x="457200" y="198438"/>
            <a:ext cx="8229600" cy="1143000"/>
          </a:xfrm>
        </p:spPr>
        <p:txBody>
          <a:bodyPr/>
          <a:lstStyle/>
          <a:p>
            <a:pPr eaLnBrk="1" hangingPunct="1"/>
            <a:r>
              <a:rPr lang="sr-Latn-CS" dirty="0" smtClean="0"/>
              <a:t>Forme</a:t>
            </a:r>
            <a:endParaRPr lang="en-US" dirty="0" smtClean="0"/>
          </a:p>
        </p:txBody>
      </p:sp>
      <p:sp>
        <p:nvSpPr>
          <p:cNvPr id="61443" name="Rectangle 3"/>
          <p:cNvSpPr>
            <a:spLocks noGrp="1" noChangeArrowheads="1"/>
          </p:cNvSpPr>
          <p:nvPr>
            <p:ph idx="1"/>
          </p:nvPr>
        </p:nvSpPr>
        <p:spPr>
          <a:xfrm>
            <a:off x="468313" y="1341438"/>
            <a:ext cx="8229600" cy="4530725"/>
          </a:xfrm>
        </p:spPr>
        <p:txBody>
          <a:bodyPr/>
          <a:lstStyle/>
          <a:p>
            <a:pPr eaLnBrk="1" hangingPunct="1"/>
            <a:r>
              <a:rPr lang="sr-Latn-CS" sz="2800" smtClean="0"/>
              <a:t>Reprezentovane </a:t>
            </a:r>
            <a:r>
              <a:rPr lang="en-US" sz="2800" b="1" smtClean="0"/>
              <a:t>f</a:t>
            </a:r>
            <a:r>
              <a:rPr lang="sr-Latn-CS" sz="2800" b="1" smtClean="0"/>
              <a:t>orm</a:t>
            </a:r>
            <a:r>
              <a:rPr lang="sr-Latn-CS" sz="2800" smtClean="0"/>
              <a:t> objektom.</a:t>
            </a:r>
          </a:p>
          <a:p>
            <a:pPr eaLnBrk="1" hangingPunct="1"/>
            <a:r>
              <a:rPr lang="sr-Latn-CS" sz="2800" smtClean="0"/>
              <a:t>Metode:</a:t>
            </a:r>
          </a:p>
          <a:p>
            <a:pPr lvl="1" eaLnBrk="1" hangingPunct="1"/>
            <a:r>
              <a:rPr lang="sr-Latn-CS" sz="2400" i="1" smtClean="0"/>
              <a:t>submit</a:t>
            </a:r>
            <a:r>
              <a:rPr lang="sr-Latn-CS" sz="2400" smtClean="0"/>
              <a:t>() - šalje podatke iz forme na odredište definisano </a:t>
            </a:r>
            <a:r>
              <a:rPr lang="sr-Latn-CS" sz="2400" b="1" smtClean="0"/>
              <a:t>action</a:t>
            </a:r>
            <a:r>
              <a:rPr lang="sr-Latn-CS" sz="2400" smtClean="0"/>
              <a:t> atributom </a:t>
            </a:r>
            <a:r>
              <a:rPr lang="sr-Latn-CS" sz="2400" b="1" smtClean="0"/>
              <a:t>form</a:t>
            </a:r>
            <a:r>
              <a:rPr lang="sr-Latn-CS" sz="2400" smtClean="0"/>
              <a:t> taga.</a:t>
            </a:r>
          </a:p>
          <a:p>
            <a:pPr lvl="1" eaLnBrk="1" hangingPunct="1"/>
            <a:r>
              <a:rPr lang="sr-Latn-CS" sz="2400" i="1" smtClean="0"/>
              <a:t>reset</a:t>
            </a:r>
            <a:r>
              <a:rPr lang="sr-Latn-CS" sz="2400" smtClean="0"/>
              <a:t>() - simulira pritisak na Reset dugme forme.</a:t>
            </a:r>
          </a:p>
          <a:p>
            <a:pPr eaLnBrk="1" hangingPunct="1"/>
            <a:r>
              <a:rPr lang="sr-Latn-CS" sz="2800" smtClean="0"/>
              <a:t>Atributi:</a:t>
            </a:r>
          </a:p>
          <a:p>
            <a:pPr lvl="1" eaLnBrk="1" hangingPunct="1"/>
            <a:r>
              <a:rPr lang="sr-Latn-CS" sz="2400" i="1" smtClean="0"/>
              <a:t>elements</a:t>
            </a:r>
            <a:r>
              <a:rPr lang="sr-Latn-CS" sz="2400" smtClean="0"/>
              <a:t> - niz elemenata forme. Svaki element ima </a:t>
            </a:r>
            <a:r>
              <a:rPr lang="sr-Latn-CS" sz="2400" b="1" smtClean="0"/>
              <a:t>value</a:t>
            </a:r>
            <a:r>
              <a:rPr lang="sr-Latn-CS" sz="2400" smtClean="0"/>
              <a:t> atribut za pristup sadržaju,</a:t>
            </a:r>
          </a:p>
          <a:p>
            <a:pPr lvl="1" eaLnBrk="1" hangingPunct="1"/>
            <a:r>
              <a:rPr lang="sr-Latn-CS" sz="2400" i="1" smtClean="0"/>
              <a:t>length</a:t>
            </a:r>
            <a:r>
              <a:rPr lang="sr-Latn-CS" sz="2400" smtClean="0"/>
              <a:t> - broj elemenata na formi.</a:t>
            </a:r>
          </a:p>
          <a:p>
            <a:pPr lvl="1" eaLnBrk="1" hangingPunct="1"/>
            <a:r>
              <a:rPr lang="sr-Latn-CS" sz="2400" i="1" smtClean="0"/>
              <a:t>action</a:t>
            </a:r>
            <a:r>
              <a:rPr lang="sr-Latn-CS" sz="2400" smtClean="0"/>
              <a:t> - sadržaj action atributa.</a:t>
            </a:r>
            <a:endParaRPr lang="en-US" sz="2400" smtClean="0"/>
          </a:p>
        </p:txBody>
      </p:sp>
      <p:sp>
        <p:nvSpPr>
          <p:cNvPr id="5" name="Slide Number Placeholder 4"/>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E45C5378-B469-4882-9823-5F6AA2C3C797}" type="slidenum">
              <a:rPr lang="en-US">
                <a:latin typeface="Garamond" panose="02020404030301010803" pitchFamily="18" charset="0"/>
              </a:rPr>
              <a:pPr eaLnBrk="1" hangingPunct="1"/>
              <a:t>58</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62466" name="Rectangle 2"/>
          <p:cNvSpPr>
            <a:spLocks noGrp="1" noChangeArrowheads="1"/>
          </p:cNvSpPr>
          <p:nvPr>
            <p:ph type="title"/>
          </p:nvPr>
        </p:nvSpPr>
        <p:spPr>
          <a:xfrm>
            <a:off x="468313" y="111125"/>
            <a:ext cx="8229600" cy="796925"/>
          </a:xfrm>
        </p:spPr>
        <p:txBody>
          <a:bodyPr>
            <a:normAutofit fontScale="90000"/>
          </a:bodyPr>
          <a:lstStyle/>
          <a:p>
            <a:pPr eaLnBrk="1" hangingPunct="1"/>
            <a:r>
              <a:rPr lang="sr-Latn-CS" smtClean="0"/>
              <a:t>Forme</a:t>
            </a:r>
            <a:endParaRPr lang="en-US" smtClean="0"/>
          </a:p>
        </p:txBody>
      </p:sp>
      <p:sp>
        <p:nvSpPr>
          <p:cNvPr id="62467" name="Rectangle 3"/>
          <p:cNvSpPr>
            <a:spLocks noGrp="1" noChangeArrowheads="1"/>
          </p:cNvSpPr>
          <p:nvPr>
            <p:ph idx="1"/>
          </p:nvPr>
        </p:nvSpPr>
        <p:spPr>
          <a:xfrm>
            <a:off x="611188" y="836613"/>
            <a:ext cx="8229600" cy="4537075"/>
          </a:xfrm>
        </p:spPr>
        <p:txBody>
          <a:bodyPr>
            <a:normAutofit fontScale="92500" lnSpcReduction="20000"/>
          </a:bodyPr>
          <a:lstStyle/>
          <a:p>
            <a:pPr eaLnBrk="1" hangingPunct="1">
              <a:lnSpc>
                <a:spcPct val="80000"/>
              </a:lnSpc>
              <a:buFontTx/>
              <a:buNone/>
            </a:pPr>
            <a:r>
              <a:rPr lang="en-GB" sz="1600" b="1" smtClean="0">
                <a:latin typeface="Courier New" panose="02070309020205020404" pitchFamily="49" charset="0"/>
              </a:rPr>
              <a:t>&lt;html&gt;</a:t>
            </a:r>
          </a:p>
          <a:p>
            <a:pPr eaLnBrk="1" hangingPunct="1">
              <a:lnSpc>
                <a:spcPct val="80000"/>
              </a:lnSpc>
              <a:buFontTx/>
              <a:buNone/>
            </a:pPr>
            <a:r>
              <a:rPr lang="en-GB" sz="1600" b="1" smtClean="0">
                <a:latin typeface="Courier New" panose="02070309020205020404" pitchFamily="49" charset="0"/>
              </a:rPr>
              <a:t>    &lt;head&gt;&lt;title&gt;</a:t>
            </a:r>
            <a:r>
              <a:rPr lang="sr-Latn-RS" sz="1600" b="1" smtClean="0">
                <a:latin typeface="Courier New" panose="02070309020205020404" pitchFamily="49" charset="0"/>
              </a:rPr>
              <a:t>Forme</a:t>
            </a:r>
            <a:r>
              <a:rPr lang="en-GB" sz="1600" b="1" smtClean="0">
                <a:latin typeface="Courier New" panose="02070309020205020404" pitchFamily="49" charset="0"/>
              </a:rPr>
              <a:t>&lt;/title&gt;&lt;/head&gt;</a:t>
            </a:r>
          </a:p>
          <a:p>
            <a:pPr eaLnBrk="1" hangingPunct="1">
              <a:lnSpc>
                <a:spcPct val="80000"/>
              </a:lnSpc>
              <a:buFontTx/>
              <a:buNone/>
            </a:pPr>
            <a:r>
              <a:rPr lang="en-GB" sz="1600" b="1" smtClean="0">
                <a:latin typeface="Courier New" panose="02070309020205020404" pitchFamily="49" charset="0"/>
              </a:rPr>
              <a:t>    &lt;body bgcolor="aquamarine"&gt;</a:t>
            </a:r>
          </a:p>
          <a:p>
            <a:pPr eaLnBrk="1" hangingPunct="1">
              <a:lnSpc>
                <a:spcPct val="80000"/>
              </a:lnSpc>
              <a:buFontTx/>
              <a:buNone/>
            </a:pPr>
            <a:r>
              <a:rPr lang="en-GB" sz="1600" b="1" smtClean="0">
                <a:latin typeface="Courier New" panose="02070309020205020404" pitchFamily="49" charset="0"/>
              </a:rPr>
              <a:t>    &lt;font face=arial size="+1"&gt;</a:t>
            </a:r>
          </a:p>
          <a:p>
            <a:pPr eaLnBrk="1" hangingPunct="1">
              <a:lnSpc>
                <a:spcPct val="80000"/>
              </a:lnSpc>
              <a:buFontTx/>
              <a:buNone/>
            </a:pPr>
            <a:r>
              <a:rPr lang="en-GB" sz="1600" b="1" smtClean="0">
                <a:latin typeface="Courier New" panose="02070309020205020404" pitchFamily="49" charset="0"/>
              </a:rPr>
              <a:t>    &lt;form name="form1"&gt;</a:t>
            </a:r>
          </a:p>
          <a:p>
            <a:pPr eaLnBrk="1" hangingPunct="1">
              <a:lnSpc>
                <a:spcPct val="80000"/>
              </a:lnSpc>
              <a:buFontTx/>
              <a:buNone/>
            </a:pPr>
            <a:r>
              <a:rPr lang="en-GB" sz="1600" b="1" smtClean="0">
                <a:latin typeface="Courier New" panose="02070309020205020404" pitchFamily="49" charset="0"/>
              </a:rPr>
              <a:t>    Unesi svoje ime</a:t>
            </a:r>
          </a:p>
          <a:p>
            <a:pPr eaLnBrk="1" hangingPunct="1">
              <a:lnSpc>
                <a:spcPct val="80000"/>
              </a:lnSpc>
              <a:buFontTx/>
              <a:buNone/>
            </a:pPr>
            <a:r>
              <a:rPr lang="en-GB" sz="1600" b="1" smtClean="0">
                <a:latin typeface="Courier New" panose="02070309020205020404" pitchFamily="49" charset="0"/>
              </a:rPr>
              <a:t>        &lt;input type="text" name="yourname" size=60&gt;</a:t>
            </a:r>
          </a:p>
          <a:p>
            <a:pPr eaLnBrk="1" hangingPunct="1">
              <a:lnSpc>
                <a:spcPct val="80000"/>
              </a:lnSpc>
              <a:buFontTx/>
              <a:buNone/>
            </a:pPr>
            <a:r>
              <a:rPr lang="en-GB" sz="1600" b="1" smtClean="0">
                <a:latin typeface="Courier New" panose="02070309020205020404" pitchFamily="49" charset="0"/>
              </a:rPr>
              <a:t>           &lt;p&gt;</a:t>
            </a:r>
          </a:p>
          <a:p>
            <a:pPr eaLnBrk="1" hangingPunct="1">
              <a:lnSpc>
                <a:spcPct val="80000"/>
              </a:lnSpc>
              <a:buFontTx/>
              <a:buNone/>
            </a:pPr>
            <a:r>
              <a:rPr lang="en-GB" sz="1600" b="1" smtClean="0">
                <a:latin typeface="Courier New" panose="02070309020205020404" pitchFamily="49" charset="0"/>
              </a:rPr>
              <a:t>           Klikni na box </a:t>
            </a:r>
          </a:p>
          <a:p>
            <a:pPr eaLnBrk="1" hangingPunct="1">
              <a:lnSpc>
                <a:spcPct val="80000"/>
              </a:lnSpc>
              <a:buFontTx/>
              <a:buNone/>
            </a:pPr>
            <a:r>
              <a:rPr lang="en-GB" sz="1600" b="1" smtClean="0">
                <a:latin typeface="Courier New" panose="02070309020205020404" pitchFamily="49" charset="0"/>
              </a:rPr>
              <a:t>        &lt;input type="text" name="message" size=60</a:t>
            </a:r>
          </a:p>
          <a:p>
            <a:pPr eaLnBrk="1" hangingPunct="1">
              <a:lnSpc>
                <a:spcPct val="80000"/>
              </a:lnSpc>
              <a:buFontTx/>
              <a:buNone/>
            </a:pPr>
            <a:r>
              <a:rPr lang="en-GB" sz="1600" b="1" smtClean="0">
                <a:latin typeface="Courier New" panose="02070309020205020404" pitchFamily="49" charset="0"/>
              </a:rPr>
              <a:t>           onFocus="this.value='Cestitamo, '+</a:t>
            </a:r>
          </a:p>
          <a:p>
            <a:pPr eaLnBrk="1" hangingPunct="1">
              <a:lnSpc>
                <a:spcPct val="80000"/>
              </a:lnSpc>
              <a:buFontTx/>
              <a:buNone/>
            </a:pPr>
            <a:r>
              <a:rPr lang="en-GB" sz="1600" b="1" smtClean="0">
                <a:latin typeface="Courier New" panose="02070309020205020404" pitchFamily="49" charset="0"/>
              </a:rPr>
              <a:t>                       document.form1.yourname.value+ '!';"&gt;</a:t>
            </a:r>
          </a:p>
          <a:p>
            <a:pPr eaLnBrk="1" hangingPunct="1">
              <a:lnSpc>
                <a:spcPct val="80000"/>
              </a:lnSpc>
              <a:buFontTx/>
              <a:buNone/>
            </a:pPr>
            <a:r>
              <a:rPr lang="en-GB" sz="1600" b="1" smtClean="0">
                <a:latin typeface="Courier New" panose="02070309020205020404" pitchFamily="49" charset="0"/>
              </a:rPr>
              <a:t>		&lt;p&gt;</a:t>
            </a:r>
          </a:p>
          <a:p>
            <a:pPr eaLnBrk="1" hangingPunct="1">
              <a:lnSpc>
                <a:spcPct val="80000"/>
              </a:lnSpc>
              <a:buFontTx/>
              <a:buNone/>
            </a:pPr>
            <a:r>
              <a:rPr lang="en-GB" sz="1600" b="1" smtClean="0">
                <a:latin typeface="Courier New" panose="02070309020205020404" pitchFamily="49" charset="0"/>
              </a:rPr>
              <a:t>			Unesi svoje prezime  </a:t>
            </a:r>
          </a:p>
          <a:p>
            <a:pPr eaLnBrk="1" hangingPunct="1">
              <a:lnSpc>
                <a:spcPct val="80000"/>
              </a:lnSpc>
              <a:buFontTx/>
              <a:buNone/>
            </a:pPr>
            <a:r>
              <a:rPr lang="en-GB" sz="1600" b="1" smtClean="0">
                <a:latin typeface="Courier New" panose="02070309020205020404" pitchFamily="49" charset="0"/>
              </a:rPr>
              <a:t>			&lt;input type="text" name="lastname" size=60</a:t>
            </a:r>
          </a:p>
          <a:p>
            <a:pPr eaLnBrk="1" hangingPunct="1">
              <a:lnSpc>
                <a:spcPct val="80000"/>
              </a:lnSpc>
              <a:buFontTx/>
              <a:buNone/>
            </a:pPr>
            <a:r>
              <a:rPr lang="en-GB" sz="1600" b="1" smtClean="0">
                <a:latin typeface="Courier New" panose="02070309020205020404" pitchFamily="49" charset="0"/>
              </a:rPr>
              <a:t>				onFocus="this.style.background='yellow'"</a:t>
            </a:r>
          </a:p>
          <a:p>
            <a:pPr eaLnBrk="1" hangingPunct="1">
              <a:lnSpc>
                <a:spcPct val="80000"/>
              </a:lnSpc>
              <a:buFontTx/>
              <a:buNone/>
            </a:pPr>
            <a:r>
              <a:rPr lang="en-GB" sz="1600" b="1" smtClean="0">
                <a:latin typeface="Courier New" panose="02070309020205020404" pitchFamily="49" charset="0"/>
              </a:rPr>
              <a:t>				onBlur="this.style.background='white'"&gt;</a:t>
            </a:r>
          </a:p>
          <a:p>
            <a:pPr eaLnBrk="1" hangingPunct="1">
              <a:lnSpc>
                <a:spcPct val="80000"/>
              </a:lnSpc>
              <a:buFontTx/>
              <a:buNone/>
            </a:pPr>
            <a:r>
              <a:rPr lang="en-GB" sz="1600" b="1" smtClean="0">
                <a:latin typeface="Courier New" panose="02070309020205020404" pitchFamily="49" charset="0"/>
              </a:rPr>
              <a:t>       &lt;p&gt;</a:t>
            </a:r>
          </a:p>
          <a:p>
            <a:pPr eaLnBrk="1" hangingPunct="1">
              <a:lnSpc>
                <a:spcPct val="80000"/>
              </a:lnSpc>
              <a:buFontTx/>
              <a:buNone/>
            </a:pPr>
            <a:r>
              <a:rPr lang="en-GB" sz="1600" b="1" smtClean="0">
                <a:latin typeface="Courier New" panose="02070309020205020404" pitchFamily="49" charset="0"/>
              </a:rPr>
              <a:t>       &lt;input type="reset"&gt;</a:t>
            </a:r>
          </a:p>
          <a:p>
            <a:pPr eaLnBrk="1" hangingPunct="1">
              <a:lnSpc>
                <a:spcPct val="80000"/>
              </a:lnSpc>
              <a:buFontTx/>
              <a:buNone/>
            </a:pPr>
            <a:r>
              <a:rPr lang="en-GB" sz="1600" b="1" smtClean="0">
                <a:latin typeface="Courier New" panose="02070309020205020404" pitchFamily="49" charset="0"/>
              </a:rPr>
              <a:t>    &lt;/form&gt;</a:t>
            </a:r>
          </a:p>
          <a:p>
            <a:pPr eaLnBrk="1" hangingPunct="1">
              <a:lnSpc>
                <a:spcPct val="80000"/>
              </a:lnSpc>
              <a:buFontTx/>
              <a:buNone/>
            </a:pPr>
            <a:r>
              <a:rPr lang="en-GB" sz="1600" b="1" smtClean="0">
                <a:latin typeface="Courier New" panose="02070309020205020404" pitchFamily="49" charset="0"/>
              </a:rPr>
              <a:t>    &lt;/body&gt;</a:t>
            </a:r>
          </a:p>
          <a:p>
            <a:pPr eaLnBrk="1" hangingPunct="1">
              <a:lnSpc>
                <a:spcPct val="80000"/>
              </a:lnSpc>
              <a:buFontTx/>
              <a:buNone/>
            </a:pPr>
            <a:r>
              <a:rPr lang="en-GB" sz="1600" b="1" smtClean="0">
                <a:latin typeface="Courier New" panose="02070309020205020404" pitchFamily="49" charset="0"/>
              </a:rPr>
              <a:t>&lt;/html&gt;</a:t>
            </a:r>
          </a:p>
          <a:p>
            <a:pPr eaLnBrk="1" hangingPunct="1">
              <a:lnSpc>
                <a:spcPct val="80000"/>
              </a:lnSpc>
              <a:buFontTx/>
              <a:buNone/>
            </a:pPr>
            <a:endParaRPr lang="en-GB" sz="1600" b="1" smtClean="0">
              <a:latin typeface="Courier New" panose="02070309020205020404" pitchFamily="49" charset="0"/>
            </a:endParaRP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130AB58-CE1E-4461-99A1-F788AC3EDBA3}" type="slidenum">
              <a:rPr lang="en-US">
                <a:latin typeface="Garamond" panose="02020404030301010803" pitchFamily="18" charset="0"/>
              </a:rPr>
              <a:pPr eaLnBrk="1" hangingPunct="1"/>
              <a:t>59</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8194" name="Rectangle 2"/>
          <p:cNvSpPr>
            <a:spLocks noGrp="1" noChangeArrowheads="1"/>
          </p:cNvSpPr>
          <p:nvPr>
            <p:ph type="title"/>
          </p:nvPr>
        </p:nvSpPr>
        <p:spPr/>
        <p:txBody>
          <a:bodyPr/>
          <a:lstStyle/>
          <a:p>
            <a:pPr eaLnBrk="1" hangingPunct="1"/>
            <a:r>
              <a:rPr lang="sr-Latn-CS" smtClean="0"/>
              <a:t>Primer skripta u datoteci</a:t>
            </a:r>
            <a:endParaRPr lang="en-US" smtClean="0"/>
          </a:p>
        </p:txBody>
      </p:sp>
      <p:sp>
        <p:nvSpPr>
          <p:cNvPr id="8195" name="Rectangle 3"/>
          <p:cNvSpPr>
            <a:spLocks noGrp="1" noChangeArrowheads="1"/>
          </p:cNvSpPr>
          <p:nvPr>
            <p:ph idx="1"/>
          </p:nvPr>
        </p:nvSpPr>
        <p:spPr>
          <a:xfrm>
            <a:off x="457200" y="1600200"/>
            <a:ext cx="8507413" cy="4525963"/>
          </a:xfrm>
        </p:spPr>
        <p:txBody>
          <a:bodyPr/>
          <a:lstStyle/>
          <a:p>
            <a:pPr eaLnBrk="1" hangingPunct="1">
              <a:buFontTx/>
              <a:buNone/>
            </a:pPr>
            <a:r>
              <a:rPr lang="en-US" b="1" smtClean="0">
                <a:latin typeface="Courier New" panose="02070309020205020404" pitchFamily="49" charset="0"/>
              </a:rPr>
              <a:t>&lt;html&gt;</a:t>
            </a:r>
            <a:endParaRPr lang="sr-Latn-CS" b="1" smtClean="0">
              <a:latin typeface="Courier New" panose="02070309020205020404" pitchFamily="49" charset="0"/>
            </a:endParaRPr>
          </a:p>
          <a:p>
            <a:pPr eaLnBrk="1" hangingPunct="1">
              <a:buFontTx/>
              <a:buNone/>
            </a:pPr>
            <a:r>
              <a:rPr lang="en-US" b="1" smtClean="0">
                <a:latin typeface="Courier New" panose="02070309020205020404" pitchFamily="49" charset="0"/>
              </a:rPr>
              <a:t>&lt;head&gt;</a:t>
            </a:r>
            <a:endParaRPr lang="sr-Latn-CS" b="1" smtClean="0">
              <a:latin typeface="Courier New" panose="02070309020205020404" pitchFamily="49" charset="0"/>
            </a:endParaRPr>
          </a:p>
          <a:p>
            <a:pPr eaLnBrk="1" hangingPunct="1">
              <a:buFontTx/>
              <a:buNone/>
            </a:pPr>
            <a:r>
              <a:rPr lang="en-US" b="1" smtClean="0">
                <a:latin typeface="Courier New" panose="02070309020205020404" pitchFamily="49" charset="0"/>
              </a:rPr>
              <a:t>&lt;script src="</a:t>
            </a:r>
            <a:r>
              <a:rPr lang="sr-Latn-CS" b="1" smtClean="0">
                <a:latin typeface="Courier New" panose="02070309020205020404" pitchFamily="49" charset="0"/>
              </a:rPr>
              <a:t>skript</a:t>
            </a:r>
            <a:r>
              <a:rPr lang="en-US" b="1" smtClean="0">
                <a:latin typeface="Courier New" panose="02070309020205020404" pitchFamily="49" charset="0"/>
              </a:rPr>
              <a:t>.js"&gt;&lt;/script&gt;</a:t>
            </a:r>
            <a:endParaRPr lang="sr-Latn-CS" b="1" smtClean="0">
              <a:latin typeface="Courier New" panose="02070309020205020404" pitchFamily="49" charset="0"/>
            </a:endParaRPr>
          </a:p>
          <a:p>
            <a:pPr eaLnBrk="1" hangingPunct="1">
              <a:buFontTx/>
              <a:buNone/>
            </a:pPr>
            <a:r>
              <a:rPr lang="en-US" b="1" smtClean="0">
                <a:latin typeface="Courier New" panose="02070309020205020404" pitchFamily="49" charset="0"/>
              </a:rPr>
              <a:t>&lt;/head&gt;</a:t>
            </a:r>
            <a:endParaRPr lang="sr-Latn-CS" b="1" smtClean="0">
              <a:latin typeface="Courier New" panose="02070309020205020404" pitchFamily="49" charset="0"/>
            </a:endParaRPr>
          </a:p>
          <a:p>
            <a:pPr eaLnBrk="1" hangingPunct="1">
              <a:buFontTx/>
              <a:buNone/>
            </a:pPr>
            <a:r>
              <a:rPr lang="en-US" b="1" smtClean="0">
                <a:latin typeface="Courier New" panose="02070309020205020404" pitchFamily="49" charset="0"/>
              </a:rPr>
              <a:t>&lt;body&gt;</a:t>
            </a:r>
            <a:endParaRPr lang="sr-Latn-CS" b="1" smtClean="0">
              <a:latin typeface="Courier New" panose="02070309020205020404" pitchFamily="49" charset="0"/>
            </a:endParaRPr>
          </a:p>
          <a:p>
            <a:pPr eaLnBrk="1" hangingPunct="1">
              <a:buFontTx/>
              <a:buNone/>
            </a:pPr>
            <a:r>
              <a:rPr lang="en-US" b="1" smtClean="0">
                <a:latin typeface="Courier New" panose="02070309020205020404" pitchFamily="49" charset="0"/>
              </a:rPr>
              <a:t>&lt;/body&gt;</a:t>
            </a:r>
            <a:endParaRPr lang="sr-Latn-CS" b="1" smtClean="0">
              <a:latin typeface="Courier New" panose="02070309020205020404" pitchFamily="49" charset="0"/>
            </a:endParaRPr>
          </a:p>
          <a:p>
            <a:pPr eaLnBrk="1" hangingPunct="1">
              <a:buFontTx/>
              <a:buNone/>
            </a:pPr>
            <a:r>
              <a:rPr lang="en-US" b="1" smtClean="0">
                <a:latin typeface="Courier New" panose="02070309020205020404" pitchFamily="49" charset="0"/>
              </a:rPr>
              <a:t>&lt;/html&gt; </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F40D9D4-8092-437D-B35D-EB4EA21AD564}" type="slidenum">
              <a:rPr lang="en-US">
                <a:latin typeface="Garamond" panose="02020404030301010803" pitchFamily="18" charset="0"/>
              </a:rPr>
              <a:pPr eaLnBrk="1" hangingPunct="1"/>
              <a:t>6</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63490" name="Rectangle 2"/>
          <p:cNvSpPr>
            <a:spLocks noGrp="1" noChangeArrowheads="1"/>
          </p:cNvSpPr>
          <p:nvPr>
            <p:ph type="title"/>
          </p:nvPr>
        </p:nvSpPr>
        <p:spPr>
          <a:xfrm>
            <a:off x="468313" y="111125"/>
            <a:ext cx="8229600" cy="796925"/>
          </a:xfrm>
        </p:spPr>
        <p:txBody>
          <a:bodyPr>
            <a:normAutofit fontScale="90000"/>
          </a:bodyPr>
          <a:lstStyle/>
          <a:p>
            <a:pPr eaLnBrk="1" hangingPunct="1"/>
            <a:r>
              <a:rPr lang="sr-Latn-CS" smtClean="0"/>
              <a:t>Forme</a:t>
            </a:r>
            <a:endParaRPr lang="en-US" smtClean="0"/>
          </a:p>
        </p:txBody>
      </p:sp>
      <p:sp>
        <p:nvSpPr>
          <p:cNvPr id="63491" name="Rectangle 3"/>
          <p:cNvSpPr>
            <a:spLocks noGrp="1" noChangeArrowheads="1"/>
          </p:cNvSpPr>
          <p:nvPr>
            <p:ph idx="1"/>
          </p:nvPr>
        </p:nvSpPr>
        <p:spPr>
          <a:xfrm>
            <a:off x="611188" y="765175"/>
            <a:ext cx="8229600" cy="6092825"/>
          </a:xfrm>
        </p:spPr>
        <p:txBody>
          <a:bodyPr/>
          <a:lstStyle/>
          <a:p>
            <a:pPr eaLnBrk="1" hangingPunct="1">
              <a:lnSpc>
                <a:spcPct val="80000"/>
              </a:lnSpc>
              <a:buFontTx/>
              <a:buNone/>
            </a:pPr>
            <a:r>
              <a:rPr lang="en-GB" sz="1200" b="1" smtClean="0">
                <a:latin typeface="Courier New" panose="02070309020205020404" pitchFamily="49" charset="0"/>
              </a:rPr>
              <a:t>&lt;html&gt;&lt;head&gt;&lt;title&gt;</a:t>
            </a:r>
            <a:r>
              <a:rPr lang="en-US" sz="1200" b="1" smtClean="0">
                <a:latin typeface="Courier New" panose="02070309020205020404" pitchFamily="49" charset="0"/>
              </a:rPr>
              <a:t>Prikaz ulaza iz</a:t>
            </a:r>
            <a:r>
              <a:rPr lang="en-GB" sz="1200" b="1" smtClean="0">
                <a:latin typeface="Courier New" panose="02070309020205020404" pitchFamily="49" charset="0"/>
              </a:rPr>
              <a:t> Form</a:t>
            </a:r>
            <a:r>
              <a:rPr lang="en-US" sz="1200" b="1" smtClean="0">
                <a:latin typeface="Courier New" panose="02070309020205020404" pitchFamily="49" charset="0"/>
              </a:rPr>
              <a:t>e</a:t>
            </a:r>
            <a:r>
              <a:rPr lang="en-GB" sz="1200" b="1" smtClean="0">
                <a:latin typeface="Courier New" panose="02070309020205020404" pitchFamily="49" charset="0"/>
              </a:rPr>
              <a:t>&lt;/title&gt;</a:t>
            </a:r>
          </a:p>
          <a:p>
            <a:pPr eaLnBrk="1" hangingPunct="1">
              <a:lnSpc>
                <a:spcPct val="80000"/>
              </a:lnSpc>
              <a:buFontTx/>
              <a:buNone/>
            </a:pPr>
            <a:r>
              <a:rPr lang="en-GB" sz="1200" b="1" smtClean="0">
                <a:latin typeface="Courier New" panose="02070309020205020404" pitchFamily="49" charset="0"/>
              </a:rPr>
              <a:t>    &lt;script language="JavaScript"&gt;</a:t>
            </a:r>
          </a:p>
          <a:p>
            <a:pPr eaLnBrk="1" hangingPunct="1">
              <a:lnSpc>
                <a:spcPct val="80000"/>
              </a:lnSpc>
              <a:buFontTx/>
              <a:buNone/>
            </a:pPr>
            <a:r>
              <a:rPr lang="en-GB" sz="1200" b="1" smtClean="0">
                <a:latin typeface="Courier New" panose="02070309020205020404" pitchFamily="49" charset="0"/>
              </a:rPr>
              <a:t>    function showForm(myform) {</a:t>
            </a:r>
          </a:p>
          <a:p>
            <a:pPr eaLnBrk="1" hangingPunct="1">
              <a:lnSpc>
                <a:spcPct val="80000"/>
              </a:lnSpc>
              <a:buFontTx/>
              <a:buNone/>
            </a:pPr>
            <a:r>
              <a:rPr lang="en-GB" sz="1200" b="1" smtClean="0">
                <a:latin typeface="Courier New" panose="02070309020205020404" pitchFamily="49" charset="0"/>
              </a:rPr>
              <a:t>       NewWin=window.open('','','width=300,height=200');</a:t>
            </a:r>
          </a:p>
          <a:p>
            <a:pPr eaLnBrk="1" hangingPunct="1">
              <a:lnSpc>
                <a:spcPct val="80000"/>
              </a:lnSpc>
              <a:buFontTx/>
              <a:buNone/>
            </a:pPr>
            <a:r>
              <a:rPr lang="en-GB" sz="1200" b="1" smtClean="0">
                <a:latin typeface="Courier New" panose="02070309020205020404" pitchFamily="49" charset="0"/>
              </a:rPr>
              <a:t>       name_input="&lt;b&gt;Tvoje ime je: " + myform.user_name.value</a:t>
            </a:r>
          </a:p>
          <a:p>
            <a:pPr eaLnBrk="1" hangingPunct="1">
              <a:lnSpc>
                <a:spcPct val="80000"/>
              </a:lnSpc>
              <a:buFontTx/>
              <a:buNone/>
            </a:pPr>
            <a:r>
              <a:rPr lang="en-GB" sz="1200" b="1" smtClean="0">
                <a:latin typeface="Courier New" panose="02070309020205020404" pitchFamily="49" charset="0"/>
              </a:rPr>
              <a:t>           + "&lt;/b&gt;&lt;br&gt;";</a:t>
            </a:r>
          </a:p>
          <a:p>
            <a:pPr eaLnBrk="1" hangingPunct="1">
              <a:lnSpc>
                <a:spcPct val="80000"/>
              </a:lnSpc>
              <a:buFontTx/>
              <a:buNone/>
            </a:pPr>
            <a:r>
              <a:rPr lang="en-GB" sz="1200" b="1" smtClean="0">
                <a:latin typeface="Courier New" panose="02070309020205020404" pitchFamily="49" charset="0"/>
              </a:rPr>
              <a:t>       NewWin.document.write(name_input);</a:t>
            </a:r>
          </a:p>
          <a:p>
            <a:pPr eaLnBrk="1" hangingPunct="1">
              <a:lnSpc>
                <a:spcPct val="80000"/>
              </a:lnSpc>
              <a:buFontTx/>
              <a:buNone/>
            </a:pPr>
            <a:r>
              <a:rPr lang="en-GB" sz="1200" b="1" smtClean="0">
                <a:latin typeface="Courier New" panose="02070309020205020404" pitchFamily="49" charset="0"/>
              </a:rPr>
              <a:t>       phone_input="&lt;b&gt;Tvoj broj telefona je: " + myform.user_phone.value</a:t>
            </a:r>
          </a:p>
          <a:p>
            <a:pPr eaLnBrk="1" hangingPunct="1">
              <a:lnSpc>
                <a:spcPct val="80000"/>
              </a:lnSpc>
              <a:buFontTx/>
              <a:buNone/>
            </a:pPr>
            <a:r>
              <a:rPr lang="en-GB" sz="1200" b="1" smtClean="0">
                <a:latin typeface="Courier New" panose="02070309020205020404" pitchFamily="49" charset="0"/>
              </a:rPr>
              <a:t>           + "&lt;/b&gt;&lt;br&gt;";</a:t>
            </a:r>
          </a:p>
          <a:p>
            <a:pPr eaLnBrk="1" hangingPunct="1">
              <a:lnSpc>
                <a:spcPct val="80000"/>
              </a:lnSpc>
              <a:buFontTx/>
              <a:buNone/>
            </a:pPr>
            <a:r>
              <a:rPr lang="en-GB" sz="1200" b="1" smtClean="0">
                <a:latin typeface="Courier New" panose="02070309020205020404" pitchFamily="49" charset="0"/>
              </a:rPr>
              <a:t>       NewWin.document.write(phone_input);</a:t>
            </a:r>
          </a:p>
          <a:p>
            <a:pPr eaLnBrk="1" hangingPunct="1">
              <a:lnSpc>
                <a:spcPct val="80000"/>
              </a:lnSpc>
              <a:buFontTx/>
              <a:buNone/>
            </a:pPr>
            <a:r>
              <a:rPr lang="en-GB" sz="1200" b="1" smtClean="0">
                <a:latin typeface="Courier New" panose="02070309020205020404" pitchFamily="49" charset="0"/>
              </a:rPr>
              <a:t>    }</a:t>
            </a:r>
          </a:p>
          <a:p>
            <a:pPr eaLnBrk="1" hangingPunct="1">
              <a:lnSpc>
                <a:spcPct val="80000"/>
              </a:lnSpc>
              <a:buFontTx/>
              <a:buNone/>
            </a:pPr>
            <a:r>
              <a:rPr lang="en-GB" sz="1200" b="1" smtClean="0">
                <a:latin typeface="Courier New" panose="02070309020205020404" pitchFamily="49" charset="0"/>
              </a:rPr>
              <a:t>    function close_window(){</a:t>
            </a:r>
          </a:p>
          <a:p>
            <a:pPr eaLnBrk="1" hangingPunct="1">
              <a:lnSpc>
                <a:spcPct val="80000"/>
              </a:lnSpc>
              <a:buFontTx/>
              <a:buNone/>
            </a:pPr>
            <a:r>
              <a:rPr lang="en-GB" sz="1200" b="1" smtClean="0">
                <a:latin typeface="Courier New" panose="02070309020205020404" pitchFamily="49" charset="0"/>
              </a:rPr>
              <a:t>       NewWin.window.close();</a:t>
            </a:r>
          </a:p>
          <a:p>
            <a:pPr eaLnBrk="1" hangingPunct="1">
              <a:lnSpc>
                <a:spcPct val="80000"/>
              </a:lnSpc>
              <a:buFontTx/>
              <a:buNone/>
            </a:pPr>
            <a:r>
              <a:rPr lang="en-GB" sz="1200" b="1" smtClean="0">
                <a:latin typeface="Courier New" panose="02070309020205020404" pitchFamily="49" charset="0"/>
              </a:rPr>
              <a:t>    }</a:t>
            </a:r>
          </a:p>
          <a:p>
            <a:pPr eaLnBrk="1" hangingPunct="1">
              <a:lnSpc>
                <a:spcPct val="80000"/>
              </a:lnSpc>
              <a:buFontTx/>
              <a:buNone/>
            </a:pPr>
            <a:r>
              <a:rPr lang="en-GB" sz="1200" b="1" smtClean="0">
                <a:latin typeface="Courier New" panose="02070309020205020404" pitchFamily="49" charset="0"/>
              </a:rPr>
              <a:t>    &lt;/script&gt;</a:t>
            </a:r>
          </a:p>
          <a:p>
            <a:pPr eaLnBrk="1" hangingPunct="1">
              <a:lnSpc>
                <a:spcPct val="80000"/>
              </a:lnSpc>
              <a:buFontTx/>
              <a:buNone/>
            </a:pPr>
            <a:r>
              <a:rPr lang="en-GB" sz="1200" b="1" smtClean="0">
                <a:latin typeface="Courier New" panose="02070309020205020404" pitchFamily="49" charset="0"/>
              </a:rPr>
              <a:t>    &lt;/head&gt;&lt;hr&gt;</a:t>
            </a:r>
          </a:p>
          <a:p>
            <a:pPr eaLnBrk="1" hangingPunct="1">
              <a:lnSpc>
                <a:spcPct val="80000"/>
              </a:lnSpc>
              <a:buFontTx/>
              <a:buNone/>
            </a:pPr>
            <a:r>
              <a:rPr lang="en-GB" sz="1200" b="1" smtClean="0">
                <a:latin typeface="Courier New" panose="02070309020205020404" pitchFamily="49" charset="0"/>
              </a:rPr>
              <a:t>    &lt;body&gt;&lt;h3&gt; Prikazi podatke u posebnom prozoru&lt;/h2&gt;&lt;p&gt;</a:t>
            </a:r>
          </a:p>
          <a:p>
            <a:pPr eaLnBrk="1" hangingPunct="1">
              <a:lnSpc>
                <a:spcPct val="80000"/>
              </a:lnSpc>
              <a:buFontTx/>
              <a:buNone/>
            </a:pPr>
            <a:r>
              <a:rPr lang="en-GB" sz="1200" b="1" smtClean="0">
                <a:latin typeface="Courier New" panose="02070309020205020404" pitchFamily="49" charset="0"/>
              </a:rPr>
              <a:t>    &lt;form name="formtest" &gt;</a:t>
            </a:r>
          </a:p>
          <a:p>
            <a:pPr eaLnBrk="1" hangingPunct="1">
              <a:lnSpc>
                <a:spcPct val="80000"/>
              </a:lnSpc>
              <a:buFontTx/>
              <a:buNone/>
            </a:pPr>
            <a:r>
              <a:rPr lang="en-GB" sz="1200" b="1" smtClean="0">
                <a:latin typeface="Courier New" panose="02070309020205020404" pitchFamily="49" charset="0"/>
              </a:rPr>
              <a:t>       Unesi svoje ime: &lt;br&gt;</a:t>
            </a:r>
          </a:p>
          <a:p>
            <a:pPr eaLnBrk="1" hangingPunct="1">
              <a:lnSpc>
                <a:spcPct val="80000"/>
              </a:lnSpc>
              <a:buFontTx/>
              <a:buNone/>
            </a:pPr>
            <a:r>
              <a:rPr lang="en-GB" sz="1200" b="1" smtClean="0">
                <a:latin typeface="Courier New" panose="02070309020205020404" pitchFamily="49" charset="0"/>
              </a:rPr>
              <a:t>       &lt;input type="text" size="50" name="user_name"&gt;</a:t>
            </a:r>
          </a:p>
          <a:p>
            <a:pPr eaLnBrk="1" hangingPunct="1">
              <a:lnSpc>
                <a:spcPct val="80000"/>
              </a:lnSpc>
              <a:buFontTx/>
              <a:buNone/>
            </a:pPr>
            <a:r>
              <a:rPr lang="en-GB" sz="1200" b="1" smtClean="0">
                <a:latin typeface="Courier New" panose="02070309020205020404" pitchFamily="49" charset="0"/>
              </a:rPr>
              <a:t>       &lt;p&gt;</a:t>
            </a:r>
          </a:p>
          <a:p>
            <a:pPr eaLnBrk="1" hangingPunct="1">
              <a:lnSpc>
                <a:spcPct val="80000"/>
              </a:lnSpc>
              <a:buFontTx/>
              <a:buNone/>
            </a:pPr>
            <a:r>
              <a:rPr lang="en-GB" sz="1200" b="1" smtClean="0">
                <a:latin typeface="Courier New" panose="02070309020205020404" pitchFamily="49" charset="0"/>
              </a:rPr>
              <a:t>       Unesi svoj broj telefona: &lt;br&gt;</a:t>
            </a:r>
          </a:p>
          <a:p>
            <a:pPr eaLnBrk="1" hangingPunct="1">
              <a:lnSpc>
                <a:spcPct val="80000"/>
              </a:lnSpc>
              <a:buFontTx/>
              <a:buNone/>
            </a:pPr>
            <a:r>
              <a:rPr lang="en-GB" sz="1200" b="1" smtClean="0">
                <a:latin typeface="Courier New" panose="02070309020205020404" pitchFamily="49" charset="0"/>
              </a:rPr>
              <a:t>       &lt;input type="text" size="30" name="user_phone"&gt;</a:t>
            </a:r>
          </a:p>
          <a:p>
            <a:pPr eaLnBrk="1" hangingPunct="1">
              <a:lnSpc>
                <a:spcPct val="80000"/>
              </a:lnSpc>
              <a:buFontTx/>
              <a:buNone/>
            </a:pPr>
            <a:r>
              <a:rPr lang="en-GB" sz="1200" b="1" smtClean="0">
                <a:latin typeface="Courier New" panose="02070309020205020404" pitchFamily="49" charset="0"/>
              </a:rPr>
              <a:t>       &lt;p&gt;</a:t>
            </a:r>
          </a:p>
          <a:p>
            <a:pPr eaLnBrk="1" hangingPunct="1">
              <a:lnSpc>
                <a:spcPct val="80000"/>
              </a:lnSpc>
              <a:buFontTx/>
              <a:buNone/>
            </a:pPr>
            <a:r>
              <a:rPr lang="en-GB" sz="1200" b="1" smtClean="0">
                <a:latin typeface="Courier New" panose="02070309020205020404" pitchFamily="49" charset="0"/>
              </a:rPr>
              <a:t>       &lt;input type="button" value="Prikazi podatke" onClick="showForm(this.form)";&gt;</a:t>
            </a:r>
          </a:p>
          <a:p>
            <a:pPr eaLnBrk="1" hangingPunct="1">
              <a:lnSpc>
                <a:spcPct val="80000"/>
              </a:lnSpc>
              <a:buFontTx/>
              <a:buNone/>
            </a:pPr>
            <a:r>
              <a:rPr lang="en-GB" sz="1200" b="1" smtClean="0">
                <a:latin typeface="Courier New" panose="02070309020205020404" pitchFamily="49" charset="0"/>
              </a:rPr>
              <a:t>    &lt;/form&gt;</a:t>
            </a:r>
          </a:p>
          <a:p>
            <a:pPr eaLnBrk="1" hangingPunct="1">
              <a:lnSpc>
                <a:spcPct val="80000"/>
              </a:lnSpc>
              <a:buFontTx/>
              <a:buNone/>
            </a:pPr>
            <a:r>
              <a:rPr lang="en-GB" sz="1200" b="1" smtClean="0">
                <a:latin typeface="Courier New" panose="02070309020205020404" pitchFamily="49" charset="0"/>
              </a:rPr>
              <a:t>    &lt;font size="+1"&gt;</a:t>
            </a:r>
          </a:p>
          <a:p>
            <a:pPr eaLnBrk="1" hangingPunct="1">
              <a:lnSpc>
                <a:spcPct val="80000"/>
              </a:lnSpc>
              <a:buFontTx/>
              <a:buNone/>
            </a:pPr>
            <a:r>
              <a:rPr lang="en-GB" sz="1200" b="1" smtClean="0">
                <a:latin typeface="Courier New" panose="02070309020205020404" pitchFamily="49" charset="0"/>
              </a:rPr>
              <a:t>    &lt;a href="javascript:void(0)" onClick="close_window()"&gt;</a:t>
            </a:r>
          </a:p>
          <a:p>
            <a:pPr eaLnBrk="1" hangingPunct="1">
              <a:lnSpc>
                <a:spcPct val="80000"/>
              </a:lnSpc>
              <a:buFontTx/>
              <a:buNone/>
            </a:pPr>
            <a:r>
              <a:rPr lang="en-GB" sz="1200" b="1" smtClean="0">
                <a:latin typeface="Courier New" panose="02070309020205020404" pitchFamily="49" charset="0"/>
              </a:rPr>
              <a:t>    Zatvori pomocni prozor&lt;/a&gt;</a:t>
            </a:r>
          </a:p>
          <a:p>
            <a:pPr eaLnBrk="1" hangingPunct="1">
              <a:lnSpc>
                <a:spcPct val="80000"/>
              </a:lnSpc>
              <a:buFontTx/>
              <a:buNone/>
            </a:pPr>
            <a:r>
              <a:rPr lang="en-GB" sz="1200" b="1" smtClean="0">
                <a:latin typeface="Courier New" panose="02070309020205020404" pitchFamily="49" charset="0"/>
              </a:rPr>
              <a:t>    &lt;/font&gt;</a:t>
            </a:r>
          </a:p>
          <a:p>
            <a:pPr eaLnBrk="1" hangingPunct="1">
              <a:lnSpc>
                <a:spcPct val="80000"/>
              </a:lnSpc>
              <a:buFontTx/>
              <a:buNone/>
            </a:pPr>
            <a:r>
              <a:rPr lang="en-GB" sz="1200" b="1" smtClean="0">
                <a:latin typeface="Courier New" panose="02070309020205020404" pitchFamily="49" charset="0"/>
              </a:rPr>
              <a:t>    &lt;/body&gt;</a:t>
            </a:r>
          </a:p>
          <a:p>
            <a:pPr eaLnBrk="1" hangingPunct="1">
              <a:lnSpc>
                <a:spcPct val="80000"/>
              </a:lnSpc>
              <a:buFontTx/>
              <a:buNone/>
            </a:pPr>
            <a:r>
              <a:rPr lang="en-GB" sz="1200" b="1" smtClean="0">
                <a:latin typeface="Courier New" panose="02070309020205020404" pitchFamily="49" charset="0"/>
              </a:rPr>
              <a:t>&lt;/html&gt;</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337D04C4-1B93-4CCE-8B4E-9830A911B0C8}" type="slidenum">
              <a:rPr lang="en-US">
                <a:latin typeface="Garamond" panose="02020404030301010803" pitchFamily="18" charset="0"/>
              </a:rPr>
              <a:pPr eaLnBrk="1" hangingPunct="1"/>
              <a:t>60</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64514" name="Rectangle 2"/>
          <p:cNvSpPr>
            <a:spLocks noGrp="1" noChangeArrowheads="1"/>
          </p:cNvSpPr>
          <p:nvPr>
            <p:ph type="title"/>
          </p:nvPr>
        </p:nvSpPr>
        <p:spPr>
          <a:xfrm>
            <a:off x="468313" y="260350"/>
            <a:ext cx="8229600" cy="792163"/>
          </a:xfrm>
        </p:spPr>
        <p:txBody>
          <a:bodyPr>
            <a:normAutofit fontScale="90000"/>
          </a:bodyPr>
          <a:lstStyle/>
          <a:p>
            <a:pPr eaLnBrk="1" hangingPunct="1"/>
            <a:r>
              <a:rPr lang="sr-Latn-CS" dirty="0" smtClean="0"/>
              <a:t>Forme</a:t>
            </a:r>
            <a:endParaRPr lang="en-US" dirty="0"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9692C045-30BB-4589-8A7A-D16ADC781FF8}" type="slidenum">
              <a:rPr lang="en-US">
                <a:latin typeface="Garamond" panose="02020404030301010803" pitchFamily="18" charset="0"/>
              </a:rPr>
              <a:pPr eaLnBrk="1" hangingPunct="1"/>
              <a:t>61</a:t>
            </a:fld>
            <a:endParaRPr lang="en-US">
              <a:latin typeface="Garamond" panose="02020404030301010803" pitchFamily="18" charset="0"/>
            </a:endParaRPr>
          </a:p>
        </p:txBody>
      </p:sp>
      <p:pic>
        <p:nvPicPr>
          <p:cNvPr id="6451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4213" y="1052513"/>
            <a:ext cx="520065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4517"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92725" y="2924175"/>
            <a:ext cx="3028950" cy="260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0" fill="hold"/>
                                        <p:tgtEl>
                                          <p:spTgt spid="6"/>
                                        </p:tgtEl>
                                        <p:attrNameLst>
                                          <p:attrName>ppt_w</p:attrName>
                                        </p:attrNameLst>
                                      </p:cBhvr>
                                      <p:tavLst>
                                        <p:tav tm="0" fmla="#ppt_w*sin(2.5*pi*$)">
                                          <p:val>
                                            <p:fltVal val="0"/>
                                          </p:val>
                                        </p:tav>
                                        <p:tav tm="100000">
                                          <p:val>
                                            <p:fltVal val="1"/>
                                          </p:val>
                                        </p:tav>
                                      </p:tavLst>
                                    </p:anim>
                                    <p:anim calcmode="lin" valueType="num">
                                      <p:cBhvr>
                                        <p:cTn id="8" dur="5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65538" name="Title 1"/>
          <p:cNvSpPr>
            <a:spLocks noGrp="1"/>
          </p:cNvSpPr>
          <p:nvPr>
            <p:ph type="title"/>
          </p:nvPr>
        </p:nvSpPr>
        <p:spPr>
          <a:xfrm>
            <a:off x="570384" y="0"/>
            <a:ext cx="8229600" cy="1143000"/>
          </a:xfrm>
        </p:spPr>
        <p:txBody>
          <a:bodyPr/>
          <a:lstStyle/>
          <a:p>
            <a:r>
              <a:rPr lang="en-US" dirty="0" err="1" smtClean="0"/>
              <a:t>JavaScript:void</a:t>
            </a:r>
            <a:r>
              <a:rPr lang="en-US" dirty="0" smtClean="0"/>
              <a:t>(0)</a:t>
            </a:r>
          </a:p>
        </p:txBody>
      </p:sp>
      <p:sp>
        <p:nvSpPr>
          <p:cNvPr id="3" name="Content Placeholder 2"/>
          <p:cNvSpPr>
            <a:spLocks noGrp="1"/>
          </p:cNvSpPr>
          <p:nvPr>
            <p:ph idx="1"/>
          </p:nvPr>
        </p:nvSpPr>
        <p:spPr>
          <a:xfrm>
            <a:off x="683568" y="1052513"/>
            <a:ext cx="8003232" cy="5078412"/>
          </a:xfrm>
        </p:spPr>
        <p:txBody>
          <a:bodyPr>
            <a:normAutofit fontScale="85000" lnSpcReduction="10000"/>
          </a:bodyPr>
          <a:lstStyle/>
          <a:p>
            <a:pPr>
              <a:defRPr/>
            </a:pPr>
            <a:r>
              <a:rPr lang="hr-HR" dirty="0" smtClean="0"/>
              <a:t>Normalno, kada kliknete na link, browser učitava novu stranicu (ili osvežava istu stranicu).</a:t>
            </a:r>
            <a:br>
              <a:rPr lang="hr-HR" dirty="0" smtClean="0"/>
            </a:br>
            <a:r>
              <a:rPr lang="hr-HR" dirty="0" smtClean="0"/>
              <a:t/>
            </a:r>
            <a:br>
              <a:rPr lang="hr-HR" dirty="0" smtClean="0"/>
            </a:br>
            <a:r>
              <a:rPr lang="hr-HR" dirty="0" smtClean="0"/>
              <a:t>Međutim, to nije uvek poželjno. Na primer, možda samo želite dinamički ažurirati polje obrasca kada korisnik klikne na link. Da bi se sprečio refresh, možete koristiti JavaScript “prazninu ()” voud() funkciju sa parametrom 0 (nula).</a:t>
            </a:r>
          </a:p>
          <a:p>
            <a:pPr>
              <a:defRPr/>
            </a:pPr>
            <a:endParaRPr lang="sr-Latn-RS" dirty="0" smtClean="0"/>
          </a:p>
          <a:p>
            <a:pPr>
              <a:defRPr/>
            </a:pPr>
            <a:r>
              <a:rPr lang="en-US" dirty="0" smtClean="0"/>
              <a:t>&lt;a </a:t>
            </a:r>
            <a:r>
              <a:rPr lang="en-US" dirty="0" err="1" smtClean="0"/>
              <a:t>href</a:t>
            </a:r>
            <a:r>
              <a:rPr lang="en-US" dirty="0" smtClean="0"/>
              <a:t>="</a:t>
            </a:r>
            <a:r>
              <a:rPr lang="en-US" dirty="0" err="1" smtClean="0"/>
              <a:t>JavaScript:void</a:t>
            </a:r>
            <a:r>
              <a:rPr lang="en-US" dirty="0" smtClean="0"/>
              <a:t>(0);" </a:t>
            </a:r>
            <a:r>
              <a:rPr lang="en-US" dirty="0" err="1" smtClean="0"/>
              <a:t>ondblclick</a:t>
            </a:r>
            <a:r>
              <a:rPr lang="en-US" dirty="0" smtClean="0"/>
              <a:t>="alert(‘</a:t>
            </a:r>
            <a:r>
              <a:rPr lang="sr-Latn-RS" dirty="0" smtClean="0"/>
              <a:t>Odlican 5</a:t>
            </a:r>
            <a:r>
              <a:rPr lang="en-US" dirty="0" smtClean="0"/>
              <a:t>!')"&gt;</a:t>
            </a:r>
            <a:r>
              <a:rPr lang="sr-Latn-RS" dirty="0" smtClean="0"/>
              <a:t>Dupli klik</a:t>
            </a:r>
            <a:r>
              <a:rPr lang="en-US" dirty="0" smtClean="0"/>
              <a:t>!&lt;/a&gt; </a:t>
            </a:r>
            <a:endParaRPr lang="sr-Latn-RS" dirty="0" smtClean="0"/>
          </a:p>
          <a:p>
            <a:pPr>
              <a:defRPr/>
            </a:pPr>
            <a:r>
              <a:rPr lang="en-US" dirty="0" smtClean="0"/>
              <a:t>&lt;a </a:t>
            </a:r>
            <a:r>
              <a:rPr lang="en-US" dirty="0" err="1" smtClean="0"/>
              <a:t>href</a:t>
            </a:r>
            <a:r>
              <a:rPr lang="en-US" dirty="0" smtClean="0"/>
              <a:t>="" </a:t>
            </a:r>
            <a:r>
              <a:rPr lang="en-US" dirty="0" err="1" smtClean="0"/>
              <a:t>ondblclick</a:t>
            </a:r>
            <a:r>
              <a:rPr lang="en-US" dirty="0" smtClean="0"/>
              <a:t>="alert('</a:t>
            </a:r>
            <a:r>
              <a:rPr lang="sr-Latn-RS" dirty="0" smtClean="0"/>
              <a:t>Odlican 5</a:t>
            </a:r>
            <a:r>
              <a:rPr lang="en-US" dirty="0" smtClean="0"/>
              <a:t>!')"&gt;</a:t>
            </a:r>
            <a:r>
              <a:rPr lang="sr-Latn-RS" dirty="0" smtClean="0"/>
              <a:t>Dupli klik</a:t>
            </a:r>
            <a:r>
              <a:rPr lang="en-US" dirty="0" smtClean="0"/>
              <a:t>!&lt;/a&gt; </a:t>
            </a:r>
            <a:endParaRPr lang="sr-Latn-RS" dirty="0" smtClean="0"/>
          </a:p>
          <a:p>
            <a:pPr>
              <a:defRPr/>
            </a:pPr>
            <a:endParaRPr lang="sr-Latn-RS" dirty="0" smtClean="0"/>
          </a:p>
          <a:p>
            <a:pPr>
              <a:defRPr/>
            </a:pPr>
            <a:r>
              <a:rPr lang="hr-HR" dirty="0" smtClean="0"/>
              <a:t>Primetimo da se stranica osvežava čim kliknemo na link. Čak i ako smo dvaput brzo kliknuli i pokrenuli "ondbclick" događaja, stranica se i dalje ponovo učitava</a:t>
            </a:r>
            <a:endParaRPr lang="en-US" dirty="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FB8B3538-2A85-45A7-A93A-E0618F83ED66}" type="slidenum">
              <a:rPr lang="en-US">
                <a:latin typeface="Garamond" panose="02020404030301010803" pitchFamily="18" charset="0"/>
              </a:rPr>
              <a:pPr eaLnBrk="1" hangingPunct="1"/>
              <a:t>62</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9218" name="Rectangle 2"/>
          <p:cNvSpPr>
            <a:spLocks noGrp="1" noChangeArrowheads="1"/>
          </p:cNvSpPr>
          <p:nvPr>
            <p:ph type="title"/>
          </p:nvPr>
        </p:nvSpPr>
        <p:spPr/>
        <p:txBody>
          <a:bodyPr/>
          <a:lstStyle/>
          <a:p>
            <a:pPr eaLnBrk="1" hangingPunct="1"/>
            <a:r>
              <a:rPr lang="en-US" smtClean="0"/>
              <a:t>JavaScript</a:t>
            </a:r>
          </a:p>
        </p:txBody>
      </p:sp>
      <p:sp>
        <p:nvSpPr>
          <p:cNvPr id="9219" name="Rectangle 3"/>
          <p:cNvSpPr>
            <a:spLocks noGrp="1" noChangeArrowheads="1"/>
          </p:cNvSpPr>
          <p:nvPr>
            <p:ph idx="1"/>
          </p:nvPr>
        </p:nvSpPr>
        <p:spPr/>
        <p:txBody>
          <a:bodyPr/>
          <a:lstStyle/>
          <a:p>
            <a:pPr eaLnBrk="1" hangingPunct="1">
              <a:lnSpc>
                <a:spcPct val="90000"/>
              </a:lnSpc>
            </a:pPr>
            <a:r>
              <a:rPr lang="en-US" smtClean="0"/>
              <a:t>Sintaksa sli</a:t>
            </a:r>
            <a:r>
              <a:rPr lang="sr-Latn-CS" smtClean="0"/>
              <a:t>č</a:t>
            </a:r>
            <a:r>
              <a:rPr lang="en-US" smtClean="0"/>
              <a:t>na </a:t>
            </a:r>
            <a:r>
              <a:rPr lang="sr-Latn-CS" smtClean="0"/>
              <a:t>programskom jeziku </a:t>
            </a:r>
            <a:r>
              <a:rPr lang="en-US" smtClean="0"/>
              <a:t>Jav</a:t>
            </a:r>
            <a:r>
              <a:rPr lang="sr-Latn-CS" smtClean="0"/>
              <a:t>a</a:t>
            </a:r>
          </a:p>
          <a:p>
            <a:pPr lvl="1" eaLnBrk="1" hangingPunct="1">
              <a:lnSpc>
                <a:spcPct val="90000"/>
              </a:lnSpc>
            </a:pPr>
            <a:r>
              <a:rPr lang="sr-Latn-CS" smtClean="0"/>
              <a:t>nije programski jezik Java</a:t>
            </a:r>
          </a:p>
          <a:p>
            <a:pPr eaLnBrk="1" hangingPunct="1">
              <a:lnSpc>
                <a:spcPct val="90000"/>
              </a:lnSpc>
            </a:pPr>
            <a:r>
              <a:rPr lang="sr-Latn-CS" smtClean="0"/>
              <a:t>Nema tipove podataka </a:t>
            </a:r>
          </a:p>
          <a:p>
            <a:pPr lvl="1" eaLnBrk="1" hangingPunct="1">
              <a:lnSpc>
                <a:spcPct val="90000"/>
              </a:lnSpc>
            </a:pPr>
            <a:r>
              <a:rPr lang="sr-Latn-CS" smtClean="0"/>
              <a:t>kod deklaracije promenljivih se ne stavlja tip (interpreter).</a:t>
            </a:r>
          </a:p>
          <a:p>
            <a:pPr eaLnBrk="1" hangingPunct="1">
              <a:lnSpc>
                <a:spcPct val="90000"/>
              </a:lnSpc>
            </a:pPr>
            <a:r>
              <a:rPr lang="sr-Latn-CS" smtClean="0"/>
              <a:t>Nema kreiranja novih klasa</a:t>
            </a:r>
          </a:p>
          <a:p>
            <a:pPr lvl="1" eaLnBrk="1" hangingPunct="1">
              <a:lnSpc>
                <a:spcPct val="90000"/>
              </a:lnSpc>
            </a:pPr>
            <a:r>
              <a:rPr lang="sr-Latn-CS" smtClean="0"/>
              <a:t>ugrađene funkcije,</a:t>
            </a:r>
          </a:p>
          <a:p>
            <a:pPr lvl="1" eaLnBrk="1" hangingPunct="1">
              <a:lnSpc>
                <a:spcPct val="90000"/>
              </a:lnSpc>
            </a:pPr>
            <a:r>
              <a:rPr lang="sr-Latn-CS" smtClean="0"/>
              <a:t>ugrađeni objekti</a:t>
            </a:r>
          </a:p>
          <a:p>
            <a:pPr eaLnBrk="1" hangingPunct="1">
              <a:lnSpc>
                <a:spcPct val="90000"/>
              </a:lnSpc>
            </a:pPr>
            <a:r>
              <a:rPr lang="sr-Latn-CS" smtClean="0"/>
              <a:t>Sistem događaja</a:t>
            </a:r>
            <a:endParaRPr lang="en-US"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11DC2FCD-1CA0-41E1-B491-5427354F9211}" type="slidenum">
              <a:rPr lang="en-US">
                <a:latin typeface="Garamond" panose="02020404030301010803" pitchFamily="18" charset="0"/>
              </a:rPr>
              <a:pPr eaLnBrk="1" hangingPunct="1"/>
              <a:t>7</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10242" name="Rectangle 2"/>
          <p:cNvSpPr>
            <a:spLocks noGrp="1" noChangeArrowheads="1"/>
          </p:cNvSpPr>
          <p:nvPr>
            <p:ph type="title"/>
          </p:nvPr>
        </p:nvSpPr>
        <p:spPr/>
        <p:txBody>
          <a:bodyPr/>
          <a:lstStyle/>
          <a:p>
            <a:pPr eaLnBrk="1" hangingPunct="1"/>
            <a:r>
              <a:rPr lang="sr-Latn-CS" smtClean="0"/>
              <a:t>Pozivanje JavaScript-a</a:t>
            </a:r>
          </a:p>
        </p:txBody>
      </p:sp>
      <p:sp>
        <p:nvSpPr>
          <p:cNvPr id="10243" name="Rectangle 3"/>
          <p:cNvSpPr>
            <a:spLocks noGrp="1" noChangeArrowheads="1"/>
          </p:cNvSpPr>
          <p:nvPr>
            <p:ph idx="1"/>
          </p:nvPr>
        </p:nvSpPr>
        <p:spPr/>
        <p:txBody>
          <a:bodyPr/>
          <a:lstStyle/>
          <a:p>
            <a:pPr eaLnBrk="1" hangingPunct="1">
              <a:lnSpc>
                <a:spcPct val="90000"/>
              </a:lnSpc>
            </a:pPr>
            <a:r>
              <a:rPr lang="en-US" smtClean="0"/>
              <a:t>Kao reak</a:t>
            </a:r>
            <a:r>
              <a:rPr lang="sr-Latn-CS" smtClean="0"/>
              <a:t>c</a:t>
            </a:r>
            <a:r>
              <a:rPr lang="en-US" smtClean="0"/>
              <a:t>iju na neki doga</a:t>
            </a:r>
            <a:r>
              <a:rPr lang="sr-Latn-CS" smtClean="0"/>
              <a:t>đaj.</a:t>
            </a:r>
            <a:endParaRPr lang="en-US" smtClean="0"/>
          </a:p>
          <a:p>
            <a:pPr eaLnBrk="1" hangingPunct="1">
              <a:lnSpc>
                <a:spcPct val="90000"/>
              </a:lnSpc>
            </a:pPr>
            <a:r>
              <a:rPr lang="sr-Latn-CS" smtClean="0"/>
              <a:t>Unutar &lt;script&gt; taga bilo gde unutar HTML dokumenta</a:t>
            </a:r>
          </a:p>
          <a:p>
            <a:pPr lvl="1" eaLnBrk="1" hangingPunct="1">
              <a:lnSpc>
                <a:spcPct val="90000"/>
              </a:lnSpc>
            </a:pPr>
            <a:r>
              <a:rPr lang="sr-Latn-CS" smtClean="0"/>
              <a:t>Ako koristimo JavaScript funkciju, nju moramo da definišemo unutar &lt;head&gt; taga da bismo mogli da je pozivamo iz bilo kog JavaScript koda.</a:t>
            </a:r>
          </a:p>
          <a:p>
            <a:pPr eaLnBrk="1" hangingPunct="1">
              <a:lnSpc>
                <a:spcPct val="90000"/>
              </a:lnSpc>
            </a:pPr>
            <a:r>
              <a:rPr lang="sr-Latn-CS" smtClean="0"/>
              <a:t>Kao adresu unutar &lt;a&gt; taga:</a:t>
            </a:r>
          </a:p>
          <a:p>
            <a:pPr eaLnBrk="1" hangingPunct="1">
              <a:lnSpc>
                <a:spcPct val="90000"/>
              </a:lnSpc>
              <a:buFontTx/>
              <a:buNone/>
            </a:pPr>
            <a:r>
              <a:rPr lang="sr-Latn-CS" sz="2400" b="1" smtClean="0">
                <a:latin typeface="Courier New" panose="02070309020205020404" pitchFamily="49" charset="0"/>
              </a:rPr>
              <a:t>&lt;a href=“javascript:funkcija(‘parametar’);”&gt; klikni&lt;/a&gt;</a:t>
            </a:r>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7562FC31-4488-425D-A7C8-F9888593CC02}" type="slidenum">
              <a:rPr lang="en-US">
                <a:latin typeface="Garamond" panose="02020404030301010803" pitchFamily="18" charset="0"/>
              </a:rPr>
              <a:pPr eaLnBrk="1" hangingPunct="1"/>
              <a:t>8</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Users\Sanja\Desktop\152068753514047354.jpg"/>
          <p:cNvPicPr>
            <a:picLocks noChangeAspect="1" noChangeArrowheads="1"/>
          </p:cNvPicPr>
          <p:nvPr/>
        </p:nvPicPr>
        <p:blipFill>
          <a:blip r:embed="rId2"/>
          <a:srcRect/>
          <a:stretch>
            <a:fillRect/>
          </a:stretch>
        </p:blipFill>
        <p:spPr bwMode="auto">
          <a:xfrm>
            <a:off x="9047" y="2133600"/>
            <a:ext cx="1362553" cy="2733675"/>
          </a:xfrm>
          <a:prstGeom prst="rect">
            <a:avLst/>
          </a:prstGeom>
          <a:noFill/>
        </p:spPr>
      </p:pic>
      <p:sp>
        <p:nvSpPr>
          <p:cNvPr id="11266" name="Rectangle 2"/>
          <p:cNvSpPr>
            <a:spLocks noGrp="1" noChangeArrowheads="1"/>
          </p:cNvSpPr>
          <p:nvPr>
            <p:ph type="title"/>
          </p:nvPr>
        </p:nvSpPr>
        <p:spPr/>
        <p:txBody>
          <a:bodyPr/>
          <a:lstStyle/>
          <a:p>
            <a:pPr eaLnBrk="1" hangingPunct="1"/>
            <a:r>
              <a:rPr lang="sr-Latn-CS" smtClean="0"/>
              <a:t>Promenljive</a:t>
            </a:r>
            <a:endParaRPr lang="en-US" smtClean="0"/>
          </a:p>
        </p:txBody>
      </p:sp>
      <p:sp>
        <p:nvSpPr>
          <p:cNvPr id="11267" name="Rectangle 3"/>
          <p:cNvSpPr>
            <a:spLocks noGrp="1" noChangeArrowheads="1"/>
          </p:cNvSpPr>
          <p:nvPr>
            <p:ph idx="1"/>
          </p:nvPr>
        </p:nvSpPr>
        <p:spPr/>
        <p:txBody>
          <a:bodyPr/>
          <a:lstStyle/>
          <a:p>
            <a:pPr eaLnBrk="1" hangingPunct="1"/>
            <a:r>
              <a:rPr lang="sr-Latn-CS" smtClean="0"/>
              <a:t>Promenljive sadrže informacije</a:t>
            </a:r>
          </a:p>
          <a:p>
            <a:pPr eaLnBrk="1" hangingPunct="1"/>
            <a:r>
              <a:rPr lang="sr-Latn-CS" smtClean="0"/>
              <a:t>Deklaracija promenljivih upotrebom ključne reči var</a:t>
            </a:r>
          </a:p>
          <a:p>
            <a:pPr eaLnBrk="1" hangingPunct="1"/>
            <a:r>
              <a:rPr lang="sr-Latn-CS" smtClean="0"/>
              <a:t>Primer:</a:t>
            </a:r>
          </a:p>
          <a:p>
            <a:pPr eaLnBrk="1" hangingPunct="1">
              <a:buFontTx/>
              <a:buNone/>
            </a:pPr>
            <a:r>
              <a:rPr lang="sr-Latn-CS" smtClean="0"/>
              <a:t>var a;</a:t>
            </a:r>
          </a:p>
          <a:p>
            <a:pPr eaLnBrk="1" hangingPunct="1">
              <a:buFontTx/>
              <a:buNone/>
            </a:pPr>
            <a:r>
              <a:rPr lang="sr-Latn-CS" smtClean="0"/>
              <a:t>var b = 5;</a:t>
            </a:r>
          </a:p>
          <a:p>
            <a:pPr eaLnBrk="1" hangingPunct="1">
              <a:buFontTx/>
              <a:buNone/>
            </a:pPr>
            <a:r>
              <a:rPr lang="sr-Latn-CS" smtClean="0"/>
              <a:t>var c = "Pera";</a:t>
            </a:r>
            <a:endParaRPr lang="en-US" smtClean="0"/>
          </a:p>
        </p:txBody>
      </p:sp>
      <p:sp>
        <p:nvSpPr>
          <p:cNvPr id="4" name="Slide Number Placeholder 3"/>
          <p:cNvSpPr>
            <a:spLocks noGrp="1"/>
          </p:cNvSpPr>
          <p:nvPr>
            <p:ph type="sldNum" sz="quarter" idx="12"/>
          </p:nvPr>
        </p:nvSpPr>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A4BBB95-FDF3-4CEE-8F58-3DBB0822B36A}" type="slidenum">
              <a:rPr lang="en-US">
                <a:latin typeface="Garamond" panose="02020404030301010803" pitchFamily="18" charset="0"/>
              </a:rPr>
              <a:pPr eaLnBrk="1" hangingPunct="1"/>
              <a:t>9</a:t>
            </a:fld>
            <a:endParaRPr lang="en-US">
              <a:latin typeface="Garamond" panose="02020404030301010803" pitchFamily="18" charset="0"/>
            </a:endParaRPr>
          </a:p>
        </p:txBody>
      </p:sp>
    </p:spTree>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9" presetClass="entr" presetSubtype="1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0" fill="hold"/>
                                        <p:tgtEl>
                                          <p:spTgt spid="5"/>
                                        </p:tgtEl>
                                        <p:attrNameLst>
                                          <p:attrName>ppt_w</p:attrName>
                                        </p:attrNameLst>
                                      </p:cBhvr>
                                      <p:tavLst>
                                        <p:tav tm="0" fmla="#ppt_w*sin(2.5*pi*$)">
                                          <p:val>
                                            <p:fltVal val="0"/>
                                          </p:val>
                                        </p:tav>
                                        <p:tav tm="100000">
                                          <p:val>
                                            <p:fltVal val="1"/>
                                          </p:val>
                                        </p:tav>
                                      </p:tavLst>
                                    </p:anim>
                                    <p:anim calcmode="lin" valueType="num">
                                      <p:cBhvr>
                                        <p:cTn id="8" dur="5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Sablon PPT-Multimedijalne tehnologije - Web programiranje 5</Template>
  <TotalTime>322</TotalTime>
  <Words>3384</Words>
  <Application>Microsoft Office PowerPoint</Application>
  <PresentationFormat>On-screen Show (4:3)</PresentationFormat>
  <Paragraphs>778</Paragraphs>
  <Slides>62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62</vt:i4>
      </vt:variant>
    </vt:vector>
  </HeadingPairs>
  <TitlesOfParts>
    <vt:vector size="70" baseType="lpstr">
      <vt:lpstr>Arial</vt:lpstr>
      <vt:lpstr>Calibri</vt:lpstr>
      <vt:lpstr>Constantia</vt:lpstr>
      <vt:lpstr>Courier New</vt:lpstr>
      <vt:lpstr>Garamond</vt:lpstr>
      <vt:lpstr>Times New Roman</vt:lpstr>
      <vt:lpstr>Wingdings 2</vt:lpstr>
      <vt:lpstr>Flow</vt:lpstr>
      <vt:lpstr>PowerPoint Presentation</vt:lpstr>
      <vt:lpstr>JAVASCRIPT</vt:lpstr>
      <vt:lpstr>Skript jezici</vt:lpstr>
      <vt:lpstr>PowerPoint Presentation</vt:lpstr>
      <vt:lpstr>Primer</vt:lpstr>
      <vt:lpstr>Primer skripta u datoteci</vt:lpstr>
      <vt:lpstr>JavaScript</vt:lpstr>
      <vt:lpstr>Pozivanje JavaScript-a</vt:lpstr>
      <vt:lpstr>Promenljive</vt:lpstr>
      <vt:lpstr>Promenljive</vt:lpstr>
      <vt:lpstr>Aritmetički i operatori dodele</vt:lpstr>
      <vt:lpstr>Aritmetički operatori</vt:lpstr>
      <vt:lpstr>Operatori dodele</vt:lpstr>
      <vt:lpstr>Relacioni operatori</vt:lpstr>
      <vt:lpstr>Relacioni operatori</vt:lpstr>
      <vt:lpstr>Logički operatori</vt:lpstr>
      <vt:lpstr>Logički operatori</vt:lpstr>
      <vt:lpstr>Uslovni operator</vt:lpstr>
      <vt:lpstr>Kontrola toka</vt:lpstr>
      <vt:lpstr>if else</vt:lpstr>
      <vt:lpstr>Primer</vt:lpstr>
      <vt:lpstr>Primer</vt:lpstr>
      <vt:lpstr>switch</vt:lpstr>
      <vt:lpstr>Primer</vt:lpstr>
      <vt:lpstr>Primer</vt:lpstr>
      <vt:lpstr>while</vt:lpstr>
      <vt:lpstr>Primer</vt:lpstr>
      <vt:lpstr>Primer</vt:lpstr>
      <vt:lpstr>do while</vt:lpstr>
      <vt:lpstr>Primer</vt:lpstr>
      <vt:lpstr>for</vt:lpstr>
      <vt:lpstr>for</vt:lpstr>
      <vt:lpstr>Primer</vt:lpstr>
      <vt:lpstr>break i continue</vt:lpstr>
      <vt:lpstr>break i continue</vt:lpstr>
      <vt:lpstr>Primer – izlaz iz ugnježdene petlje</vt:lpstr>
      <vt:lpstr>for ... in petlja</vt:lpstr>
      <vt:lpstr>Primer</vt:lpstr>
      <vt:lpstr>Funkcije</vt:lpstr>
      <vt:lpstr>Funkcije</vt:lpstr>
      <vt:lpstr>Funkcije</vt:lpstr>
      <vt:lpstr>Događaji</vt:lpstr>
      <vt:lpstr>Događaji</vt:lpstr>
      <vt:lpstr>Događaji</vt:lpstr>
      <vt:lpstr>Događaji</vt:lpstr>
      <vt:lpstr>Pozivanje JavaScript-a</vt:lpstr>
      <vt:lpstr>Reakcija na neki događaj</vt:lpstr>
      <vt:lpstr>Reakcija na neki događaj</vt:lpstr>
      <vt:lpstr>Preko &lt;script&gt; taga unutar &lt;body&gt; sekcije</vt:lpstr>
      <vt:lpstr>Preko &lt;script&gt; taga unutar &lt;body&gt; sekcije</vt:lpstr>
      <vt:lpstr>Ugrađene funkcije</vt:lpstr>
      <vt:lpstr>Hijerarhija objekata</vt:lpstr>
      <vt:lpstr>Window objekt</vt:lpstr>
      <vt:lpstr>Location objekt</vt:lpstr>
      <vt:lpstr>History objekt</vt:lpstr>
      <vt:lpstr>Document objekt</vt:lpstr>
      <vt:lpstr>String objekt</vt:lpstr>
      <vt:lpstr>Forme</vt:lpstr>
      <vt:lpstr>Forme</vt:lpstr>
      <vt:lpstr>Forme</vt:lpstr>
      <vt:lpstr>Forme</vt:lpstr>
      <vt:lpstr>JavaScript:void(0)</vt:lpstr>
    </vt:vector>
  </TitlesOfParts>
  <Company>asdf inc.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JavaScript</dc:title>
  <dc:creator>Sasha</dc:creator>
  <cp:lastModifiedBy>Sasha</cp:lastModifiedBy>
  <cp:revision>158</cp:revision>
  <dcterms:created xsi:type="dcterms:W3CDTF">2008-07-25T09:33:18Z</dcterms:created>
  <dcterms:modified xsi:type="dcterms:W3CDTF">2018-04-01T14:25:26Z</dcterms:modified>
</cp:coreProperties>
</file>