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4"/>
  </p:notesMasterIdLst>
  <p:sldIdLst>
    <p:sldId id="296" r:id="rId2"/>
    <p:sldId id="297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79" r:id="rId12"/>
    <p:sldId id="280" r:id="rId13"/>
    <p:sldId id="286" r:id="rId14"/>
    <p:sldId id="285" r:id="rId15"/>
    <p:sldId id="287" r:id="rId16"/>
    <p:sldId id="288" r:id="rId17"/>
    <p:sldId id="289" r:id="rId18"/>
    <p:sldId id="282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009900"/>
    <a:srgbClr val="FF0000"/>
    <a:srgbClr val="0033CC"/>
    <a:srgbClr val="0066FF"/>
    <a:srgbClr val="C48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6F7D1-CADD-4952-8566-BB268A120DDF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E4D5C-3004-4919-B811-9CD72DB6E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1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02B8-ECDD-4423-AD93-E15A79B3F4B2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32631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485A-2F02-4C53-A955-50FFEA8B72C6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7090109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271-F3F5-4656-B340-7319F1A5EBB0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2324901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6128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5010-E56E-4B12-BC4E-2134BAFB74D2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35635617"/>
      </p:ext>
    </p:extLst>
  </p:cSld>
  <p:clrMapOvr>
    <a:masterClrMapping/>
  </p:clrMapOvr>
  <p:transition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F5010-E56E-4B12-BC4E-2134BAFB74D2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51151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FF5010-E56E-4B12-BC4E-2134BAFB74D2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4880693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1843416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08EFF-6E12-48B9-A5F7-9DC803514900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37186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EF1B-D82D-4177-8C54-7893C63BFFDC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85535709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2440E-49DE-4FBB-BBDC-8A97F674ED4C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2004983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0995-2E57-4265-84A5-88E96F592963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2896360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E961-0F76-4597-9B89-2CC189AB79A7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71470584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889-F845-46BD-8346-ECE65D9CC4A9}" type="slidenum">
              <a:rPr lang="el-GR" altLang="en-US" smtClean="0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749921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A4FC21-B5F9-4EC8-9D76-84F84956C2D1}" type="slidenum">
              <a:rPr lang="el-GR" altLang="en-US" smtClean="0"/>
              <a:pPr/>
              <a:t>‹#›</a:t>
            </a:fld>
            <a:endParaRPr lang="el-G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06954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FF5010-E56E-4B12-BC4E-2134BAFB74D2}" type="slidenum">
              <a:rPr lang="el-GR" altLang="en-US" smtClean="0"/>
              <a:pPr/>
              <a:t>‹#›</a:t>
            </a:fld>
            <a:endParaRPr lang="el-GR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960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ransition>
    <p:push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  <p:extLst>
      <p:ext uri="{BB962C8B-B14F-4D97-AF65-F5344CB8AC3E}">
        <p14:creationId xmlns:p14="http://schemas.microsoft.com/office/powerpoint/2010/main" val="1563586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0844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Pokazivači</a:t>
            </a:r>
            <a:r>
              <a:rPr lang="en-GB" dirty="0" smtClean="0"/>
              <a:t> </a:t>
            </a:r>
            <a:r>
              <a:rPr lang="sr-Latn-RS" dirty="0" smtClean="0"/>
              <a:t>i </a:t>
            </a:r>
            <a:r>
              <a:rPr lang="en-GB" dirty="0" smtClean="0"/>
              <a:t>reference</a:t>
            </a:r>
            <a:endParaRPr lang="el-G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3"/>
            <a:ext cx="8229600" cy="1080120"/>
          </a:xfrm>
        </p:spPr>
        <p:txBody>
          <a:bodyPr/>
          <a:lstStyle/>
          <a:p>
            <a:r>
              <a:rPr lang="sr-Latn-RS" sz="2400" dirty="0" smtClean="0"/>
              <a:t>Nema eksplicitne promenljive pokazivač</a:t>
            </a:r>
            <a:r>
              <a:rPr lang="en-GB" sz="2400" dirty="0" smtClean="0"/>
              <a:t> </a:t>
            </a:r>
            <a:r>
              <a:rPr lang="sr-Latn-RS" sz="2400" dirty="0" smtClean="0"/>
              <a:t>ali možete dodeliti vrednost kao referencu</a:t>
            </a:r>
            <a:r>
              <a:rPr lang="en-GB" sz="2400" dirty="0" smtClean="0"/>
              <a:t>.</a:t>
            </a:r>
            <a:endParaRPr lang="el-GR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3568" y="2276872"/>
            <a:ext cx="5545137" cy="9429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 dirty="0">
                <a:solidFill>
                  <a:srgbClr val="0000BB"/>
                </a:solidFill>
              </a:rPr>
              <a:t>$foo </a:t>
            </a:r>
            <a:r>
              <a:rPr lang="el-GR" dirty="0">
                <a:solidFill>
                  <a:srgbClr val="007700"/>
                </a:solidFill>
              </a:rPr>
              <a:t>= </a:t>
            </a:r>
            <a:r>
              <a:rPr lang="el-GR" dirty="0">
                <a:solidFill>
                  <a:srgbClr val="DD0000"/>
                </a:solidFill>
              </a:rPr>
              <a:t>'Bob'</a:t>
            </a:r>
            <a:r>
              <a:rPr lang="el-GR" dirty="0">
                <a:solidFill>
                  <a:srgbClr val="007700"/>
                </a:solidFill>
              </a:rPr>
              <a:t>;              </a:t>
            </a:r>
            <a:r>
              <a:rPr lang="en-GB" dirty="0">
                <a:solidFill>
                  <a:srgbClr val="007700"/>
                </a:solidFill>
              </a:rPr>
              <a:t>		</a:t>
            </a:r>
            <a:r>
              <a:rPr lang="el-GR" dirty="0">
                <a:solidFill>
                  <a:srgbClr val="FF8000"/>
                </a:solidFill>
              </a:rPr>
              <a:t>// Assign the value 'Bob' to $foo</a:t>
            </a:r>
            <a:br>
              <a:rPr lang="el-GR" dirty="0">
                <a:solidFill>
                  <a:srgbClr val="FF8000"/>
                </a:solidFill>
              </a:rPr>
            </a:br>
            <a:r>
              <a:rPr lang="el-GR" dirty="0">
                <a:solidFill>
                  <a:srgbClr val="0000BB"/>
                </a:solidFill>
              </a:rPr>
              <a:t>$bar </a:t>
            </a:r>
            <a:r>
              <a:rPr lang="el-GR" dirty="0">
                <a:solidFill>
                  <a:srgbClr val="007700"/>
                </a:solidFill>
              </a:rPr>
              <a:t>= &amp;</a:t>
            </a:r>
            <a:r>
              <a:rPr lang="el-GR" dirty="0">
                <a:solidFill>
                  <a:srgbClr val="0000BB"/>
                </a:solidFill>
              </a:rPr>
              <a:t>$foo</a:t>
            </a:r>
            <a:r>
              <a:rPr lang="el-GR" dirty="0">
                <a:solidFill>
                  <a:srgbClr val="007700"/>
                </a:solidFill>
              </a:rPr>
              <a:t>;              </a:t>
            </a:r>
            <a:r>
              <a:rPr lang="en-GB" dirty="0">
                <a:solidFill>
                  <a:srgbClr val="007700"/>
                </a:solidFill>
              </a:rPr>
              <a:t>		</a:t>
            </a:r>
            <a:r>
              <a:rPr lang="el-GR" dirty="0">
                <a:solidFill>
                  <a:srgbClr val="FF8000"/>
                </a:solidFill>
              </a:rPr>
              <a:t>// Reference $foo via $bar.</a:t>
            </a:r>
            <a:br>
              <a:rPr lang="el-GR" dirty="0">
                <a:solidFill>
                  <a:srgbClr val="FF8000"/>
                </a:solidFill>
              </a:rPr>
            </a:br>
            <a:r>
              <a:rPr lang="el-GR" dirty="0">
                <a:solidFill>
                  <a:srgbClr val="0000BB"/>
                </a:solidFill>
              </a:rPr>
              <a:t>$bar </a:t>
            </a:r>
            <a:r>
              <a:rPr lang="el-GR" dirty="0">
                <a:solidFill>
                  <a:srgbClr val="007700"/>
                </a:solidFill>
              </a:rPr>
              <a:t>= </a:t>
            </a:r>
            <a:r>
              <a:rPr lang="el-GR" dirty="0">
                <a:solidFill>
                  <a:srgbClr val="DD0000"/>
                </a:solidFill>
              </a:rPr>
              <a:t>"My name is $bar"</a:t>
            </a:r>
            <a:r>
              <a:rPr lang="el-GR" dirty="0">
                <a:solidFill>
                  <a:srgbClr val="007700"/>
                </a:solidFill>
              </a:rPr>
              <a:t>;  </a:t>
            </a:r>
            <a:r>
              <a:rPr lang="en-GB" dirty="0">
                <a:solidFill>
                  <a:srgbClr val="007700"/>
                </a:solidFill>
              </a:rPr>
              <a:t>	</a:t>
            </a:r>
            <a:r>
              <a:rPr lang="el-GR" dirty="0">
                <a:solidFill>
                  <a:srgbClr val="FF8000"/>
                </a:solidFill>
              </a:rPr>
              <a:t>// Alter $bar...</a:t>
            </a:r>
            <a:br>
              <a:rPr lang="el-GR" dirty="0">
                <a:solidFill>
                  <a:srgbClr val="FF8000"/>
                </a:solidFill>
              </a:rPr>
            </a:br>
            <a:r>
              <a:rPr lang="el-GR" dirty="0">
                <a:solidFill>
                  <a:srgbClr val="007700"/>
                </a:solidFill>
              </a:rPr>
              <a:t>echo </a:t>
            </a:r>
            <a:r>
              <a:rPr lang="el-GR" dirty="0">
                <a:solidFill>
                  <a:srgbClr val="0000BB"/>
                </a:solidFill>
              </a:rPr>
              <a:t>$foo</a:t>
            </a:r>
            <a:r>
              <a:rPr lang="el-GR" dirty="0">
                <a:solidFill>
                  <a:srgbClr val="007700"/>
                </a:solidFill>
              </a:rPr>
              <a:t>;                 </a:t>
            </a:r>
            <a:r>
              <a:rPr lang="en-GB" dirty="0">
                <a:solidFill>
                  <a:srgbClr val="007700"/>
                </a:solidFill>
              </a:rPr>
              <a:t>		</a:t>
            </a:r>
            <a:r>
              <a:rPr lang="el-GR" dirty="0">
                <a:solidFill>
                  <a:srgbClr val="FF8000"/>
                </a:solidFill>
              </a:rPr>
              <a:t>// $foo is altered too.</a:t>
            </a:r>
            <a:endParaRPr lang="el-GR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39552" y="3429000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Prosleđivanje parametara </a:t>
            </a:r>
            <a:r>
              <a:rPr lang="en-GB" sz="2400" dirty="0" smtClean="0"/>
              <a:t>fun</a:t>
            </a:r>
            <a:r>
              <a:rPr lang="sr-Latn-RS" sz="2400" dirty="0" smtClean="0"/>
              <a:t>kciji kao</a:t>
            </a:r>
            <a:r>
              <a:rPr lang="en-GB" sz="2400" dirty="0" smtClean="0"/>
              <a:t> </a:t>
            </a:r>
            <a:r>
              <a:rPr lang="en-GB" sz="2400" dirty="0"/>
              <a:t>reference </a:t>
            </a:r>
            <a:r>
              <a:rPr lang="sr-Latn-RS" sz="2400" dirty="0" smtClean="0"/>
              <a:t>i povratak referenci</a:t>
            </a:r>
            <a:endParaRPr lang="el-GR" sz="2400" dirty="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11560" y="4725144"/>
            <a:ext cx="3060700" cy="136842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l-GR">
                <a:solidFill>
                  <a:srgbClr val="007700"/>
                </a:solidFill>
              </a:rPr>
              <a:t>function &amp;</a:t>
            </a:r>
            <a:r>
              <a:rPr lang="el-GR">
                <a:solidFill>
                  <a:srgbClr val="0000BB"/>
                </a:solidFill>
              </a:rPr>
              <a:t>add_some_extra</a:t>
            </a:r>
            <a:r>
              <a:rPr lang="el-GR">
                <a:solidFill>
                  <a:srgbClr val="007700"/>
                </a:solidFill>
              </a:rPr>
              <a:t>(&amp;</a:t>
            </a:r>
            <a:r>
              <a:rPr lang="el-GR">
                <a:solidFill>
                  <a:srgbClr val="0000BB"/>
                </a:solidFill>
              </a:rPr>
              <a:t>$string</a:t>
            </a:r>
            <a:r>
              <a:rPr lang="el-GR">
                <a:solidFill>
                  <a:srgbClr val="007700"/>
                </a:solidFill>
              </a:rPr>
              <a:t>)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7700"/>
                </a:solidFill>
              </a:rPr>
              <a:t>{</a:t>
            </a:r>
            <a:endParaRPr lang="en-GB">
              <a:solidFill>
                <a:srgbClr val="007700"/>
              </a:solidFill>
            </a:endParaRPr>
          </a:p>
          <a:p>
            <a:r>
              <a:rPr lang="en-GB">
                <a:solidFill>
                  <a:srgbClr val="007700"/>
                </a:solidFill>
              </a:rPr>
              <a:t>    </a:t>
            </a:r>
            <a:r>
              <a:rPr lang="el-GR">
                <a:solidFill>
                  <a:srgbClr val="0000BB"/>
                </a:solidFill>
              </a:rPr>
              <a:t>$string</a:t>
            </a:r>
            <a:r>
              <a:rPr lang="en-GB">
                <a:solidFill>
                  <a:srgbClr val="0000BB"/>
                </a:solidFill>
              </a:rPr>
              <a:t> </a:t>
            </a:r>
            <a:r>
              <a:rPr lang="en-GB">
                <a:solidFill>
                  <a:srgbClr val="007700"/>
                </a:solidFill>
              </a:rPr>
              <a:t>.= </a:t>
            </a:r>
            <a:r>
              <a:rPr lang="el-GR">
                <a:solidFill>
                  <a:srgbClr val="DD0000"/>
                </a:solidFill>
              </a:rPr>
              <a:t>“</a:t>
            </a:r>
            <a:r>
              <a:rPr lang="en-GB">
                <a:solidFill>
                  <a:srgbClr val="DD0000"/>
                </a:solidFill>
              </a:rPr>
              <a:t>some more</a:t>
            </a:r>
            <a:r>
              <a:rPr lang="el-GR">
                <a:solidFill>
                  <a:srgbClr val="DD0000"/>
                </a:solidFill>
              </a:rPr>
              <a:t>"</a:t>
            </a:r>
            <a:r>
              <a:rPr lang="el-GR">
                <a:solidFill>
                  <a:srgbClr val="007700"/>
                </a:solidFill>
              </a:rPr>
              <a:t>; </a:t>
            </a:r>
            <a:endParaRPr lang="en-GB">
              <a:solidFill>
                <a:srgbClr val="007700"/>
              </a:solidFill>
            </a:endParaRPr>
          </a:p>
          <a:p>
            <a:r>
              <a:rPr lang="en-GB">
                <a:solidFill>
                  <a:srgbClr val="007700"/>
                </a:solidFill>
              </a:rPr>
              <a:t>    return </a:t>
            </a:r>
            <a:r>
              <a:rPr lang="el-GR">
                <a:solidFill>
                  <a:srgbClr val="0000BB"/>
                </a:solidFill>
              </a:rPr>
              <a:t>$string</a:t>
            </a:r>
            <a:r>
              <a:rPr lang="el-GR">
                <a:solidFill>
                  <a:srgbClr val="007700"/>
                </a:solidFill>
              </a:rPr>
              <a:t>;</a:t>
            </a:r>
            <a:endParaRPr lang="en-GB">
              <a:solidFill>
                <a:srgbClr val="007700"/>
              </a:solidFill>
            </a:endParaRPr>
          </a:p>
          <a:p>
            <a:r>
              <a:rPr lang="el-GR">
                <a:solidFill>
                  <a:srgbClr val="007700"/>
                </a:solidFill>
              </a:rPr>
              <a:t>}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00BB"/>
                </a:solidFill>
              </a:rPr>
              <a:t>$foo</a:t>
            </a:r>
            <a:r>
              <a:rPr lang="el-GR"/>
              <a:t> </a:t>
            </a:r>
            <a:r>
              <a:rPr lang="el-GR">
                <a:solidFill>
                  <a:srgbClr val="007700"/>
                </a:solidFill>
              </a:rPr>
              <a:t>=&amp;</a:t>
            </a:r>
            <a:r>
              <a:rPr lang="en-GB">
                <a:solidFill>
                  <a:srgbClr val="0000BB"/>
                </a:solidFill>
              </a:rPr>
              <a:t> </a:t>
            </a:r>
            <a:r>
              <a:rPr lang="el-GR">
                <a:solidFill>
                  <a:srgbClr val="0000BB"/>
                </a:solidFill>
              </a:rPr>
              <a:t>add_some_extra</a:t>
            </a:r>
            <a:r>
              <a:rPr lang="el-GR">
                <a:solidFill>
                  <a:srgbClr val="007700"/>
                </a:solidFill>
              </a:rPr>
              <a:t>(</a:t>
            </a:r>
            <a:r>
              <a:rPr lang="el-GR">
                <a:solidFill>
                  <a:srgbClr val="0000BB"/>
                </a:solidFill>
              </a:rPr>
              <a:t>$str</a:t>
            </a:r>
            <a:r>
              <a:rPr lang="el-GR">
                <a:solidFill>
                  <a:srgbClr val="007700"/>
                </a:solidFill>
              </a:rPr>
              <a:t>);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Intera</a:t>
            </a:r>
            <a:r>
              <a:rPr lang="sr-Latn-RS" dirty="0" smtClean="0"/>
              <a:t>kcija</a:t>
            </a:r>
            <a:r>
              <a:rPr lang="en-GB" dirty="0" smtClean="0"/>
              <a:t> </a:t>
            </a:r>
            <a:r>
              <a:rPr lang="sr-Latn-RS" dirty="0" smtClean="0"/>
              <a:t>sa</a:t>
            </a:r>
            <a:r>
              <a:rPr lang="en-GB" dirty="0" smtClean="0"/>
              <a:t> </a:t>
            </a:r>
            <a:r>
              <a:rPr lang="sr-Latn-RS" dirty="0" smtClean="0"/>
              <a:t>korisnikom</a:t>
            </a:r>
            <a:endParaRPr lang="el-GR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086225"/>
          </a:xfrm>
        </p:spPr>
        <p:txBody>
          <a:bodyPr/>
          <a:lstStyle/>
          <a:p>
            <a:r>
              <a:rPr lang="sr-Latn-RS" sz="2400" dirty="0" smtClean="0"/>
              <a:t>Preko web strane </a:t>
            </a:r>
            <a:r>
              <a:rPr lang="en-GB" sz="2400" dirty="0" smtClean="0"/>
              <a:t>(</a:t>
            </a:r>
            <a:r>
              <a:rPr lang="sr-Latn-RS" sz="2400" dirty="0" smtClean="0"/>
              <a:t>jednostavno</a:t>
            </a:r>
            <a:r>
              <a:rPr lang="en-GB" sz="2400" dirty="0" smtClean="0"/>
              <a:t> </a:t>
            </a:r>
            <a:r>
              <a:rPr lang="en-GB" sz="2400" dirty="0">
                <a:sym typeface="Wingdings" pitchFamily="2" charset="2"/>
              </a:rPr>
              <a:t> )</a:t>
            </a:r>
          </a:p>
          <a:p>
            <a:r>
              <a:rPr lang="en-GB" sz="2400" dirty="0">
                <a:sym typeface="Wingdings" pitchFamily="2" charset="2"/>
              </a:rPr>
              <a:t>URL </a:t>
            </a:r>
            <a:r>
              <a:rPr lang="sr-Latn-RS" sz="2400" dirty="0" smtClean="0">
                <a:sym typeface="Wingdings" pitchFamily="2" charset="2"/>
              </a:rPr>
              <a:t>parametrima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sr-Latn-RS" sz="2400" dirty="0" smtClean="0">
                <a:sym typeface="Wingdings" pitchFamily="2" charset="2"/>
              </a:rPr>
              <a:t>npr</a:t>
            </a:r>
            <a:r>
              <a:rPr lang="en-GB" sz="2400" dirty="0" smtClean="0">
                <a:sym typeface="Wingdings" pitchFamily="2" charset="2"/>
              </a:rPr>
              <a:t>.</a:t>
            </a:r>
            <a:r>
              <a:rPr lang="en-GB" sz="2400" dirty="0">
                <a:sym typeface="Wingdings" pitchFamily="2" charset="2"/>
              </a:rPr>
              <a:t/>
            </a:r>
            <a:br>
              <a:rPr lang="en-GB" sz="2400" dirty="0">
                <a:sym typeface="Wingdings" pitchFamily="2" charset="2"/>
              </a:rPr>
            </a:br>
            <a:r>
              <a:rPr lang="en-GB" sz="2400" dirty="0">
                <a:solidFill>
                  <a:srgbClr val="0033CC"/>
                </a:solidFill>
                <a:sym typeface="Wingdings" pitchFamily="2" charset="2"/>
              </a:rPr>
              <a:t>http://www.com/mypage.php?a=alpha&amp;b=beta</a:t>
            </a:r>
          </a:p>
          <a:p>
            <a:r>
              <a:rPr lang="sr-Latn-RS" sz="2400" dirty="0" smtClean="0">
                <a:sym typeface="Wingdings" pitchFamily="2" charset="2"/>
              </a:rPr>
              <a:t>Formama</a:t>
            </a:r>
            <a:r>
              <a:rPr lang="en-GB" sz="2400" dirty="0" smtClean="0">
                <a:sym typeface="Wingdings" pitchFamily="2" charset="2"/>
              </a:rPr>
              <a:t>, </a:t>
            </a:r>
            <a:r>
              <a:rPr lang="sr-Latn-RS" sz="2400" dirty="0" smtClean="0">
                <a:sym typeface="Wingdings" pitchFamily="2" charset="2"/>
              </a:rPr>
              <a:t>kroz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>
                <a:sym typeface="Wingdings" pitchFamily="2" charset="2"/>
              </a:rPr>
              <a:t>GET </a:t>
            </a:r>
            <a:r>
              <a:rPr lang="sr-Latn-RS" sz="2400" dirty="0" smtClean="0">
                <a:sym typeface="Wingdings" pitchFamily="2" charset="2"/>
              </a:rPr>
              <a:t>ili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>
                <a:sym typeface="Wingdings" pitchFamily="2" charset="2"/>
              </a:rPr>
              <a:t>POST </a:t>
            </a:r>
            <a:r>
              <a:rPr lang="en-GB" sz="2400" dirty="0" err="1" smtClean="0">
                <a:sym typeface="Wingdings" pitchFamily="2" charset="2"/>
              </a:rPr>
              <a:t>metod</a:t>
            </a:r>
            <a:endParaRPr lang="en-GB" sz="2400" dirty="0">
              <a:sym typeface="Wingdings" pitchFamily="2" charset="2"/>
            </a:endParaRPr>
          </a:p>
          <a:p>
            <a:r>
              <a:rPr lang="sr-Latn-RS" sz="2400" dirty="0" smtClean="0">
                <a:sym typeface="Wingdings" pitchFamily="2" charset="2"/>
              </a:rPr>
              <a:t>P</a:t>
            </a:r>
            <a:r>
              <a:rPr lang="en-GB" sz="2400" dirty="0" smtClean="0">
                <a:sym typeface="Wingdings" pitchFamily="2" charset="2"/>
              </a:rPr>
              <a:t>hp </a:t>
            </a:r>
            <a:r>
              <a:rPr lang="sr-Latn-RS" sz="2400" dirty="0" smtClean="0">
                <a:sym typeface="Wingdings" pitchFamily="2" charset="2"/>
              </a:rPr>
              <a:t>skript može pristupati parametrima kroz dve ugrađene promenljive</a:t>
            </a:r>
            <a:r>
              <a:rPr lang="en-GB" sz="2400" dirty="0" smtClean="0">
                <a:sym typeface="Wingdings" pitchFamily="2" charset="2"/>
              </a:rPr>
              <a:t>:</a:t>
            </a:r>
            <a:endParaRPr lang="en-GB" sz="2400" dirty="0">
              <a:sym typeface="Wingdings" pitchFamily="2" charset="2"/>
            </a:endParaRPr>
          </a:p>
          <a:p>
            <a:pPr lvl="1"/>
            <a:r>
              <a:rPr lang="en-GB" sz="2000" dirty="0">
                <a:sym typeface="Wingdings" pitchFamily="2" charset="2"/>
              </a:rPr>
              <a:t>$_GET</a:t>
            </a:r>
          </a:p>
          <a:p>
            <a:pPr lvl="1"/>
            <a:r>
              <a:rPr lang="en-GB" sz="2000" dirty="0">
                <a:sym typeface="Wingdings" pitchFamily="2" charset="2"/>
              </a:rPr>
              <a:t>$_POST</a:t>
            </a:r>
          </a:p>
          <a:p>
            <a:r>
              <a:rPr lang="sr-Latn-RS" sz="2400" dirty="0" smtClean="0">
                <a:sym typeface="Wingdings" pitchFamily="2" charset="2"/>
              </a:rPr>
              <a:t>Na primeru sa </a:t>
            </a:r>
            <a:r>
              <a:rPr lang="en-GB" sz="2400" dirty="0" smtClean="0">
                <a:sym typeface="Wingdings" pitchFamily="2" charset="2"/>
              </a:rPr>
              <a:t>URL </a:t>
            </a:r>
            <a:r>
              <a:rPr lang="en-GB" sz="2400" dirty="0" err="1" smtClean="0">
                <a:sym typeface="Wingdings" pitchFamily="2" charset="2"/>
              </a:rPr>
              <a:t>paramet</a:t>
            </a:r>
            <a:r>
              <a:rPr lang="sr-Latn-RS" sz="2400" dirty="0" smtClean="0">
                <a:sym typeface="Wingdings" pitchFamily="2" charset="2"/>
              </a:rPr>
              <a:t>rima vrednost je specificirana u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>
                <a:sym typeface="Wingdings" pitchFamily="2" charset="2"/>
              </a:rPr>
              <a:t>$_GET </a:t>
            </a:r>
            <a:r>
              <a:rPr lang="sr-Latn-RS" sz="2400" dirty="0" smtClean="0">
                <a:sym typeface="Wingdings" pitchFamily="2" charset="2"/>
              </a:rPr>
              <a:t>promenljivoj kao</a:t>
            </a:r>
            <a:r>
              <a:rPr lang="en-GB" sz="2400" dirty="0" smtClean="0">
                <a:sym typeface="Wingdings" pitchFamily="2" charset="2"/>
              </a:rPr>
              <a:t>:</a:t>
            </a:r>
            <a:endParaRPr lang="en-GB" sz="2400" dirty="0">
              <a:sym typeface="Wingdings" pitchFamily="2" charset="2"/>
            </a:endParaRPr>
          </a:p>
          <a:p>
            <a:endParaRPr lang="el-GR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067944" y="5589240"/>
            <a:ext cx="3816350" cy="304800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$_GET = array(“a”=&gt;”alpha”, “b”=&gt;”beta”);</a:t>
            </a:r>
            <a:endParaRPr lang="el-G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96125"/>
          </a:xfrm>
        </p:spPr>
        <p:txBody>
          <a:bodyPr/>
          <a:lstStyle/>
          <a:p>
            <a:r>
              <a:rPr lang="en-GB" dirty="0" smtClean="0"/>
              <a:t>Form</a:t>
            </a:r>
            <a:r>
              <a:rPr lang="sr-Latn-RS" dirty="0" smtClean="0"/>
              <a:t>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12</a:t>
            </a:fld>
            <a:endParaRPr lang="el-GR" altLang="en-US"/>
          </a:p>
        </p:txBody>
      </p:sp>
      <p:pic>
        <p:nvPicPr>
          <p:cNvPr id="30803" name="Picture 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700213"/>
            <a:ext cx="3455987" cy="151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83968" y="836712"/>
            <a:ext cx="4495800" cy="43465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&lt;form method=“</a:t>
            </a:r>
            <a:r>
              <a:rPr lang="en-GB" dirty="0">
                <a:solidFill>
                  <a:srgbClr val="FF0000"/>
                </a:solidFill>
              </a:rPr>
              <a:t>post</a:t>
            </a:r>
            <a:r>
              <a:rPr lang="en-GB" dirty="0"/>
              <a:t>” action=“index.php”&gt;</a:t>
            </a:r>
          </a:p>
          <a:p>
            <a:r>
              <a:rPr lang="en-GB" dirty="0"/>
              <a:t>    &lt;input type=“hidden” name=“</a:t>
            </a:r>
            <a:r>
              <a:rPr lang="en-GB" dirty="0">
                <a:solidFill>
                  <a:srgbClr val="0033CC"/>
                </a:solidFill>
              </a:rPr>
              <a:t>id</a:t>
            </a:r>
            <a:r>
              <a:rPr lang="en-GB" dirty="0"/>
              <a:t>” value=“100” /&gt;</a:t>
            </a:r>
          </a:p>
          <a:p>
            <a:r>
              <a:rPr lang="en-GB" dirty="0"/>
              <a:t>    &lt;table&gt;</a:t>
            </a:r>
          </a:p>
          <a:p>
            <a:r>
              <a:rPr lang="en-GB" dirty="0"/>
              <a:t>        &lt;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       &lt;td&gt;User&lt;/td&gt;</a:t>
            </a:r>
          </a:p>
          <a:p>
            <a:r>
              <a:rPr lang="en-GB" dirty="0"/>
              <a:t>            &lt;td&gt;&lt;input type=“text” name=“</a:t>
            </a:r>
            <a:r>
              <a:rPr lang="en-GB" dirty="0">
                <a:solidFill>
                  <a:srgbClr val="0033CC"/>
                </a:solidFill>
              </a:rPr>
              <a:t>user</a:t>
            </a:r>
            <a:r>
              <a:rPr lang="en-GB" dirty="0"/>
              <a:t>” /&gt;&lt;/td&gt;</a:t>
            </a:r>
          </a:p>
          <a:p>
            <a:r>
              <a:rPr lang="en-GB" dirty="0"/>
              <a:t>        &lt;/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   &lt;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       &lt;td&gt;Password&lt;/td&gt;</a:t>
            </a:r>
          </a:p>
          <a:p>
            <a:r>
              <a:rPr lang="en-GB" dirty="0"/>
              <a:t>            &lt;td&gt;&lt;input type=“password” name=“</a:t>
            </a:r>
            <a:r>
              <a:rPr lang="en-GB" dirty="0" err="1">
                <a:solidFill>
                  <a:srgbClr val="0033CC"/>
                </a:solidFill>
              </a:rPr>
              <a:t>passwd</a:t>
            </a:r>
            <a:r>
              <a:rPr lang="en-GB" dirty="0"/>
              <a:t>” /&gt;</a:t>
            </a:r>
          </a:p>
          <a:p>
            <a:r>
              <a:rPr lang="en-GB" dirty="0"/>
              <a:t>                    &lt;/td&gt;</a:t>
            </a:r>
          </a:p>
          <a:p>
            <a:r>
              <a:rPr lang="en-GB" dirty="0"/>
              <a:t>        &lt;/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   &lt;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       &lt;td </a:t>
            </a:r>
            <a:r>
              <a:rPr lang="en-GB" dirty="0" err="1"/>
              <a:t>colspan</a:t>
            </a:r>
            <a:r>
              <a:rPr lang="en-GB" dirty="0"/>
              <a:t>=“2”&gt;</a:t>
            </a:r>
          </a:p>
          <a:p>
            <a:r>
              <a:rPr lang="en-GB" dirty="0"/>
              <a:t>                   &lt;input type=“submit” name=“</a:t>
            </a:r>
            <a:r>
              <a:rPr lang="en-GB" dirty="0">
                <a:solidFill>
                  <a:srgbClr val="0033CC"/>
                </a:solidFill>
              </a:rPr>
              <a:t>Login</a:t>
            </a:r>
            <a:r>
              <a:rPr lang="en-GB" dirty="0"/>
              <a:t>” </a:t>
            </a:r>
          </a:p>
          <a:p>
            <a:r>
              <a:rPr lang="en-GB" dirty="0"/>
              <a:t>                                                            value=“Login” /&gt;</a:t>
            </a:r>
          </a:p>
          <a:p>
            <a:r>
              <a:rPr lang="en-GB" dirty="0"/>
              <a:t>            &lt;/td&gt;</a:t>
            </a:r>
          </a:p>
          <a:p>
            <a:r>
              <a:rPr lang="en-GB" dirty="0"/>
              <a:t>        &lt;/</a:t>
            </a:r>
            <a:r>
              <a:rPr lang="en-GB" dirty="0" err="1"/>
              <a:t>tr</a:t>
            </a:r>
            <a:r>
              <a:rPr lang="en-GB" dirty="0"/>
              <a:t>&gt;</a:t>
            </a:r>
          </a:p>
          <a:p>
            <a:r>
              <a:rPr lang="en-GB" dirty="0"/>
              <a:t>     &lt;/table&gt;</a:t>
            </a:r>
          </a:p>
          <a:p>
            <a:r>
              <a:rPr lang="en-GB" dirty="0"/>
              <a:t>&lt;/form&gt;</a:t>
            </a:r>
            <a:endParaRPr lang="el-G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GB" dirty="0" smtClean="0"/>
              <a:t>Form</a:t>
            </a:r>
            <a:r>
              <a:rPr lang="sr-Latn-RS" dirty="0" smtClean="0"/>
              <a:t>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1628775"/>
            <a:ext cx="4495800" cy="43465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&lt;form method=“</a:t>
            </a:r>
            <a:r>
              <a:rPr lang="en-GB">
                <a:solidFill>
                  <a:srgbClr val="FF0000"/>
                </a:solidFill>
              </a:rPr>
              <a:t>post</a:t>
            </a:r>
            <a:r>
              <a:rPr lang="en-GB"/>
              <a:t>” action=“index.php”&gt;</a:t>
            </a:r>
          </a:p>
          <a:p>
            <a:r>
              <a:rPr lang="en-GB"/>
              <a:t>    &lt;input type=“hidden” name=“</a:t>
            </a:r>
            <a:r>
              <a:rPr lang="en-GB">
                <a:solidFill>
                  <a:srgbClr val="0033CC"/>
                </a:solidFill>
              </a:rPr>
              <a:t>id</a:t>
            </a:r>
            <a:r>
              <a:rPr lang="en-GB"/>
              <a:t>” value=“100” /&gt;</a:t>
            </a:r>
          </a:p>
          <a:p>
            <a:r>
              <a:rPr lang="en-GB"/>
              <a:t>    &lt;table&gt;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&lt;td&gt;User&lt;/td&gt;</a:t>
            </a:r>
          </a:p>
          <a:p>
            <a:r>
              <a:rPr lang="en-GB"/>
              <a:t>            &lt;td&gt;&lt;input type=“text” name=“</a:t>
            </a:r>
            <a:r>
              <a:rPr lang="en-GB">
                <a:solidFill>
                  <a:srgbClr val="0033CC"/>
                </a:solidFill>
              </a:rPr>
              <a:t>user</a:t>
            </a:r>
            <a:r>
              <a:rPr lang="en-GB"/>
              <a:t>” /&gt;&lt;/td&gt;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&lt;td&gt;Password&lt;/td&gt;</a:t>
            </a:r>
          </a:p>
          <a:p>
            <a:r>
              <a:rPr lang="en-GB"/>
              <a:t>            &lt;td&gt;&lt;input type=“password” name=“</a:t>
            </a:r>
            <a:r>
              <a:rPr lang="en-GB">
                <a:solidFill>
                  <a:srgbClr val="0033CC"/>
                </a:solidFill>
              </a:rPr>
              <a:t>passwd</a:t>
            </a:r>
            <a:r>
              <a:rPr lang="en-GB"/>
              <a:t>” /&gt;</a:t>
            </a:r>
          </a:p>
          <a:p>
            <a:r>
              <a:rPr lang="en-GB"/>
              <a:t>                    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 colspan=“2”&gt;</a:t>
            </a:r>
          </a:p>
          <a:p>
            <a:r>
              <a:rPr lang="en-GB"/>
              <a:t>                   &lt;input type=“submit” name=“</a:t>
            </a:r>
            <a:r>
              <a:rPr lang="en-GB">
                <a:solidFill>
                  <a:srgbClr val="0033CC"/>
                </a:solidFill>
              </a:rPr>
              <a:t>Login</a:t>
            </a:r>
            <a:r>
              <a:rPr lang="en-GB"/>
              <a:t>” </a:t>
            </a:r>
          </a:p>
          <a:p>
            <a:r>
              <a:rPr lang="en-GB"/>
              <a:t>                                                            value=“Login” /&gt;</a:t>
            </a:r>
          </a:p>
          <a:p>
            <a:r>
              <a:rPr lang="en-GB"/>
              <a:t>            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&lt;/table&gt;</a:t>
            </a:r>
          </a:p>
          <a:p>
            <a:r>
              <a:rPr lang="en-GB"/>
              <a:t>&lt;/form&gt;</a:t>
            </a:r>
            <a:endParaRPr lang="el-G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932363" y="1628775"/>
            <a:ext cx="3990975" cy="392112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$ok = false;</a:t>
            </a:r>
          </a:p>
          <a:p>
            <a:endParaRPr lang="en-GB"/>
          </a:p>
          <a:p>
            <a:r>
              <a:rPr lang="en-GB"/>
              <a:t>if (array_key_exists(“submit”, </a:t>
            </a:r>
            <a:r>
              <a:rPr lang="en-GB">
                <a:solidFill>
                  <a:srgbClr val="FF0000"/>
                </a:solidFill>
              </a:rPr>
              <a:t>$_POST</a:t>
            </a:r>
            <a:r>
              <a:rPr lang="en-GB"/>
              <a:t>) &amp;&amp;</a:t>
            </a:r>
          </a:p>
          <a:p>
            <a:r>
              <a:rPr lang="en-GB"/>
              <a:t>	(</a:t>
            </a:r>
            <a:r>
              <a:rPr lang="en-GB">
                <a:solidFill>
                  <a:srgbClr val="FF0000"/>
                </a:solidFill>
              </a:rPr>
              <a:t>$_POST</a:t>
            </a:r>
            <a:r>
              <a:rPr lang="en-GB"/>
              <a:t>[“submit”] == “Login”) )</a:t>
            </a:r>
          </a:p>
          <a:p>
            <a:r>
              <a:rPr lang="en-GB"/>
              <a:t>{</a:t>
            </a:r>
          </a:p>
          <a:p>
            <a:r>
              <a:rPr lang="en-GB"/>
              <a:t>    $ok = CheckLogin(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$_POST</a:t>
            </a:r>
            <a:r>
              <a:rPr lang="en-GB"/>
              <a:t>[“id”],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$_POST</a:t>
            </a:r>
            <a:r>
              <a:rPr lang="en-GB"/>
              <a:t>[“user”],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$_POST</a:t>
            </a:r>
            <a:r>
              <a:rPr lang="en-GB"/>
              <a:t>[“passwd”]);</a:t>
            </a:r>
          </a:p>
          <a:p>
            <a:r>
              <a:rPr lang="en-GB"/>
              <a:t>}</a:t>
            </a:r>
          </a:p>
          <a:p>
            <a:r>
              <a:rPr lang="en-GB"/>
              <a:t>if ($ok)</a:t>
            </a:r>
          </a:p>
          <a:p>
            <a:r>
              <a:rPr lang="en-GB"/>
              <a:t>{</a:t>
            </a:r>
          </a:p>
          <a:p>
            <a:r>
              <a:rPr lang="en-GB"/>
              <a:t>    include(“restrictedArea.html”);</a:t>
            </a:r>
          </a:p>
          <a:p>
            <a:r>
              <a:rPr lang="en-GB"/>
              <a:t>}</a:t>
            </a:r>
          </a:p>
          <a:p>
            <a:r>
              <a:rPr lang="en-GB"/>
              <a:t>else</a:t>
            </a:r>
          </a:p>
          <a:p>
            <a:r>
              <a:rPr lang="en-GB"/>
              <a:t>{</a:t>
            </a:r>
          </a:p>
          <a:p>
            <a:r>
              <a:rPr lang="en-GB"/>
              <a:t>    include(“loginForm.html”);</a:t>
            </a:r>
          </a:p>
          <a:p>
            <a:r>
              <a:rPr lang="en-GB"/>
              <a:t>}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GB" dirty="0" smtClean="0"/>
              <a:t>Form</a:t>
            </a:r>
            <a:r>
              <a:rPr lang="sr-Latn-RS" dirty="0" smtClean="0"/>
              <a:t>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3850" y="1628775"/>
            <a:ext cx="4495800" cy="43465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&lt;form method=“</a:t>
            </a:r>
            <a:r>
              <a:rPr lang="en-GB">
                <a:solidFill>
                  <a:srgbClr val="FF0000"/>
                </a:solidFill>
              </a:rPr>
              <a:t>get</a:t>
            </a:r>
            <a:r>
              <a:rPr lang="en-GB"/>
              <a:t>” action=“index.php”&gt;</a:t>
            </a:r>
          </a:p>
          <a:p>
            <a:r>
              <a:rPr lang="en-GB"/>
              <a:t>    &lt;input type=“hidden” name=“</a:t>
            </a:r>
            <a:r>
              <a:rPr lang="en-GB">
                <a:solidFill>
                  <a:srgbClr val="0033CC"/>
                </a:solidFill>
              </a:rPr>
              <a:t>id</a:t>
            </a:r>
            <a:r>
              <a:rPr lang="en-GB"/>
              <a:t>” value=“100” /&gt;</a:t>
            </a:r>
          </a:p>
          <a:p>
            <a:r>
              <a:rPr lang="en-GB"/>
              <a:t>    &lt;table&gt;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&lt;td&gt;User&lt;/td&gt;</a:t>
            </a:r>
          </a:p>
          <a:p>
            <a:r>
              <a:rPr lang="en-GB"/>
              <a:t>            &lt;td&gt;&lt;input type=“text” name=“</a:t>
            </a:r>
            <a:r>
              <a:rPr lang="en-GB">
                <a:solidFill>
                  <a:srgbClr val="0033CC"/>
                </a:solidFill>
              </a:rPr>
              <a:t>user</a:t>
            </a:r>
            <a:r>
              <a:rPr lang="en-GB"/>
              <a:t>” /&gt;&lt;/td&gt;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&lt;td&gt;Password&lt;/td&gt;</a:t>
            </a:r>
          </a:p>
          <a:p>
            <a:r>
              <a:rPr lang="en-GB"/>
              <a:t>            &lt;td&gt;&lt;input type=“password” name=“</a:t>
            </a:r>
            <a:r>
              <a:rPr lang="en-GB">
                <a:solidFill>
                  <a:srgbClr val="0033CC"/>
                </a:solidFill>
              </a:rPr>
              <a:t>passwd</a:t>
            </a:r>
            <a:r>
              <a:rPr lang="en-GB"/>
              <a:t>” /&gt;</a:t>
            </a:r>
          </a:p>
          <a:p>
            <a:r>
              <a:rPr lang="en-GB"/>
              <a:t>                    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   &lt;tr&gt;</a:t>
            </a:r>
          </a:p>
          <a:p>
            <a:r>
              <a:rPr lang="en-GB"/>
              <a:t>            &lt;td colspan=“2”&gt;</a:t>
            </a:r>
          </a:p>
          <a:p>
            <a:r>
              <a:rPr lang="en-GB"/>
              <a:t>                   &lt;input type=“submit” name=“</a:t>
            </a:r>
            <a:r>
              <a:rPr lang="en-GB">
                <a:solidFill>
                  <a:srgbClr val="0033CC"/>
                </a:solidFill>
              </a:rPr>
              <a:t>Login</a:t>
            </a:r>
            <a:r>
              <a:rPr lang="en-GB"/>
              <a:t>” </a:t>
            </a:r>
          </a:p>
          <a:p>
            <a:r>
              <a:rPr lang="en-GB"/>
              <a:t>                                                            value=“Login” /&gt;</a:t>
            </a:r>
          </a:p>
          <a:p>
            <a:r>
              <a:rPr lang="en-GB"/>
              <a:t>            &lt;/td&gt;</a:t>
            </a:r>
          </a:p>
          <a:p>
            <a:r>
              <a:rPr lang="en-GB"/>
              <a:t>        &lt;/tr&gt;</a:t>
            </a:r>
          </a:p>
          <a:p>
            <a:r>
              <a:rPr lang="en-GB"/>
              <a:t>     &lt;/table&gt;</a:t>
            </a:r>
          </a:p>
          <a:p>
            <a:r>
              <a:rPr lang="en-GB"/>
              <a:t>&lt;/form&gt;</a:t>
            </a:r>
            <a:endParaRPr lang="el-GR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932363" y="1628775"/>
            <a:ext cx="3990975" cy="392112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$ok = false;</a:t>
            </a:r>
          </a:p>
          <a:p>
            <a:endParaRPr lang="en-GB"/>
          </a:p>
          <a:p>
            <a:r>
              <a:rPr lang="en-GB"/>
              <a:t>if (array_key_exists(“submit”, </a:t>
            </a:r>
            <a:r>
              <a:rPr lang="en-GB">
                <a:solidFill>
                  <a:srgbClr val="FF0000"/>
                </a:solidFill>
              </a:rPr>
              <a:t>$_ GET</a:t>
            </a:r>
            <a:r>
              <a:rPr lang="en-GB"/>
              <a:t>) &amp;&amp;</a:t>
            </a:r>
          </a:p>
          <a:p>
            <a:r>
              <a:rPr lang="en-GB"/>
              <a:t>	(</a:t>
            </a:r>
            <a:r>
              <a:rPr lang="en-GB">
                <a:solidFill>
                  <a:srgbClr val="FF0000"/>
                </a:solidFill>
              </a:rPr>
              <a:t>$_ GET</a:t>
            </a:r>
            <a:r>
              <a:rPr lang="en-GB"/>
              <a:t>[“submit”] == “Login”) )</a:t>
            </a:r>
          </a:p>
          <a:p>
            <a:r>
              <a:rPr lang="en-GB"/>
              <a:t>{</a:t>
            </a:r>
          </a:p>
          <a:p>
            <a:r>
              <a:rPr lang="en-GB"/>
              <a:t>    $ok = CheckLogin(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$_GET</a:t>
            </a:r>
            <a:r>
              <a:rPr lang="en-GB"/>
              <a:t>[“id”],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$_GET</a:t>
            </a:r>
            <a:r>
              <a:rPr lang="en-GB"/>
              <a:t>[“user”],</a:t>
            </a:r>
          </a:p>
          <a:p>
            <a:r>
              <a:rPr lang="en-GB"/>
              <a:t>	</a:t>
            </a:r>
            <a:r>
              <a:rPr lang="en-GB">
                <a:solidFill>
                  <a:srgbClr val="FF0000"/>
                </a:solidFill>
              </a:rPr>
              <a:t>$_GET</a:t>
            </a:r>
            <a:r>
              <a:rPr lang="en-GB"/>
              <a:t>[“passwd”]);</a:t>
            </a:r>
          </a:p>
          <a:p>
            <a:r>
              <a:rPr lang="en-GB"/>
              <a:t>}</a:t>
            </a:r>
          </a:p>
          <a:p>
            <a:r>
              <a:rPr lang="en-GB"/>
              <a:t>if ($ok)</a:t>
            </a:r>
          </a:p>
          <a:p>
            <a:r>
              <a:rPr lang="en-GB"/>
              <a:t>{</a:t>
            </a:r>
          </a:p>
          <a:p>
            <a:r>
              <a:rPr lang="en-GB"/>
              <a:t>    include(“restrictedArea.html”);</a:t>
            </a:r>
          </a:p>
          <a:p>
            <a:r>
              <a:rPr lang="en-GB"/>
              <a:t>}</a:t>
            </a:r>
          </a:p>
          <a:p>
            <a:r>
              <a:rPr lang="en-GB"/>
              <a:t>else</a:t>
            </a:r>
          </a:p>
          <a:p>
            <a:r>
              <a:rPr lang="en-GB"/>
              <a:t>{</a:t>
            </a:r>
          </a:p>
          <a:p>
            <a:r>
              <a:rPr lang="en-GB"/>
              <a:t>    include(“loginForm.html”);</a:t>
            </a:r>
          </a:p>
          <a:p>
            <a:r>
              <a:rPr lang="en-GB"/>
              <a:t>}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Ses</a:t>
            </a:r>
            <a:r>
              <a:rPr lang="sr-Latn-RS" dirty="0" smtClean="0"/>
              <a:t>ije</a:t>
            </a:r>
            <a:endParaRPr lang="el-GR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411662"/>
          </a:xfrm>
        </p:spPr>
        <p:txBody>
          <a:bodyPr/>
          <a:lstStyle/>
          <a:p>
            <a:r>
              <a:rPr lang="en-GB" sz="2400" dirty="0" err="1"/>
              <a:t>session_start</a:t>
            </a:r>
            <a:r>
              <a:rPr lang="en-GB" sz="2400" dirty="0"/>
              <a:t>()</a:t>
            </a:r>
            <a:br>
              <a:rPr lang="en-GB" sz="2400" dirty="0"/>
            </a:br>
            <a:r>
              <a:rPr lang="sr-Latn-RS" sz="2400" dirty="0" smtClean="0"/>
              <a:t>kreira sesiju ili osvežava trenutnu pomoću </a:t>
            </a:r>
            <a:r>
              <a:rPr lang="en-US" sz="2400" dirty="0" smtClean="0"/>
              <a:t>cookie</a:t>
            </a:r>
            <a:r>
              <a:rPr lang="en-US" sz="2400" dirty="0"/>
              <a:t>.</a:t>
            </a:r>
          </a:p>
          <a:p>
            <a:r>
              <a:rPr lang="en-US" sz="2400" dirty="0"/>
              <a:t>$_SESSION</a:t>
            </a:r>
            <a:br>
              <a:rPr lang="en-US" sz="2400" dirty="0"/>
            </a:br>
            <a:r>
              <a:rPr lang="sr-Latn-RS" sz="2400" dirty="0" smtClean="0"/>
              <a:t>niz upotrebljen za dodeljivanje sesije promenljivoj</a:t>
            </a:r>
          </a:p>
          <a:p>
            <a:r>
              <a:rPr lang="en-US" sz="2400" dirty="0" err="1" smtClean="0"/>
              <a:t>session_destroy</a:t>
            </a:r>
            <a:r>
              <a:rPr lang="en-US" sz="2400" dirty="0"/>
              <a:t>()</a:t>
            </a:r>
            <a:br>
              <a:rPr lang="en-US" sz="2400" dirty="0"/>
            </a:br>
            <a:r>
              <a:rPr lang="sr-Latn-RS" sz="2400" dirty="0" smtClean="0"/>
              <a:t>kraj i izlaz iz sesije</a:t>
            </a:r>
            <a:r>
              <a:rPr lang="en-US" sz="2400" dirty="0" smtClean="0"/>
              <a:t> (</a:t>
            </a:r>
            <a:r>
              <a:rPr lang="sr-Latn-RS" sz="2400" dirty="0" smtClean="0"/>
              <a:t>npr. </a:t>
            </a:r>
            <a:r>
              <a:rPr lang="en-US" sz="2400" dirty="0" smtClean="0"/>
              <a:t>logout</a:t>
            </a:r>
            <a:r>
              <a:rPr lang="en-US" sz="2400" dirty="0"/>
              <a:t>).</a:t>
            </a:r>
          </a:p>
          <a:p>
            <a:endParaRPr lang="en-GB" sz="2400" dirty="0"/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15</a:t>
            </a:fld>
            <a:endParaRPr lang="el-GR" alt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225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Ses</a:t>
            </a:r>
            <a:r>
              <a:rPr lang="sr-Latn-RS" dirty="0" smtClean="0"/>
              <a:t>ije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9750" y="1484313"/>
            <a:ext cx="3663950" cy="307022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&lt;?</a:t>
            </a:r>
          </a:p>
          <a:p>
            <a:r>
              <a:rPr lang="en-GB" dirty="0"/>
              <a:t>// Login page</a:t>
            </a:r>
          </a:p>
          <a:p>
            <a:r>
              <a:rPr lang="en-GB" dirty="0" err="1"/>
              <a:t>session_start</a:t>
            </a:r>
            <a:r>
              <a:rPr lang="en-GB" dirty="0"/>
              <a:t>();</a:t>
            </a:r>
          </a:p>
          <a:p>
            <a:endParaRPr lang="en-GB" dirty="0"/>
          </a:p>
          <a:p>
            <a:r>
              <a:rPr lang="en-GB" dirty="0"/>
              <a:t>// </a:t>
            </a:r>
            <a:r>
              <a:rPr lang="en-GB" dirty="0" smtClean="0"/>
              <a:t>Process the login </a:t>
            </a:r>
            <a:r>
              <a:rPr lang="en-GB" dirty="0"/>
              <a:t>form</a:t>
            </a:r>
          </a:p>
          <a:p>
            <a:r>
              <a:rPr lang="en-GB" dirty="0"/>
              <a:t>……………………</a:t>
            </a:r>
          </a:p>
          <a:p>
            <a:r>
              <a:rPr lang="en-GB" dirty="0"/>
              <a:t>// Login is completed</a:t>
            </a:r>
          </a:p>
          <a:p>
            <a:r>
              <a:rPr lang="en-GB" dirty="0"/>
              <a:t>$_SESSION[‘user’] = $_POST[‘user’];</a:t>
            </a:r>
          </a:p>
          <a:p>
            <a:r>
              <a:rPr lang="en-GB" dirty="0"/>
              <a:t>$_SESSION[‘</a:t>
            </a:r>
            <a:r>
              <a:rPr lang="en-GB" dirty="0" err="1"/>
              <a:t>passwd</a:t>
            </a:r>
            <a:r>
              <a:rPr lang="en-GB" dirty="0"/>
              <a:t>’] = $_POST[‘</a:t>
            </a:r>
            <a:r>
              <a:rPr lang="en-GB" dirty="0" err="1"/>
              <a:t>passwd</a:t>
            </a:r>
            <a:r>
              <a:rPr lang="en-GB" dirty="0"/>
              <a:t>’];</a:t>
            </a:r>
          </a:p>
          <a:p>
            <a:endParaRPr lang="en-GB" dirty="0"/>
          </a:p>
          <a:p>
            <a:r>
              <a:rPr lang="en-GB" dirty="0"/>
              <a:t>// Redirect to the private page</a:t>
            </a:r>
          </a:p>
          <a:p>
            <a:r>
              <a:rPr lang="el-GR" dirty="0"/>
              <a:t>header("Location: </a:t>
            </a:r>
            <a:r>
              <a:rPr lang="en-GB" dirty="0"/>
              <a:t>”.</a:t>
            </a:r>
          </a:p>
          <a:p>
            <a:r>
              <a:rPr lang="en-GB" dirty="0"/>
              <a:t>       ”</a:t>
            </a:r>
            <a:r>
              <a:rPr lang="el-GR" dirty="0"/>
              <a:t>http://</a:t>
            </a:r>
            <a:r>
              <a:rPr lang="en-GB" dirty="0"/>
              <a:t>www.server.com/nextpage.php”</a:t>
            </a:r>
            <a:r>
              <a:rPr lang="el-GR" dirty="0"/>
              <a:t>);</a:t>
            </a:r>
            <a:br>
              <a:rPr lang="el-GR" dirty="0"/>
            </a:br>
            <a:r>
              <a:rPr lang="en-GB" dirty="0"/>
              <a:t>?&gt;</a:t>
            </a:r>
            <a:endParaRPr lang="el-GR" dirty="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787900" y="2205038"/>
            <a:ext cx="3563938" cy="307022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&lt;?</a:t>
            </a:r>
          </a:p>
          <a:p>
            <a:r>
              <a:rPr lang="en-GB"/>
              <a:t>// next page</a:t>
            </a:r>
          </a:p>
          <a:p>
            <a:r>
              <a:rPr lang="en-GB"/>
              <a:t>session_start();</a:t>
            </a:r>
          </a:p>
          <a:p>
            <a:endParaRPr lang="en-GB"/>
          </a:p>
          <a:p>
            <a:r>
              <a:rPr lang="en-GB"/>
              <a:t>// Check login user</a:t>
            </a:r>
          </a:p>
          <a:p>
            <a:r>
              <a:rPr lang="en-GB"/>
              <a:t>if (!array_key_exists(“user”, $_SESSION))</a:t>
            </a:r>
          </a:p>
          <a:p>
            <a:r>
              <a:rPr lang="en-GB"/>
              <a:t>{</a:t>
            </a:r>
          </a:p>
          <a:p>
            <a:r>
              <a:rPr lang="en-GB"/>
              <a:t>      // No user logged in</a:t>
            </a:r>
          </a:p>
          <a:p>
            <a:r>
              <a:rPr lang="en-GB"/>
              <a:t>      echo “You need to login first”;</a:t>
            </a:r>
          </a:p>
          <a:p>
            <a:r>
              <a:rPr lang="en-GB"/>
              <a:t>      exit();</a:t>
            </a:r>
          </a:p>
          <a:p>
            <a:r>
              <a:rPr lang="en-GB"/>
              <a:t>}</a:t>
            </a:r>
          </a:p>
          <a:p>
            <a:endParaRPr lang="en-GB"/>
          </a:p>
          <a:p>
            <a:r>
              <a:rPr lang="en-GB"/>
              <a:t>echo “Hello “. $_SESSION[“user”] .”!&lt;br/&gt;”;</a:t>
            </a:r>
          </a:p>
          <a:p>
            <a:r>
              <a:rPr lang="en-GB"/>
              <a:t>?&gt;</a:t>
            </a:r>
            <a:endParaRPr lang="el-GR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Ses</a:t>
            </a:r>
            <a:r>
              <a:rPr lang="sr-Latn-RS" dirty="0" smtClean="0"/>
              <a:t>ije</a:t>
            </a:r>
            <a:endParaRPr lang="el-GR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Pomoću sesije možete dodeliti proizvoljan broj podataka u </a:t>
            </a:r>
            <a:r>
              <a:rPr lang="en-GB" dirty="0" smtClean="0"/>
              <a:t>$_</a:t>
            </a:r>
            <a:r>
              <a:rPr lang="en-GB" dirty="0"/>
              <a:t>SESSION </a:t>
            </a:r>
            <a:r>
              <a:rPr lang="sr-Latn-RS" dirty="0" smtClean="0"/>
              <a:t>promenljivu</a:t>
            </a:r>
            <a:r>
              <a:rPr lang="en-GB" dirty="0" smtClean="0"/>
              <a:t>.</a:t>
            </a:r>
            <a:endParaRPr lang="en-GB" dirty="0"/>
          </a:p>
          <a:p>
            <a:r>
              <a:rPr lang="sr-Latn-RS" dirty="0" smtClean="0"/>
              <a:t>Podaci se smeštaju na strani servera i samo se identifikacija (</a:t>
            </a:r>
            <a:r>
              <a:rPr lang="en-GB" dirty="0" smtClean="0"/>
              <a:t>session id</a:t>
            </a:r>
            <a:r>
              <a:rPr lang="sr-Latn-RS" dirty="0" smtClean="0"/>
              <a:t>)</a:t>
            </a:r>
            <a:r>
              <a:rPr lang="en-GB" dirty="0" smtClean="0"/>
              <a:t> </a:t>
            </a:r>
            <a:r>
              <a:rPr lang="sr-Latn-RS" dirty="0" smtClean="0"/>
              <a:t>prosleđuje preko </a:t>
            </a:r>
            <a:r>
              <a:rPr lang="en-GB" dirty="0" smtClean="0"/>
              <a:t>cookies </a:t>
            </a:r>
            <a:r>
              <a:rPr lang="sr-Latn-RS" dirty="0" smtClean="0"/>
              <a:t>web klijentu</a:t>
            </a:r>
            <a:r>
              <a:rPr lang="en-GB" dirty="0" smtClean="0"/>
              <a:t>.</a:t>
            </a:r>
            <a:endParaRPr lang="en-GB" dirty="0"/>
          </a:p>
          <a:p>
            <a:r>
              <a:rPr lang="sr-Latn-RS" dirty="0" smtClean="0"/>
              <a:t>Možete da određujete vreme trajanja sesije isto kao što radite sa </a:t>
            </a:r>
            <a:r>
              <a:rPr lang="en-GB" dirty="0" smtClean="0"/>
              <a:t>cookie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17</a:t>
            </a:fld>
            <a:endParaRPr lang="el-GR" alt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Autenti</a:t>
            </a:r>
            <a:r>
              <a:rPr lang="sr-Latn-RS" dirty="0" smtClean="0"/>
              <a:t>fikacija</a:t>
            </a:r>
            <a:endParaRPr lang="el-G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 smtClean="0"/>
              <a:t>Jednostavno se implementira kroz sesije</a:t>
            </a:r>
            <a:r>
              <a:rPr lang="en-GB" sz="2400" dirty="0" smtClean="0"/>
              <a:t>.</a:t>
            </a:r>
            <a:endParaRPr lang="en-GB" sz="2400" dirty="0"/>
          </a:p>
          <a:p>
            <a:r>
              <a:rPr lang="hr-HR" sz="2400" dirty="0" smtClean="0"/>
              <a:t>Glavna prednost u odnosu na HTTP proveru je da se korisničko ime i lozinka prenose samo jednom (login), a ne na svaki zahtev. </a:t>
            </a:r>
          </a:p>
          <a:p>
            <a:r>
              <a:rPr lang="sr-Latn-RS" sz="2400" dirty="0" smtClean="0"/>
              <a:t>Generalni pristup je da se snime </a:t>
            </a:r>
            <a:r>
              <a:rPr lang="en-GB" sz="2400" dirty="0" smtClean="0"/>
              <a:t>username </a:t>
            </a:r>
            <a:r>
              <a:rPr lang="sr-Latn-RS" sz="2400" dirty="0" smtClean="0"/>
              <a:t>i</a:t>
            </a:r>
            <a:r>
              <a:rPr lang="en-GB" sz="2400" dirty="0" smtClean="0"/>
              <a:t> </a:t>
            </a:r>
            <a:r>
              <a:rPr lang="en-GB" sz="2400" dirty="0"/>
              <a:t>password </a:t>
            </a:r>
            <a:r>
              <a:rPr lang="sr-Latn-RS" sz="2400" dirty="0" smtClean="0"/>
              <a:t>u sesiju</a:t>
            </a:r>
            <a:r>
              <a:rPr lang="en-GB" sz="2400" dirty="0" smtClean="0"/>
              <a:t> </a:t>
            </a:r>
            <a:r>
              <a:rPr lang="sr-Latn-RS" sz="2400" dirty="0" smtClean="0"/>
              <a:t>i da se provere na svakoj stranici</a:t>
            </a:r>
            <a:r>
              <a:rPr lang="en-GB" sz="2400" dirty="0" smtClean="0"/>
              <a:t>. </a:t>
            </a:r>
            <a:r>
              <a:rPr lang="sr-Latn-RS" sz="2400" dirty="0" smtClean="0"/>
              <a:t>U suprotnom se korinik vraća na </a:t>
            </a:r>
            <a:r>
              <a:rPr lang="en-GB" sz="2400" dirty="0" smtClean="0"/>
              <a:t>login </a:t>
            </a:r>
            <a:r>
              <a:rPr lang="en-GB" sz="2400" dirty="0"/>
              <a:t>page.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18</a:t>
            </a:fld>
            <a:endParaRPr lang="el-GR" alt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Interakcija  sa </a:t>
            </a:r>
            <a:r>
              <a:rPr lang="en-GB" dirty="0" err="1" smtClean="0"/>
              <a:t>MySQL</a:t>
            </a:r>
            <a:r>
              <a:rPr lang="sr-Latn-RS" dirty="0" smtClean="0"/>
              <a:t>-om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Interakcija sa </a:t>
            </a:r>
            <a:r>
              <a:rPr lang="en-GB" dirty="0" err="1" smtClean="0"/>
              <a:t>MySQL</a:t>
            </a:r>
            <a:r>
              <a:rPr lang="en-GB" dirty="0" smtClean="0"/>
              <a:t> server</a:t>
            </a:r>
            <a:r>
              <a:rPr lang="sr-Latn-RS" dirty="0" smtClean="0"/>
              <a:t>om se sastoji u sledećim koracima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sr-Latn-RS" dirty="0" smtClean="0"/>
              <a:t>Povezivanje na </a:t>
            </a:r>
            <a:r>
              <a:rPr lang="en-GB" dirty="0" err="1" smtClean="0"/>
              <a:t>MySQL</a:t>
            </a:r>
            <a:r>
              <a:rPr lang="en-GB" dirty="0" smtClean="0"/>
              <a:t> </a:t>
            </a:r>
            <a:r>
              <a:rPr lang="en-GB" dirty="0"/>
              <a:t>server. </a:t>
            </a:r>
            <a:r>
              <a:rPr lang="sr-Latn-RS" dirty="0" smtClean="0"/>
              <a:t>Ovo zahteva </a:t>
            </a:r>
            <a:r>
              <a:rPr lang="en-GB" dirty="0" smtClean="0"/>
              <a:t> </a:t>
            </a:r>
            <a:r>
              <a:rPr lang="en-GB" dirty="0"/>
              <a:t>username </a:t>
            </a:r>
            <a:r>
              <a:rPr lang="sr-Latn-RS" dirty="0" smtClean="0"/>
              <a:t>i</a:t>
            </a:r>
            <a:r>
              <a:rPr lang="en-GB" dirty="0" smtClean="0"/>
              <a:t> </a:t>
            </a:r>
            <a:r>
              <a:rPr lang="en-GB" dirty="0"/>
              <a:t>password.</a:t>
            </a:r>
          </a:p>
          <a:p>
            <a:pPr lvl="1"/>
            <a:r>
              <a:rPr lang="sr-Latn-RS" dirty="0" smtClean="0"/>
              <a:t>Izbor aktivne baze podataka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sr-Latn-RS" dirty="0" smtClean="0"/>
              <a:t>Izvođenje</a:t>
            </a:r>
            <a:r>
              <a:rPr lang="en-GB" dirty="0" smtClean="0"/>
              <a:t> </a:t>
            </a:r>
            <a:r>
              <a:rPr lang="en-GB" dirty="0"/>
              <a:t>SQL </a:t>
            </a:r>
            <a:r>
              <a:rPr lang="sr-Latn-RS" dirty="0" smtClean="0"/>
              <a:t>upita i vraćanje rezultata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19</a:t>
            </a:fld>
            <a:endParaRPr lang="el-GR" alt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PHP I MySQL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45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5890" y="162812"/>
            <a:ext cx="8229600" cy="1143000"/>
          </a:xfrm>
        </p:spPr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podrška za </a:t>
            </a:r>
            <a:r>
              <a:rPr lang="en-GB" dirty="0" err="1" smtClean="0"/>
              <a:t>MySQL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48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RS" sz="2600" dirty="0" smtClean="0"/>
              <a:t>Povezivanje</a:t>
            </a:r>
            <a:endParaRPr lang="en-US" sz="2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39552" y="1700808"/>
            <a:ext cx="5903913" cy="738664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$link = </a:t>
            </a:r>
            <a:r>
              <a:rPr lang="en-GB" dirty="0" err="1"/>
              <a:t>mysql_connect</a:t>
            </a:r>
            <a:r>
              <a:rPr lang="en-GB" dirty="0"/>
              <a:t>(“</a:t>
            </a:r>
            <a:r>
              <a:rPr lang="en-GB" dirty="0" err="1"/>
              <a:t>localhost</a:t>
            </a:r>
            <a:r>
              <a:rPr lang="en-GB" dirty="0"/>
              <a:t>”, “</a:t>
            </a:r>
            <a:r>
              <a:rPr lang="en-GB" dirty="0" err="1"/>
              <a:t>dbuser</a:t>
            </a:r>
            <a:r>
              <a:rPr lang="en-GB" dirty="0"/>
              <a:t>”, “</a:t>
            </a:r>
            <a:r>
              <a:rPr lang="en-GB" dirty="0" err="1"/>
              <a:t>dbpass</a:t>
            </a:r>
            <a:r>
              <a:rPr lang="en-GB" dirty="0"/>
              <a:t>”);</a:t>
            </a:r>
          </a:p>
          <a:p>
            <a:r>
              <a:rPr lang="en-GB" dirty="0"/>
              <a:t>If ($link == false)</a:t>
            </a:r>
          </a:p>
          <a:p>
            <a:r>
              <a:rPr lang="en-GB" dirty="0"/>
              <a:t>	die</a:t>
            </a:r>
            <a:r>
              <a:rPr lang="en-GB" dirty="0" smtClean="0"/>
              <a:t>(“</a:t>
            </a:r>
            <a:r>
              <a:rPr lang="sr-Latn-RS" dirty="0" smtClean="0"/>
              <a:t>Ne mogu da se konektujem na bazu</a:t>
            </a:r>
            <a:r>
              <a:rPr lang="en-GB" dirty="0" smtClean="0"/>
              <a:t>: </a:t>
            </a:r>
            <a:r>
              <a:rPr lang="en-GB" dirty="0"/>
              <a:t>“. </a:t>
            </a:r>
            <a:r>
              <a:rPr lang="en-GB" dirty="0" err="1"/>
              <a:t>mysql_error</a:t>
            </a:r>
            <a:r>
              <a:rPr lang="en-GB" dirty="0"/>
              <a:t>());</a:t>
            </a:r>
            <a:endParaRPr lang="el-GR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67544" y="2420888"/>
            <a:ext cx="822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Izbor baze</a:t>
            </a:r>
            <a:endParaRPr lang="en-US" sz="2600" dirty="0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39552" y="2852936"/>
            <a:ext cx="5903913" cy="738664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$link = </a:t>
            </a:r>
            <a:r>
              <a:rPr lang="en-GB" dirty="0" err="1"/>
              <a:t>mysql_select_db</a:t>
            </a:r>
            <a:r>
              <a:rPr lang="en-GB" dirty="0"/>
              <a:t>(“</a:t>
            </a:r>
            <a:r>
              <a:rPr lang="en-GB" dirty="0" err="1"/>
              <a:t>myDatabase</a:t>
            </a:r>
            <a:r>
              <a:rPr lang="en-GB" dirty="0"/>
              <a:t>”, $link);</a:t>
            </a:r>
          </a:p>
          <a:p>
            <a:r>
              <a:rPr lang="en-GB" dirty="0"/>
              <a:t>If ($link == false)</a:t>
            </a:r>
          </a:p>
          <a:p>
            <a:r>
              <a:rPr lang="en-GB" dirty="0"/>
              <a:t>	die</a:t>
            </a:r>
            <a:r>
              <a:rPr lang="en-GB" dirty="0" smtClean="0"/>
              <a:t>(“</a:t>
            </a:r>
            <a:r>
              <a:rPr lang="sr-Latn-RS" dirty="0" smtClean="0"/>
              <a:t>Ne mogu da izaberem bazu</a:t>
            </a:r>
            <a:r>
              <a:rPr lang="en-GB" dirty="0" smtClean="0"/>
              <a:t>: </a:t>
            </a:r>
            <a:r>
              <a:rPr lang="en-GB" dirty="0"/>
              <a:t>“. </a:t>
            </a:r>
            <a:r>
              <a:rPr lang="en-GB" dirty="0" err="1"/>
              <a:t>mysql_error</a:t>
            </a:r>
            <a:r>
              <a:rPr lang="en-GB" dirty="0"/>
              <a:t>());</a:t>
            </a:r>
            <a:endParaRPr lang="el-GR" dirty="0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67544" y="3645024"/>
            <a:ext cx="822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Izvođenje upita</a:t>
            </a:r>
            <a:endParaRPr lang="en-US" sz="2600" dirty="0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39552" y="4149080"/>
            <a:ext cx="8135938" cy="1815882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$query = “INSERT INTO </a:t>
            </a:r>
            <a:r>
              <a:rPr lang="sr-Latn-RS" dirty="0" smtClean="0"/>
              <a:t>korisnici</a:t>
            </a:r>
            <a:r>
              <a:rPr lang="en-GB" dirty="0" smtClean="0"/>
              <a:t> (</a:t>
            </a:r>
            <a:r>
              <a:rPr lang="sr-Latn-RS" dirty="0" smtClean="0"/>
              <a:t>ime</a:t>
            </a:r>
            <a:r>
              <a:rPr lang="en-GB" dirty="0" smtClean="0"/>
              <a:t>, </a:t>
            </a:r>
            <a:r>
              <a:rPr lang="en-GB" dirty="0"/>
              <a:t>email) VALUES </a:t>
            </a:r>
            <a:r>
              <a:rPr lang="en-GB" dirty="0" smtClean="0"/>
              <a:t>(‘</a:t>
            </a:r>
            <a:r>
              <a:rPr lang="sr-Latn-RS" dirty="0" smtClean="0"/>
              <a:t>Pera</a:t>
            </a:r>
            <a:r>
              <a:rPr lang="en-GB" dirty="0" smtClean="0"/>
              <a:t>’, ‘</a:t>
            </a:r>
            <a:r>
              <a:rPr lang="sr-Latn-RS" dirty="0" smtClean="0"/>
              <a:t>pera</a:t>
            </a:r>
            <a:r>
              <a:rPr lang="en-GB" dirty="0" smtClean="0"/>
              <a:t>@</a:t>
            </a:r>
            <a:r>
              <a:rPr lang="sr-Latn-RS" dirty="0" smtClean="0"/>
              <a:t>pera.com</a:t>
            </a:r>
            <a:r>
              <a:rPr lang="en-GB" dirty="0" smtClean="0"/>
              <a:t>’)”;</a:t>
            </a:r>
            <a:endParaRPr lang="en-GB" dirty="0"/>
          </a:p>
          <a:p>
            <a:r>
              <a:rPr lang="en-GB" dirty="0"/>
              <a:t>$res = </a:t>
            </a:r>
            <a:r>
              <a:rPr lang="en-GB" dirty="0" err="1"/>
              <a:t>mysql_query</a:t>
            </a:r>
            <a:r>
              <a:rPr lang="en-GB" dirty="0"/>
              <a:t>($query, $link);</a:t>
            </a:r>
          </a:p>
          <a:p>
            <a:r>
              <a:rPr lang="en-GB" dirty="0"/>
              <a:t>If ($res == false)</a:t>
            </a:r>
          </a:p>
          <a:p>
            <a:r>
              <a:rPr lang="en-GB" dirty="0"/>
              <a:t>	echo </a:t>
            </a:r>
            <a:r>
              <a:rPr lang="en-GB" dirty="0" smtClean="0"/>
              <a:t>“</a:t>
            </a:r>
            <a:r>
              <a:rPr lang="sr-Latn-RS" dirty="0" smtClean="0"/>
              <a:t>Ne mogu da upisem podatke</a:t>
            </a:r>
            <a:r>
              <a:rPr lang="en-GB" dirty="0" smtClean="0"/>
              <a:t>: </a:t>
            </a:r>
            <a:r>
              <a:rPr lang="en-GB" dirty="0"/>
              <a:t>“. </a:t>
            </a:r>
            <a:r>
              <a:rPr lang="en-GB" dirty="0" err="1"/>
              <a:t>mysql_error</a:t>
            </a:r>
            <a:r>
              <a:rPr lang="en-GB" dirty="0"/>
              <a:t>();</a:t>
            </a:r>
          </a:p>
          <a:p>
            <a:r>
              <a:rPr lang="en-GB" dirty="0"/>
              <a:t>else {</a:t>
            </a:r>
          </a:p>
          <a:p>
            <a:r>
              <a:rPr lang="en-GB" dirty="0"/>
              <a:t>	$</a:t>
            </a:r>
            <a:r>
              <a:rPr lang="en-GB" dirty="0" err="1"/>
              <a:t>userID</a:t>
            </a:r>
            <a:r>
              <a:rPr lang="en-GB" dirty="0"/>
              <a:t> = </a:t>
            </a:r>
            <a:r>
              <a:rPr lang="en-GB" dirty="0" err="1"/>
              <a:t>mysql_insert_id</a:t>
            </a:r>
            <a:r>
              <a:rPr lang="en-GB" dirty="0"/>
              <a:t>($link);</a:t>
            </a:r>
          </a:p>
          <a:p>
            <a:r>
              <a:rPr lang="en-GB" dirty="0"/>
              <a:t>	echo </a:t>
            </a:r>
            <a:r>
              <a:rPr lang="en-GB" dirty="0" smtClean="0"/>
              <a:t>“</a:t>
            </a:r>
            <a:r>
              <a:rPr lang="sr-Latn-RS" dirty="0" smtClean="0"/>
              <a:t>Novi korisnik </a:t>
            </a:r>
            <a:r>
              <a:rPr lang="en-GB" dirty="0" smtClean="0"/>
              <a:t>: </a:t>
            </a:r>
            <a:r>
              <a:rPr lang="en-GB" dirty="0"/>
              <a:t>$</a:t>
            </a:r>
            <a:r>
              <a:rPr lang="en-GB" dirty="0" err="1"/>
              <a:t>userID</a:t>
            </a:r>
            <a:r>
              <a:rPr lang="en-GB" dirty="0"/>
              <a:t>”;</a:t>
            </a:r>
          </a:p>
          <a:p>
            <a:r>
              <a:rPr lang="en-GB" dirty="0"/>
              <a:t>}</a:t>
            </a:r>
            <a:endParaRPr lang="el-G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MySQL</a:t>
            </a:r>
            <a:r>
              <a:rPr lang="en-GB" dirty="0"/>
              <a:t> </a:t>
            </a:r>
            <a:r>
              <a:rPr lang="sr-Latn-RS" dirty="0" smtClean="0"/>
              <a:t>dobijanje i korišćenje rezultata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39750" y="1628775"/>
            <a:ext cx="8135938" cy="17938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$query = “SELECT * FROM contacts”;</a:t>
            </a:r>
          </a:p>
          <a:p>
            <a:r>
              <a:rPr lang="en-GB"/>
              <a:t>$res = mysql_query($query, $link);</a:t>
            </a:r>
          </a:p>
          <a:p>
            <a:endParaRPr lang="en-GB"/>
          </a:p>
          <a:p>
            <a:r>
              <a:rPr lang="en-GB"/>
              <a:t>while ($record = mysql_fetch_assoc($res))</a:t>
            </a:r>
          </a:p>
          <a:p>
            <a:r>
              <a:rPr lang="en-GB"/>
              <a:t>{</a:t>
            </a:r>
          </a:p>
          <a:p>
            <a:r>
              <a:rPr lang="en-GB"/>
              <a:t>	echo “Name: “.$record[‘name’].”, email: “.$record[‘email’].”&lt;br/&gt;”;</a:t>
            </a:r>
          </a:p>
          <a:p>
            <a:r>
              <a:rPr lang="en-GB"/>
              <a:t>}</a:t>
            </a:r>
          </a:p>
          <a:p>
            <a:r>
              <a:rPr lang="en-GB"/>
              <a:t>mysql_free_results($res);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39750" y="3500438"/>
            <a:ext cx="8229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Postoji više načina za </a:t>
            </a:r>
            <a:r>
              <a:rPr lang="hr-HR" sz="2800" dirty="0" smtClean="0"/>
              <a:t>vraćanje rezultata iz upita. Najčešće korišteni su</a:t>
            </a:r>
            <a:endParaRPr lang="en-GB" sz="2600" dirty="0"/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GB" sz="2200" dirty="0" err="1">
                <a:solidFill>
                  <a:srgbClr val="000099"/>
                </a:solidFill>
              </a:rPr>
              <a:t>mysql_fetch_assoc</a:t>
            </a:r>
            <a:r>
              <a:rPr lang="en-GB" sz="2200" dirty="0">
                <a:solidFill>
                  <a:srgbClr val="000099"/>
                </a:solidFill>
              </a:rPr>
              <a:t>():</a:t>
            </a:r>
            <a:r>
              <a:rPr lang="en-GB" sz="2200" dirty="0"/>
              <a:t> </a:t>
            </a:r>
            <a:r>
              <a:rPr lang="sr-Latn-RS" sz="2200" dirty="0" smtClean="0"/>
              <a:t>vraća asocijativni niz gde su ključevi imena polja</a:t>
            </a:r>
            <a:r>
              <a:rPr lang="en-GB" sz="2200" dirty="0" smtClean="0"/>
              <a:t>.</a:t>
            </a:r>
            <a:endParaRPr lang="en-GB" sz="2200" dirty="0"/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GB" sz="2200" dirty="0" err="1">
                <a:solidFill>
                  <a:srgbClr val="000099"/>
                </a:solidFill>
              </a:rPr>
              <a:t>mysql_fetch_object</a:t>
            </a:r>
            <a:r>
              <a:rPr lang="en-GB" sz="2200" dirty="0">
                <a:solidFill>
                  <a:srgbClr val="000099"/>
                </a:solidFill>
              </a:rPr>
              <a:t>():</a:t>
            </a:r>
            <a:r>
              <a:rPr lang="en-GB" sz="2200" dirty="0"/>
              <a:t> </a:t>
            </a:r>
            <a:r>
              <a:rPr lang="sr-Latn-RS" sz="2200" dirty="0" smtClean="0"/>
              <a:t>vraća podatak kao objekat</a:t>
            </a:r>
            <a:r>
              <a:rPr lang="en-GB" sz="2200" dirty="0" smtClean="0"/>
              <a:t>. </a:t>
            </a:r>
            <a:r>
              <a:rPr lang="sr-Latn-RS" sz="2200" dirty="0" smtClean="0"/>
              <a:t>Postoji atribut za svako polje</a:t>
            </a:r>
            <a:r>
              <a:rPr lang="en-GB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8064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MySQL</a:t>
            </a:r>
            <a:r>
              <a:rPr lang="en-GB" dirty="0"/>
              <a:t> &amp; </a:t>
            </a:r>
            <a:r>
              <a:rPr lang="en-GB" dirty="0" smtClean="0"/>
              <a:t>PHP</a:t>
            </a:r>
            <a:r>
              <a:rPr lang="sr-Latn-RS" dirty="0" smtClean="0"/>
              <a:t> napomena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229600" cy="4752528"/>
          </a:xfrm>
        </p:spPr>
        <p:txBody>
          <a:bodyPr/>
          <a:lstStyle/>
          <a:p>
            <a:r>
              <a:rPr lang="sr-Latn-RS" dirty="0" smtClean="0"/>
              <a:t>Obično ćete dobijati podatke od korisnika koje trebate da smestite u vašu bazu podataka</a:t>
            </a:r>
            <a:r>
              <a:rPr lang="en-GB" dirty="0" smtClean="0"/>
              <a:t>. </a:t>
            </a:r>
            <a:r>
              <a:rPr lang="sr-Latn-RS" dirty="0" smtClean="0"/>
              <a:t>Budite sigurni da ti podaci neće pokvariti vaše SQL upite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 err="1"/>
              <a:t>mysql_real_escape_string</a:t>
            </a:r>
            <a:r>
              <a:rPr lang="en-GB" dirty="0"/>
              <a:t>(): </a:t>
            </a:r>
            <a:r>
              <a:rPr lang="en-GB" dirty="0" smtClean="0"/>
              <a:t>fun</a:t>
            </a:r>
            <a:r>
              <a:rPr lang="sr-Latn-RS" dirty="0" smtClean="0"/>
              <a:t>kcija koja sprečava korišćenje takozvanih karaktera za beg pre korišćenja </a:t>
            </a:r>
            <a:r>
              <a:rPr lang="en-GB" dirty="0" smtClean="0"/>
              <a:t>string</a:t>
            </a:r>
            <a:r>
              <a:rPr lang="sr-Latn-RS" dirty="0" smtClean="0"/>
              <a:t>a</a:t>
            </a:r>
            <a:r>
              <a:rPr lang="en-GB" dirty="0" smtClean="0"/>
              <a:t> </a:t>
            </a:r>
            <a:r>
              <a:rPr lang="sr-Latn-RS" dirty="0" smtClean="0"/>
              <a:t>u </a:t>
            </a:r>
            <a:r>
              <a:rPr lang="en-GB" dirty="0" smtClean="0"/>
              <a:t>SQL </a:t>
            </a:r>
            <a:r>
              <a:rPr lang="sr-Latn-RS" dirty="0" smtClean="0"/>
              <a:t>upitu</a:t>
            </a:r>
            <a:r>
              <a:rPr lang="en-GB" dirty="0" smtClean="0"/>
              <a:t>.</a:t>
            </a:r>
            <a:endParaRPr lang="sr-Latn-RS" dirty="0" smtClean="0"/>
          </a:p>
          <a:p>
            <a:r>
              <a:rPr lang="en-US" dirty="0" smtClean="0"/>
              <a:t>\x00</a:t>
            </a:r>
            <a:r>
              <a:rPr lang="sr-Latn-RS" dirty="0" smtClean="0"/>
              <a:t>; </a:t>
            </a:r>
            <a:r>
              <a:rPr lang="en-US" dirty="0" smtClean="0"/>
              <a:t>\n</a:t>
            </a:r>
            <a:r>
              <a:rPr lang="sr-Latn-RS" dirty="0" smtClean="0"/>
              <a:t>; </a:t>
            </a:r>
            <a:r>
              <a:rPr lang="en-US" dirty="0" smtClean="0"/>
              <a:t>\r</a:t>
            </a:r>
            <a:r>
              <a:rPr lang="sr-Latn-RS" dirty="0" smtClean="0"/>
              <a:t>; </a:t>
            </a:r>
            <a:r>
              <a:rPr lang="en-US" dirty="0" smtClean="0"/>
              <a:t>\</a:t>
            </a:r>
            <a:r>
              <a:rPr lang="sr-Latn-RS" dirty="0" smtClean="0"/>
              <a:t>; </a:t>
            </a:r>
            <a:r>
              <a:rPr lang="en-US" dirty="0" smtClean="0"/>
              <a:t>‘</a:t>
            </a:r>
            <a:r>
              <a:rPr lang="sr-Latn-RS" dirty="0" smtClean="0"/>
              <a:t>; </a:t>
            </a:r>
            <a:r>
              <a:rPr lang="en-US" dirty="0" smtClean="0"/>
              <a:t>“</a:t>
            </a:r>
            <a:r>
              <a:rPr lang="sr-Latn-RS" dirty="0" smtClean="0"/>
              <a:t>; </a:t>
            </a:r>
            <a:r>
              <a:rPr lang="en-US" dirty="0" smtClean="0"/>
              <a:t>\x1</a:t>
            </a:r>
            <a:r>
              <a:rPr lang="sr-Latn-RS" dirty="0" smtClean="0"/>
              <a:t> ;</a:t>
            </a:r>
            <a:r>
              <a:rPr lang="en-US" dirty="0" smtClean="0"/>
              <a:t>a</a:t>
            </a:r>
            <a:r>
              <a:rPr lang="sr-Latn-RS" dirty="0" smtClean="0"/>
              <a:t> </a:t>
            </a:r>
          </a:p>
          <a:p>
            <a:pPr lvl="1"/>
            <a:r>
              <a:rPr lang="sr-Latn-RS" dirty="0" smtClean="0"/>
              <a:t>Korišćenjem ove funkcije sprečavate napad na bazu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22</a:t>
            </a:fld>
            <a:endParaRPr lang="el-GR" alt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Ar</a:t>
            </a:r>
            <a:r>
              <a:rPr lang="sr-Latn-RS" dirty="0" smtClean="0"/>
              <a:t>hitektura</a:t>
            </a:r>
            <a:endParaRPr lang="el-GR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22764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Web Browser</a:t>
            </a:r>
            <a:endParaRPr lang="el-GR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08400" y="22764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Web Server</a:t>
            </a:r>
            <a:endParaRPr lang="el-GR" sz="180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051050" y="27082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051050" y="2276475"/>
            <a:ext cx="163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Request Page</a:t>
            </a:r>
            <a:endParaRPr lang="el-GR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659563" y="2276475"/>
            <a:ext cx="1368425" cy="12969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Page with </a:t>
            </a:r>
          </a:p>
          <a:p>
            <a:pPr algn="ctr"/>
            <a:r>
              <a:rPr lang="en-GB" sz="1800"/>
              <a:t>PHP</a:t>
            </a:r>
          </a:p>
          <a:p>
            <a:pPr algn="ctr"/>
            <a:r>
              <a:rPr lang="en-GB" sz="1800"/>
              <a:t>code</a:t>
            </a:r>
            <a:endParaRPr lang="el-GR" sz="1800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5219700" y="27813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435600" y="2349500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Read File</a:t>
            </a:r>
            <a:endParaRPr lang="el-GR" sz="180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924300" y="4437063"/>
            <a:ext cx="1368425" cy="12969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PHP </a:t>
            </a:r>
          </a:p>
          <a:p>
            <a:pPr algn="ctr"/>
            <a:r>
              <a:rPr lang="en-GB" sz="1800"/>
              <a:t>Interpreter</a:t>
            </a:r>
            <a:endParaRPr lang="el-GR" sz="180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4859338" y="32131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932363" y="3500438"/>
            <a:ext cx="3956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Pass PHP page</a:t>
            </a:r>
          </a:p>
          <a:p>
            <a:r>
              <a:rPr lang="en-GB" sz="1800"/>
              <a:t>and server variables</a:t>
            </a:r>
          </a:p>
          <a:p>
            <a:r>
              <a:rPr lang="en-GB" sz="1800"/>
              <a:t>(GET attributes, Server settings, etc.)</a:t>
            </a:r>
            <a:endParaRPr lang="el-GR" sz="1800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4284663" y="32131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916238" y="3789363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Generate </a:t>
            </a:r>
          </a:p>
          <a:p>
            <a:r>
              <a:rPr lang="en-GB" sz="1800"/>
              <a:t>HTML page</a:t>
            </a:r>
            <a:endParaRPr lang="el-GR" sz="1800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2051050" y="29241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268538" y="2924175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Send </a:t>
            </a:r>
          </a:p>
          <a:p>
            <a:r>
              <a:rPr lang="en-GB" sz="1800"/>
              <a:t>HTML page</a:t>
            </a:r>
            <a:endParaRPr lang="el-GR" sz="1800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6877050" y="4652963"/>
            <a:ext cx="1152525" cy="1150937"/>
          </a:xfrm>
          <a:prstGeom prst="ca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/>
              <a:t>MySQL</a:t>
            </a:r>
            <a:endParaRPr lang="el-GR" sz="1800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5292725" y="52292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364163" y="5229225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Interact with</a:t>
            </a:r>
          </a:p>
          <a:p>
            <a:r>
              <a:rPr lang="en-GB" sz="1800"/>
              <a:t>Database</a:t>
            </a:r>
            <a:endParaRPr lang="el-GR" sz="180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46913"/>
          </a:xfrm>
        </p:spPr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si</a:t>
            </a:r>
            <a:r>
              <a:rPr lang="en-GB" dirty="0" err="1" smtClean="0"/>
              <a:t>nta</a:t>
            </a:r>
            <a:r>
              <a:rPr lang="sr-Latn-RS" dirty="0" smtClean="0"/>
              <a:t>ksa</a:t>
            </a:r>
            <a:endParaRPr 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435280" cy="2501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RS" sz="2600" dirty="0" smtClean="0"/>
              <a:t>Generelno</a:t>
            </a:r>
            <a:r>
              <a:rPr lang="en-GB" sz="2600" dirty="0" smtClean="0"/>
              <a:t> </a:t>
            </a:r>
            <a:r>
              <a:rPr lang="en-GB" sz="2600" dirty="0"/>
              <a:t>PHP </a:t>
            </a:r>
            <a:r>
              <a:rPr lang="sr-Latn-RS" sz="2600" dirty="0" smtClean="0"/>
              <a:t>kod je</a:t>
            </a:r>
            <a:r>
              <a:rPr lang="en-GB" sz="2600" dirty="0" smtClean="0"/>
              <a:t> </a:t>
            </a:r>
            <a:r>
              <a:rPr lang="sr-Latn-RS" sz="2600" dirty="0" smtClean="0"/>
              <a:t>umetnut u HTML </a:t>
            </a:r>
            <a:r>
              <a:rPr lang="en-GB" sz="2600" dirty="0" smtClean="0"/>
              <a:t>web </a:t>
            </a:r>
            <a:r>
              <a:rPr lang="sr-Latn-RS" sz="2600" dirty="0" smtClean="0"/>
              <a:t>stranice</a:t>
            </a:r>
            <a:r>
              <a:rPr lang="en-GB" sz="2600" dirty="0" smtClean="0"/>
              <a:t> 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sr-Latn-RS" sz="2600" dirty="0" smtClean="0"/>
              <a:t>U većini slučajeva možete imati</a:t>
            </a:r>
            <a:r>
              <a:rPr lang="en-GB" sz="2600" dirty="0" smtClean="0"/>
              <a:t> </a:t>
            </a:r>
            <a:r>
              <a:rPr lang="sr-Latn-RS" sz="2600" dirty="0" smtClean="0"/>
              <a:t>i samo</a:t>
            </a:r>
            <a:r>
              <a:rPr lang="en-GB" sz="2600" dirty="0" smtClean="0"/>
              <a:t> </a:t>
            </a:r>
            <a:r>
              <a:rPr lang="en-GB" sz="2600" dirty="0"/>
              <a:t>PHP </a:t>
            </a:r>
            <a:r>
              <a:rPr lang="sr-Latn-RS" sz="2600" dirty="0" smtClean="0"/>
              <a:t>kod</a:t>
            </a:r>
          </a:p>
          <a:p>
            <a:pPr>
              <a:lnSpc>
                <a:spcPct val="90000"/>
              </a:lnSpc>
            </a:pPr>
            <a:r>
              <a:rPr lang="sr-Latn-RS" sz="2600" dirty="0" smtClean="0"/>
              <a:t>Stranice sa </a:t>
            </a:r>
            <a:r>
              <a:rPr lang="en-GB" sz="2600" dirty="0" smtClean="0"/>
              <a:t>PHP </a:t>
            </a:r>
            <a:r>
              <a:rPr lang="sr-Latn-RS" sz="2600" dirty="0" smtClean="0"/>
              <a:t>kodom</a:t>
            </a:r>
            <a:r>
              <a:rPr lang="en-GB" sz="2600" dirty="0" smtClean="0"/>
              <a:t> </a:t>
            </a:r>
            <a:r>
              <a:rPr lang="sr-Latn-RS" sz="2600" dirty="0" smtClean="0"/>
              <a:t>mogu imati ekstenzije</a:t>
            </a:r>
            <a:r>
              <a:rPr lang="en-GB" sz="2600" dirty="0" smtClean="0"/>
              <a:t>: </a:t>
            </a:r>
            <a:r>
              <a:rPr lang="en-GB" sz="2600" dirty="0"/>
              <a:t>.php3, .</a:t>
            </a:r>
            <a:r>
              <a:rPr lang="en-GB" sz="2600" dirty="0" smtClean="0"/>
              <a:t>php4</a:t>
            </a:r>
            <a:r>
              <a:rPr lang="sr-Latn-RS" sz="2600" dirty="0" smtClean="0"/>
              <a:t>, .php5 ali je generalno .</a:t>
            </a:r>
            <a:r>
              <a:rPr lang="sr-Latn-RS" sz="2600" b="1" dirty="0" smtClean="0"/>
              <a:t>php</a:t>
            </a:r>
            <a:endParaRPr lang="en-GB" sz="2600" b="1" dirty="0"/>
          </a:p>
          <a:p>
            <a:pPr>
              <a:lnSpc>
                <a:spcPct val="90000"/>
              </a:lnSpc>
            </a:pPr>
            <a:r>
              <a:rPr lang="sr-Latn-RS" sz="2600" dirty="0" smtClean="0"/>
              <a:t>Primeri</a:t>
            </a:r>
            <a:r>
              <a:rPr lang="en-GB" sz="2600" dirty="0" smtClean="0"/>
              <a:t>:</a:t>
            </a:r>
            <a:endParaRPr lang="el-GR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4221163"/>
            <a:ext cx="3167062" cy="2006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&lt;? </a:t>
            </a:r>
          </a:p>
          <a:p>
            <a:r>
              <a:rPr lang="en-GB">
                <a:solidFill>
                  <a:srgbClr val="0033CC"/>
                </a:solidFill>
              </a:rPr>
              <a:t>    $name </a:t>
            </a:r>
            <a:r>
              <a:rPr lang="en-GB">
                <a:solidFill>
                  <a:srgbClr val="008000"/>
                </a:solidFill>
              </a:rPr>
              <a:t>=</a:t>
            </a:r>
            <a:r>
              <a:rPr lang="en-GB">
                <a:solidFill>
                  <a:srgbClr val="0033CC"/>
                </a:solidFill>
              </a:rPr>
              <a:t> </a:t>
            </a:r>
            <a:r>
              <a:rPr lang="en-GB">
                <a:solidFill>
                  <a:srgbClr val="FF0000"/>
                </a:solidFill>
              </a:rPr>
              <a:t>“World”</a:t>
            </a:r>
            <a:r>
              <a:rPr lang="en-GB">
                <a:solidFill>
                  <a:srgbClr val="008000"/>
                </a:solidFill>
              </a:rPr>
              <a:t>;</a:t>
            </a:r>
            <a:r>
              <a:rPr lang="en-GB">
                <a:solidFill>
                  <a:srgbClr val="0033CC"/>
                </a:solidFill>
              </a:rPr>
              <a:t> </a:t>
            </a:r>
          </a:p>
          <a:p>
            <a:r>
              <a:rPr lang="en-GB">
                <a:solidFill>
                  <a:srgbClr val="0033CC"/>
                </a:solidFill>
              </a:rPr>
              <a:t>?&gt;</a:t>
            </a:r>
          </a:p>
          <a:p>
            <a:r>
              <a:rPr lang="en-GB"/>
              <a:t>&lt;html&gt;</a:t>
            </a:r>
          </a:p>
          <a:p>
            <a:r>
              <a:rPr lang="en-GB"/>
              <a:t>    &lt;body&gt;</a:t>
            </a:r>
          </a:p>
          <a:p>
            <a:r>
              <a:rPr lang="en-GB"/>
              <a:t>        &lt;h1&gt;Hello, </a:t>
            </a:r>
            <a:r>
              <a:rPr lang="en-GB">
                <a:solidFill>
                  <a:srgbClr val="0033CC"/>
                </a:solidFill>
              </a:rPr>
              <a:t>&lt;? </a:t>
            </a:r>
            <a:r>
              <a:rPr lang="en-GB">
                <a:solidFill>
                  <a:srgbClr val="008000"/>
                </a:solidFill>
              </a:rPr>
              <a:t>echo</a:t>
            </a:r>
            <a:r>
              <a:rPr lang="en-GB">
                <a:solidFill>
                  <a:srgbClr val="0033CC"/>
                </a:solidFill>
              </a:rPr>
              <a:t> $name</a:t>
            </a:r>
            <a:r>
              <a:rPr lang="en-GB">
                <a:solidFill>
                  <a:srgbClr val="008000"/>
                </a:solidFill>
              </a:rPr>
              <a:t>;</a:t>
            </a:r>
            <a:r>
              <a:rPr lang="en-GB">
                <a:solidFill>
                  <a:srgbClr val="0033CC"/>
                </a:solidFill>
              </a:rPr>
              <a:t> ?&gt;</a:t>
            </a:r>
            <a:r>
              <a:rPr lang="en-GB"/>
              <a:t> &lt;/h1&gt;</a:t>
            </a:r>
          </a:p>
          <a:p>
            <a:r>
              <a:rPr lang="en-GB"/>
              <a:t>    &lt;/body&gt;</a:t>
            </a:r>
          </a:p>
          <a:p>
            <a:r>
              <a:rPr lang="en-GB"/>
              <a:t>&lt;/html&gt;</a:t>
            </a:r>
            <a:endParaRPr lang="el-GR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708400" y="4221163"/>
            <a:ext cx="5256213" cy="24320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&lt;?</a:t>
            </a:r>
          </a:p>
          <a:p>
            <a:r>
              <a:rPr lang="en-GB">
                <a:solidFill>
                  <a:srgbClr val="0033CC"/>
                </a:solidFill>
              </a:rPr>
              <a:t>    include</a:t>
            </a:r>
            <a:r>
              <a:rPr lang="en-GB">
                <a:solidFill>
                  <a:srgbClr val="008000"/>
                </a:solidFill>
              </a:rPr>
              <a:t>(</a:t>
            </a:r>
            <a:r>
              <a:rPr lang="en-GB">
                <a:solidFill>
                  <a:srgbClr val="FF0000"/>
                </a:solidFill>
              </a:rPr>
              <a:t>“header.html”</a:t>
            </a:r>
            <a:r>
              <a:rPr lang="en-GB">
                <a:solidFill>
                  <a:srgbClr val="008000"/>
                </a:solidFill>
              </a:rPr>
              <a:t>);</a:t>
            </a:r>
          </a:p>
          <a:p>
            <a:endParaRPr lang="en-GB">
              <a:solidFill>
                <a:srgbClr val="0033CC"/>
              </a:solidFill>
            </a:endParaRPr>
          </a:p>
          <a:p>
            <a:r>
              <a:rPr lang="en-GB">
                <a:solidFill>
                  <a:srgbClr val="0033CC"/>
                </a:solidFill>
              </a:rPr>
              <a:t>    </a:t>
            </a:r>
            <a:r>
              <a:rPr lang="en-GB">
                <a:solidFill>
                  <a:srgbClr val="008000"/>
                </a:solidFill>
              </a:rPr>
              <a:t>if (</a:t>
            </a:r>
            <a:r>
              <a:rPr lang="en-GB">
                <a:solidFill>
                  <a:srgbClr val="0033CC"/>
                </a:solidFill>
              </a:rPr>
              <a:t>strpos</a:t>
            </a:r>
            <a:r>
              <a:rPr lang="en-GB">
                <a:solidFill>
                  <a:srgbClr val="008000"/>
                </a:solidFill>
              </a:rPr>
              <a:t>(</a:t>
            </a:r>
            <a:r>
              <a:rPr lang="en-GB">
                <a:solidFill>
                  <a:srgbClr val="0033CC"/>
                </a:solidFill>
              </a:rPr>
              <a:t>$_SERVER[</a:t>
            </a:r>
            <a:r>
              <a:rPr lang="en-GB">
                <a:solidFill>
                  <a:srgbClr val="FF0000"/>
                </a:solidFill>
              </a:rPr>
              <a:t>“HTTP_USER_AGENT”</a:t>
            </a:r>
            <a:r>
              <a:rPr lang="en-GB">
                <a:solidFill>
                  <a:srgbClr val="0033CC"/>
                </a:solidFill>
              </a:rPr>
              <a:t>]</a:t>
            </a:r>
            <a:r>
              <a:rPr lang="en-GB">
                <a:solidFill>
                  <a:srgbClr val="008000"/>
                </a:solidFill>
              </a:rPr>
              <a:t>,</a:t>
            </a:r>
            <a:r>
              <a:rPr lang="en-GB">
                <a:solidFill>
                  <a:srgbClr val="0033CC"/>
                </a:solidFill>
              </a:rPr>
              <a:t> “MSIE”</a:t>
            </a:r>
            <a:r>
              <a:rPr lang="en-GB">
                <a:solidFill>
                  <a:srgbClr val="008000"/>
                </a:solidFill>
              </a:rPr>
              <a:t>)</a:t>
            </a:r>
          </a:p>
          <a:p>
            <a:r>
              <a:rPr lang="en-GB">
                <a:solidFill>
                  <a:srgbClr val="0033CC"/>
                </a:solidFill>
              </a:rPr>
              <a:t>        </a:t>
            </a:r>
            <a:r>
              <a:rPr lang="en-GB">
                <a:solidFill>
                  <a:srgbClr val="008000"/>
                </a:solidFill>
              </a:rPr>
              <a:t>!==</a:t>
            </a:r>
            <a:r>
              <a:rPr lang="en-GB">
                <a:solidFill>
                  <a:srgbClr val="0033CC"/>
                </a:solidFill>
              </a:rPr>
              <a:t> FALSE</a:t>
            </a:r>
            <a:r>
              <a:rPr lang="en-GB">
                <a:solidFill>
                  <a:srgbClr val="008000"/>
                </a:solidFill>
              </a:rPr>
              <a:t>)</a:t>
            </a:r>
            <a:endParaRPr lang="en-GB">
              <a:solidFill>
                <a:srgbClr val="0033CC"/>
              </a:solidFill>
            </a:endParaRPr>
          </a:p>
          <a:p>
            <a:r>
              <a:rPr lang="en-GB">
                <a:solidFill>
                  <a:srgbClr val="0033CC"/>
                </a:solidFill>
              </a:rPr>
              <a:t>    </a:t>
            </a:r>
            <a:r>
              <a:rPr lang="en-GB">
                <a:solidFill>
                  <a:srgbClr val="008000"/>
                </a:solidFill>
              </a:rPr>
              <a:t>{</a:t>
            </a:r>
          </a:p>
          <a:p>
            <a:r>
              <a:rPr lang="en-GB">
                <a:solidFill>
                  <a:srgbClr val="0033CC"/>
                </a:solidFill>
              </a:rPr>
              <a:t>        echo “You are using Internet explorer!”;</a:t>
            </a:r>
          </a:p>
          <a:p>
            <a:r>
              <a:rPr lang="en-GB">
                <a:solidFill>
                  <a:srgbClr val="0033CC"/>
                </a:solidFill>
              </a:rPr>
              <a:t>    </a:t>
            </a:r>
            <a:r>
              <a:rPr lang="en-GB">
                <a:solidFill>
                  <a:srgbClr val="008000"/>
                </a:solidFill>
              </a:rPr>
              <a:t>}</a:t>
            </a:r>
          </a:p>
          <a:p>
            <a:endParaRPr lang="en-GB">
              <a:solidFill>
                <a:srgbClr val="008000"/>
              </a:solidFill>
            </a:endParaRPr>
          </a:p>
          <a:p>
            <a:r>
              <a:rPr lang="en-GB">
                <a:solidFill>
                  <a:srgbClr val="008000"/>
                </a:solidFill>
              </a:rPr>
              <a:t>    </a:t>
            </a:r>
            <a:r>
              <a:rPr lang="en-GB">
                <a:solidFill>
                  <a:srgbClr val="0033CC"/>
                </a:solidFill>
              </a:rPr>
              <a:t>include</a:t>
            </a:r>
            <a:r>
              <a:rPr lang="en-GB">
                <a:solidFill>
                  <a:srgbClr val="008000"/>
                </a:solidFill>
              </a:rPr>
              <a:t>(</a:t>
            </a:r>
            <a:r>
              <a:rPr lang="en-GB">
                <a:solidFill>
                  <a:srgbClr val="FF0000"/>
                </a:solidFill>
              </a:rPr>
              <a:t>“footer.html”</a:t>
            </a:r>
            <a:r>
              <a:rPr lang="en-GB">
                <a:solidFill>
                  <a:srgbClr val="008000"/>
                </a:solidFill>
              </a:rPr>
              <a:t>);</a:t>
            </a:r>
          </a:p>
          <a:p>
            <a:r>
              <a:rPr lang="en-GB">
                <a:solidFill>
                  <a:srgbClr val="0033CC"/>
                </a:solidFill>
              </a:rPr>
              <a:t>?&gt;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sintaksa</a:t>
            </a:r>
            <a:r>
              <a:rPr lang="en-GB" dirty="0" smtClean="0"/>
              <a:t> –</a:t>
            </a:r>
            <a:r>
              <a:rPr lang="sr-Latn-RS" dirty="0" smtClean="0"/>
              <a:t> Promenljive</a:t>
            </a:r>
            <a:endParaRPr lang="el-G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14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PHP </a:t>
            </a:r>
            <a:r>
              <a:rPr lang="sr-Latn-RS" sz="2600" dirty="0" smtClean="0"/>
              <a:t>ne podržava eksplicitnu definiciju tipa</a:t>
            </a:r>
            <a:r>
              <a:rPr lang="en-GB" sz="2600" dirty="0" smtClean="0"/>
              <a:t>. </a:t>
            </a:r>
            <a:endParaRPr lang="el-GR" sz="2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2133600"/>
            <a:ext cx="5545138" cy="7302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solidFill>
                  <a:srgbClr val="0033CC"/>
                </a:solidFill>
              </a:rPr>
              <a:t>$foo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FF0000"/>
                </a:solidFill>
              </a:rPr>
              <a:t>"0"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/>
              <a:t> </a:t>
            </a:r>
            <a:r>
              <a:rPr lang="en-GB"/>
              <a:t>             </a:t>
            </a:r>
            <a:r>
              <a:rPr lang="el-GR">
                <a:solidFill>
                  <a:srgbClr val="C48000"/>
                </a:solidFill>
              </a:rPr>
              <a:t>// $foo is string (ASCII 48)</a:t>
            </a:r>
            <a:r>
              <a:rPr lang="el-GR">
                <a:solidFill>
                  <a:srgbClr val="FF9900"/>
                </a:solidFill>
              </a:rPr>
              <a:t/>
            </a:r>
            <a:br>
              <a:rPr lang="el-GR">
                <a:solidFill>
                  <a:srgbClr val="FF9900"/>
                </a:solidFill>
              </a:rPr>
            </a:br>
            <a:r>
              <a:rPr lang="el-GR">
                <a:solidFill>
                  <a:srgbClr val="0033CC"/>
                </a:solidFill>
              </a:rPr>
              <a:t>$foo </a:t>
            </a:r>
            <a:r>
              <a:rPr lang="el-GR">
                <a:solidFill>
                  <a:srgbClr val="008000"/>
                </a:solidFill>
              </a:rPr>
              <a:t>+=</a:t>
            </a:r>
            <a:r>
              <a:rPr lang="el-GR">
                <a:solidFill>
                  <a:srgbClr val="0033CC"/>
                </a:solidFill>
              </a:rPr>
              <a:t> 2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  </a:t>
            </a:r>
            <a:r>
              <a:rPr lang="en-GB"/>
              <a:t>             </a:t>
            </a:r>
            <a:r>
              <a:rPr lang="el-GR">
                <a:solidFill>
                  <a:srgbClr val="C48000"/>
                </a:solidFill>
              </a:rPr>
              <a:t>// $foo is now an integer (2)</a:t>
            </a:r>
            <a:br>
              <a:rPr lang="el-GR">
                <a:solidFill>
                  <a:srgbClr val="C48000"/>
                </a:solidFill>
              </a:rPr>
            </a:br>
            <a:r>
              <a:rPr lang="el-GR">
                <a:solidFill>
                  <a:srgbClr val="0033CC"/>
                </a:solidFill>
              </a:rPr>
              <a:t>$foo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$foo </a:t>
            </a:r>
            <a:r>
              <a:rPr lang="el-GR">
                <a:solidFill>
                  <a:srgbClr val="008000"/>
                </a:solidFill>
              </a:rPr>
              <a:t>+</a:t>
            </a:r>
            <a:r>
              <a:rPr lang="el-GR">
                <a:solidFill>
                  <a:srgbClr val="0033CC"/>
                </a:solidFill>
              </a:rPr>
              <a:t> 1.3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/>
              <a:t>  </a:t>
            </a:r>
            <a:r>
              <a:rPr lang="en-GB"/>
              <a:t> </a:t>
            </a:r>
            <a:r>
              <a:rPr lang="el-GR">
                <a:solidFill>
                  <a:srgbClr val="C48000"/>
                </a:solidFill>
              </a:rPr>
              <a:t>// $foo is now a float (3.3)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9750" y="2924175"/>
            <a:ext cx="86042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Možete uvesti tip promenljive i pomoću spajanja</a:t>
            </a:r>
            <a:r>
              <a:rPr lang="en-GB" sz="2600" dirty="0" smtClean="0"/>
              <a:t>. </a:t>
            </a:r>
            <a:endParaRPr lang="el-GR" sz="2600" dirty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9750" y="3284538"/>
            <a:ext cx="5545138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solidFill>
                  <a:srgbClr val="0033CC"/>
                </a:solidFill>
              </a:rPr>
              <a:t>$foo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n-GB">
                <a:solidFill>
                  <a:srgbClr val="0033CC"/>
                </a:solidFill>
              </a:rPr>
              <a:t>1</a:t>
            </a:r>
            <a:r>
              <a:rPr lang="el-GR">
                <a:solidFill>
                  <a:srgbClr val="0033CC"/>
                </a:solidFill>
              </a:rPr>
              <a:t>0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/>
              <a:t> </a:t>
            </a:r>
            <a:r>
              <a:rPr lang="en-GB"/>
              <a:t>                      </a:t>
            </a:r>
            <a:r>
              <a:rPr lang="el-GR">
                <a:solidFill>
                  <a:srgbClr val="C48000"/>
                </a:solidFill>
              </a:rPr>
              <a:t>// $foo is </a:t>
            </a:r>
            <a:r>
              <a:rPr lang="en-GB">
                <a:solidFill>
                  <a:srgbClr val="C48000"/>
                </a:solidFill>
              </a:rPr>
              <a:t>an integer</a:t>
            </a:r>
            <a:r>
              <a:rPr lang="el-GR">
                <a:solidFill>
                  <a:srgbClr val="FF9900"/>
                </a:solidFill>
              </a:rPr>
              <a:t/>
            </a:r>
            <a:br>
              <a:rPr lang="el-GR">
                <a:solidFill>
                  <a:srgbClr val="FF9900"/>
                </a:solidFill>
              </a:rPr>
            </a:br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bar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n-GB">
                <a:solidFill>
                  <a:srgbClr val="008000"/>
                </a:solidFill>
              </a:rPr>
              <a:t>(boolean)</a:t>
            </a:r>
            <a:r>
              <a:rPr lang="en-GB">
                <a:solidFill>
                  <a:srgbClr val="0033CC"/>
                </a:solidFill>
              </a:rPr>
              <a:t> $foo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  </a:t>
            </a:r>
            <a:r>
              <a:rPr lang="el-GR">
                <a:solidFill>
                  <a:srgbClr val="C48000"/>
                </a:solidFill>
              </a:rPr>
              <a:t>// </a:t>
            </a:r>
            <a:r>
              <a:rPr lang="en-GB">
                <a:solidFill>
                  <a:srgbClr val="C48000"/>
                </a:solidFill>
              </a:rPr>
              <a:t>$bar is boolean (true)</a:t>
            </a:r>
            <a:endParaRPr lang="el-GR">
              <a:solidFill>
                <a:srgbClr val="C48000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39750" y="3933825"/>
            <a:ext cx="86042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Upoređenjem vrednosti</a:t>
            </a:r>
            <a:r>
              <a:rPr lang="en-GB" sz="2600" dirty="0" smtClean="0"/>
              <a:t>. </a:t>
            </a:r>
            <a:endParaRPr lang="el-GR" sz="2600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9750" y="4292600"/>
            <a:ext cx="5545138" cy="7302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x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0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/>
              <a:t> </a:t>
            </a:r>
            <a:r>
              <a:rPr lang="en-GB"/>
              <a:t>       </a:t>
            </a:r>
          </a:p>
          <a:p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y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n-GB">
                <a:solidFill>
                  <a:srgbClr val="008000"/>
                </a:solidFill>
              </a:rPr>
              <a:t>false</a:t>
            </a:r>
            <a:r>
              <a:rPr lang="el-GR">
                <a:solidFill>
                  <a:srgbClr val="008000"/>
                </a:solidFill>
              </a:rPr>
              <a:t>;</a:t>
            </a:r>
            <a:endParaRPr lang="en-GB">
              <a:solidFill>
                <a:srgbClr val="008000"/>
              </a:solidFill>
            </a:endParaRPr>
          </a:p>
          <a:p>
            <a:r>
              <a:rPr lang="en-GB">
                <a:solidFill>
                  <a:srgbClr val="008000"/>
                </a:solidFill>
              </a:rPr>
              <a:t>if (</a:t>
            </a:r>
            <a:r>
              <a:rPr lang="el-GR">
                <a:solidFill>
                  <a:srgbClr val="0033CC"/>
                </a:solidFill>
              </a:rPr>
              <a:t> $</a:t>
            </a:r>
            <a:r>
              <a:rPr lang="en-GB">
                <a:solidFill>
                  <a:srgbClr val="0033CC"/>
                </a:solidFill>
              </a:rPr>
              <a:t>x</a:t>
            </a:r>
            <a:r>
              <a:rPr lang="el-GR">
                <a:solidFill>
                  <a:srgbClr val="0033CC"/>
                </a:solidFill>
              </a:rPr>
              <a:t> </a:t>
            </a:r>
            <a:r>
              <a:rPr lang="el-GR">
                <a:solidFill>
                  <a:srgbClr val="008000"/>
                </a:solidFill>
              </a:rPr>
              <a:t>==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y </a:t>
            </a:r>
            <a:r>
              <a:rPr lang="en-GB">
                <a:solidFill>
                  <a:srgbClr val="008000"/>
                </a:solidFill>
              </a:rPr>
              <a:t>)     </a:t>
            </a:r>
            <a:r>
              <a:rPr lang="el-GR">
                <a:solidFill>
                  <a:srgbClr val="C48000"/>
                </a:solidFill>
              </a:rPr>
              <a:t>// </a:t>
            </a:r>
            <a:r>
              <a:rPr lang="en-GB">
                <a:solidFill>
                  <a:srgbClr val="C48000"/>
                </a:solidFill>
              </a:rPr>
              <a:t>this is true</a:t>
            </a:r>
            <a:r>
              <a:rPr lang="en-GB">
                <a:solidFill>
                  <a:srgbClr val="008000"/>
                </a:solidFill>
              </a:rPr>
              <a:t> </a:t>
            </a:r>
            <a:endParaRPr lang="el-GR">
              <a:solidFill>
                <a:srgbClr val="008000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39750" y="5013176"/>
            <a:ext cx="860425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600" dirty="0" smtClean="0"/>
              <a:t>Upoređenje vrednosti i tipa</a:t>
            </a:r>
            <a:r>
              <a:rPr lang="en-GB" sz="2600" dirty="0" smtClean="0"/>
              <a:t>. </a:t>
            </a:r>
            <a:endParaRPr lang="el-GR" sz="2600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39552" y="5373216"/>
            <a:ext cx="5545138" cy="7302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x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0</a:t>
            </a:r>
            <a:r>
              <a:rPr lang="el-GR">
                <a:solidFill>
                  <a:srgbClr val="008000"/>
                </a:solidFill>
              </a:rPr>
              <a:t>;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/>
              <a:t> </a:t>
            </a:r>
            <a:r>
              <a:rPr lang="en-GB"/>
              <a:t>       </a:t>
            </a:r>
          </a:p>
          <a:p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y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33CC"/>
                </a:solidFill>
              </a:rPr>
              <a:t> </a:t>
            </a:r>
            <a:r>
              <a:rPr lang="en-GB">
                <a:solidFill>
                  <a:srgbClr val="008000"/>
                </a:solidFill>
              </a:rPr>
              <a:t>false</a:t>
            </a:r>
            <a:r>
              <a:rPr lang="el-GR">
                <a:solidFill>
                  <a:srgbClr val="008000"/>
                </a:solidFill>
              </a:rPr>
              <a:t>;</a:t>
            </a:r>
            <a:endParaRPr lang="en-GB">
              <a:solidFill>
                <a:srgbClr val="008000"/>
              </a:solidFill>
            </a:endParaRPr>
          </a:p>
          <a:p>
            <a:r>
              <a:rPr lang="en-GB">
                <a:solidFill>
                  <a:srgbClr val="008000"/>
                </a:solidFill>
              </a:rPr>
              <a:t>if (</a:t>
            </a:r>
            <a:r>
              <a:rPr lang="el-GR">
                <a:solidFill>
                  <a:srgbClr val="0033CC"/>
                </a:solidFill>
              </a:rPr>
              <a:t> $</a:t>
            </a:r>
            <a:r>
              <a:rPr lang="en-GB">
                <a:solidFill>
                  <a:srgbClr val="0033CC"/>
                </a:solidFill>
              </a:rPr>
              <a:t>x</a:t>
            </a:r>
            <a:r>
              <a:rPr lang="el-GR">
                <a:solidFill>
                  <a:srgbClr val="0033CC"/>
                </a:solidFill>
              </a:rPr>
              <a:t> 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n-GB">
                <a:solidFill>
                  <a:srgbClr val="008000"/>
                </a:solidFill>
              </a:rPr>
              <a:t>=</a:t>
            </a:r>
            <a:r>
              <a:rPr lang="el-GR">
                <a:solidFill>
                  <a:srgbClr val="008000"/>
                </a:solidFill>
              </a:rPr>
              <a:t>=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l-GR">
                <a:solidFill>
                  <a:srgbClr val="0033CC"/>
                </a:solidFill>
              </a:rPr>
              <a:t>$</a:t>
            </a:r>
            <a:r>
              <a:rPr lang="en-GB">
                <a:solidFill>
                  <a:srgbClr val="0033CC"/>
                </a:solidFill>
              </a:rPr>
              <a:t>y </a:t>
            </a:r>
            <a:r>
              <a:rPr lang="en-GB">
                <a:solidFill>
                  <a:srgbClr val="008000"/>
                </a:solidFill>
              </a:rPr>
              <a:t>)     </a:t>
            </a:r>
            <a:r>
              <a:rPr lang="el-GR">
                <a:solidFill>
                  <a:srgbClr val="C48000"/>
                </a:solidFill>
              </a:rPr>
              <a:t>// </a:t>
            </a:r>
            <a:r>
              <a:rPr lang="en-GB">
                <a:solidFill>
                  <a:srgbClr val="C48000"/>
                </a:solidFill>
              </a:rPr>
              <a:t>this is not true, different types</a:t>
            </a:r>
            <a:r>
              <a:rPr lang="en-GB">
                <a:solidFill>
                  <a:srgbClr val="008000"/>
                </a:solidFill>
              </a:rPr>
              <a:t> </a:t>
            </a:r>
            <a:endParaRPr lang="el-GR">
              <a:solidFill>
                <a:srgbClr val="008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6453336"/>
            <a:ext cx="81369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dirty="0" smtClean="0">
                <a:solidFill>
                  <a:srgbClr val="FF0000"/>
                </a:solidFill>
              </a:rPr>
              <a:t>Pojam "foo“ kao univerzalna promenljiva za nešto o čemu se raspravlja ili ideja prezentovana primerom.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05686"/>
          </a:xfrm>
        </p:spPr>
        <p:txBody>
          <a:bodyPr/>
          <a:lstStyle/>
          <a:p>
            <a:r>
              <a:rPr lang="en-GB" dirty="0"/>
              <a:t>PHP </a:t>
            </a:r>
            <a:r>
              <a:rPr lang="sr-Latn-RS" dirty="0" smtClean="0"/>
              <a:t>sintaksa</a:t>
            </a:r>
            <a:r>
              <a:rPr lang="en-GB" dirty="0" smtClean="0"/>
              <a:t> </a:t>
            </a:r>
            <a:r>
              <a:rPr lang="en-GB" dirty="0"/>
              <a:t>- </a:t>
            </a:r>
            <a:r>
              <a:rPr lang="en-GB" dirty="0" smtClean="0"/>
              <a:t>String</a:t>
            </a:r>
            <a:r>
              <a:rPr lang="sr-Latn-RS" dirty="0" smtClean="0"/>
              <a:t>ovi</a:t>
            </a:r>
            <a:endParaRPr lang="el-GR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29600" cy="1204912"/>
          </a:xfrm>
        </p:spPr>
        <p:txBody>
          <a:bodyPr>
            <a:normAutofit lnSpcReduction="10000"/>
          </a:bodyPr>
          <a:lstStyle/>
          <a:p>
            <a:r>
              <a:rPr lang="sr-Latn-RS" sz="2400" dirty="0" smtClean="0"/>
              <a:t>Postoje dva glavna načina za specificiranje tipa</a:t>
            </a:r>
            <a:r>
              <a:rPr lang="en-GB" sz="2400" dirty="0" smtClean="0"/>
              <a:t> string</a:t>
            </a:r>
            <a:endParaRPr lang="en-GB" sz="2400" dirty="0"/>
          </a:p>
          <a:p>
            <a:r>
              <a:rPr lang="sr-Latn-RS" sz="2400" dirty="0" smtClean="0"/>
              <a:t>Korišćenjem jednog navoda </a:t>
            </a:r>
            <a:r>
              <a:rPr lang="en-GB" sz="2400" dirty="0" smtClean="0">
                <a:solidFill>
                  <a:srgbClr val="FF0000"/>
                </a:solidFill>
              </a:rPr>
              <a:t>‘ </a:t>
            </a:r>
            <a:r>
              <a:rPr lang="sr-Latn-RS" sz="2400" dirty="0" smtClean="0"/>
              <a:t>:</a:t>
            </a:r>
            <a:r>
              <a:rPr lang="en-GB" sz="2400" dirty="0" smtClean="0"/>
              <a:t> </a:t>
            </a:r>
            <a:r>
              <a:rPr lang="en-GB" sz="2400" dirty="0" err="1" smtClean="0"/>
              <a:t>te</a:t>
            </a:r>
            <a:r>
              <a:rPr lang="sr-Latn-RS" sz="2400" dirty="0" smtClean="0"/>
              <a:t>kst predstavljen onako kako je ukucan</a:t>
            </a:r>
            <a:endParaRPr lang="el-GR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188" y="2852738"/>
            <a:ext cx="8137525" cy="3048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str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FF0000"/>
                </a:solidFill>
              </a:rPr>
              <a:t>‘This is an \n example’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/>
              <a:t> </a:t>
            </a:r>
            <a:r>
              <a:rPr lang="en-GB" dirty="0"/>
              <a:t>             </a:t>
            </a:r>
            <a:r>
              <a:rPr lang="el-GR" dirty="0">
                <a:solidFill>
                  <a:srgbClr val="C48000"/>
                </a:solidFill>
              </a:rPr>
              <a:t>// </a:t>
            </a:r>
            <a:r>
              <a:rPr lang="en-GB" dirty="0">
                <a:solidFill>
                  <a:srgbClr val="C48000"/>
                </a:solidFill>
              </a:rPr>
              <a:t>\n is not expanded to new line</a:t>
            </a:r>
            <a:endParaRPr lang="el-GR" dirty="0">
              <a:solidFill>
                <a:srgbClr val="C48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11188" y="3213100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Korišćenjem duplih navodnika </a:t>
            </a:r>
            <a:r>
              <a:rPr lang="en-GB" sz="2400" dirty="0" smtClean="0">
                <a:solidFill>
                  <a:srgbClr val="FF0000"/>
                </a:solidFill>
              </a:rPr>
              <a:t>“</a:t>
            </a:r>
            <a:r>
              <a:rPr lang="sr-Latn-RS" sz="2400" dirty="0" smtClean="0"/>
              <a:t> </a:t>
            </a:r>
            <a:r>
              <a:rPr lang="en-GB" sz="2400" dirty="0" smtClean="0"/>
              <a:t>: </a:t>
            </a:r>
            <a:r>
              <a:rPr lang="sr-Latn-RS" sz="2400" dirty="0" smtClean="0"/>
              <a:t>širi promenljive i podržava specijalne znake</a:t>
            </a:r>
            <a:endParaRPr lang="el-GR" sz="2400" dirty="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1188" y="3933825"/>
            <a:ext cx="8137525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val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0033CC"/>
                </a:solidFill>
              </a:rPr>
              <a:t>5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endParaRPr lang="en-GB" dirty="0"/>
          </a:p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str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FF0000"/>
                </a:solidFill>
              </a:rPr>
              <a:t>“The value is: </a:t>
            </a:r>
            <a:r>
              <a:rPr lang="en-GB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var</a:t>
            </a:r>
            <a:r>
              <a:rPr lang="en-GB" dirty="0">
                <a:solidFill>
                  <a:srgbClr val="FF0000"/>
                </a:solidFill>
              </a:rPr>
              <a:t> \n”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l-GR" dirty="0">
                <a:solidFill>
                  <a:srgbClr val="C48000"/>
                </a:solidFill>
              </a:rPr>
              <a:t>// </a:t>
            </a:r>
            <a:r>
              <a:rPr lang="en-GB" dirty="0">
                <a:solidFill>
                  <a:srgbClr val="C48000"/>
                </a:solidFill>
              </a:rPr>
              <a:t>The string is: “The value is: 5” with a new line at the end</a:t>
            </a:r>
            <a:r>
              <a:rPr lang="en-GB" dirty="0"/>
              <a:t> </a:t>
            </a:r>
            <a:r>
              <a:rPr lang="el-GR" dirty="0"/>
              <a:t> </a:t>
            </a:r>
            <a:r>
              <a:rPr lang="en-GB" dirty="0"/>
              <a:t>             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1188" y="4508500"/>
            <a:ext cx="8229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Stajanje se vrši sa tačkom </a:t>
            </a:r>
            <a:r>
              <a:rPr lang="en-GB" sz="2400" dirty="0" smtClean="0">
                <a:solidFill>
                  <a:srgbClr val="008000"/>
                </a:solidFill>
              </a:rPr>
              <a:t>.</a:t>
            </a:r>
            <a:endParaRPr lang="el-GR" sz="2400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11188" y="4941888"/>
            <a:ext cx="8137525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val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0033CC"/>
                </a:solidFill>
              </a:rPr>
              <a:t>5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endParaRPr lang="en-GB" dirty="0"/>
          </a:p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str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FF0000"/>
                </a:solidFill>
              </a:rPr>
              <a:t>‘The ’ </a:t>
            </a:r>
            <a:r>
              <a:rPr lang="en-GB" dirty="0">
                <a:solidFill>
                  <a:srgbClr val="008000"/>
                </a:solidFill>
              </a:rPr>
              <a:t>.</a:t>
            </a:r>
            <a:r>
              <a:rPr lang="en-GB" dirty="0">
                <a:solidFill>
                  <a:srgbClr val="FF0000"/>
                </a:solidFill>
              </a:rPr>
              <a:t> ‘value is: ’ </a:t>
            </a:r>
            <a:r>
              <a:rPr lang="en-GB" dirty="0">
                <a:solidFill>
                  <a:srgbClr val="008000"/>
                </a:solidFill>
              </a:rPr>
              <a:t>.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var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.</a:t>
            </a:r>
            <a:r>
              <a:rPr lang="en-GB" dirty="0">
                <a:solidFill>
                  <a:srgbClr val="FF0000"/>
                </a:solidFill>
              </a:rPr>
              <a:t> “\n”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endParaRPr lang="en-GB" dirty="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11560" y="5445224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Jedan karakter je takođe string</a:t>
            </a:r>
            <a:endParaRPr lang="el-GR" sz="2400" dirty="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11560" y="5788496"/>
            <a:ext cx="8137525" cy="3048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str</a:t>
            </a:r>
            <a:r>
              <a:rPr lang="en-GB" dirty="0">
                <a:solidFill>
                  <a:srgbClr val="0033CC"/>
                </a:solidFill>
              </a:rPr>
              <a:t>{2} </a:t>
            </a:r>
            <a:r>
              <a:rPr lang="el-GR" dirty="0">
                <a:solidFill>
                  <a:srgbClr val="008000"/>
                </a:solidFill>
              </a:rPr>
              <a:t>=</a:t>
            </a:r>
            <a:r>
              <a:rPr lang="en-GB" dirty="0">
                <a:solidFill>
                  <a:srgbClr val="008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‘T’</a:t>
            </a:r>
            <a:r>
              <a:rPr lang="en-GB" dirty="0"/>
              <a:t> </a:t>
            </a:r>
            <a:r>
              <a:rPr lang="el-GR" dirty="0">
                <a:solidFill>
                  <a:srgbClr val="008000"/>
                </a:solidFill>
              </a:rPr>
              <a:t>;</a:t>
            </a:r>
            <a:r>
              <a:rPr lang="el-GR" dirty="0">
                <a:solidFill>
                  <a:srgbClr val="0033CC"/>
                </a:solidFill>
              </a:rPr>
              <a:t> </a:t>
            </a:r>
            <a:r>
              <a:rPr lang="en-GB" dirty="0">
                <a:solidFill>
                  <a:srgbClr val="0033CC"/>
                </a:solidFill>
              </a:rPr>
              <a:t>		 </a:t>
            </a:r>
            <a:r>
              <a:rPr lang="el-GR" dirty="0">
                <a:solidFill>
                  <a:srgbClr val="C48000"/>
                </a:solidFill>
              </a:rPr>
              <a:t>// </a:t>
            </a:r>
            <a:r>
              <a:rPr lang="en-GB" dirty="0">
                <a:solidFill>
                  <a:srgbClr val="C48000"/>
                </a:solidFill>
              </a:rPr>
              <a:t>The third character of string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GB" dirty="0"/>
              <a:t>PHP </a:t>
            </a:r>
            <a:r>
              <a:rPr lang="sr-Latn-RS" dirty="0" smtClean="0"/>
              <a:t>sintaksa</a:t>
            </a:r>
            <a:r>
              <a:rPr lang="en-GB" dirty="0" smtClean="0"/>
              <a:t> </a:t>
            </a:r>
            <a:r>
              <a:rPr lang="en-GB" dirty="0"/>
              <a:t>- </a:t>
            </a:r>
            <a:r>
              <a:rPr lang="sr-Latn-RS" dirty="0" smtClean="0"/>
              <a:t>Nizovi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151216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/>
              <a:t>PHP </a:t>
            </a:r>
            <a:r>
              <a:rPr lang="sr-Latn-RS" sz="2400" dirty="0" smtClean="0"/>
              <a:t>niz je dinamička struktura</a:t>
            </a:r>
            <a:r>
              <a:rPr lang="en-GB" sz="2400" dirty="0" smtClean="0"/>
              <a:t>. </a:t>
            </a:r>
            <a:r>
              <a:rPr lang="sr-Latn-RS" sz="2400" dirty="0" smtClean="0"/>
              <a:t>Veličina se proširuje po potrebi</a:t>
            </a:r>
            <a:r>
              <a:rPr lang="en-GB" sz="2400" dirty="0" smtClean="0"/>
              <a:t>.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/>
              <a:t>PHP </a:t>
            </a:r>
            <a:r>
              <a:rPr lang="sr-Latn-RS" sz="2400" dirty="0" smtClean="0"/>
              <a:t>podržava asocijativne nizove</a:t>
            </a:r>
            <a:r>
              <a:rPr lang="en-GB" sz="2400" dirty="0" smtClean="0"/>
              <a:t>: </a:t>
            </a:r>
            <a:r>
              <a:rPr lang="sr-Latn-RS" sz="2400" dirty="0" smtClean="0"/>
              <a:t>Indeksi mogu biti bilo kog tipa a ne samo celobrojni</a:t>
            </a:r>
            <a:r>
              <a:rPr lang="en-GB" sz="2400" dirty="0" smtClean="0"/>
              <a:t>. </a:t>
            </a:r>
            <a:endParaRPr lang="en-GB" sz="2400" dirty="0"/>
          </a:p>
          <a:p>
            <a:pPr>
              <a:lnSpc>
                <a:spcPct val="80000"/>
              </a:lnSpc>
            </a:pPr>
            <a:endParaRPr lang="en-GB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3068638"/>
            <a:ext cx="8137525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$arr[1] </a:t>
            </a:r>
            <a:r>
              <a:rPr lang="en-GB">
                <a:solidFill>
                  <a:srgbClr val="008000"/>
                </a:solidFill>
              </a:rPr>
              <a:t>= </a:t>
            </a:r>
            <a:r>
              <a:rPr lang="en-GB">
                <a:solidFill>
                  <a:srgbClr val="FF0000"/>
                </a:solidFill>
              </a:rPr>
              <a:t>‘Test’</a:t>
            </a:r>
            <a:r>
              <a:rPr lang="en-GB"/>
              <a:t> </a:t>
            </a:r>
            <a:r>
              <a:rPr lang="en-GB">
                <a:solidFill>
                  <a:srgbClr val="008000"/>
                </a:solidFill>
              </a:rPr>
              <a:t>;</a:t>
            </a:r>
            <a:r>
              <a:rPr lang="en-GB">
                <a:solidFill>
                  <a:srgbClr val="0033CC"/>
                </a:solidFill>
              </a:rPr>
              <a:t> 		 </a:t>
            </a:r>
            <a:r>
              <a:rPr lang="en-GB">
                <a:solidFill>
                  <a:srgbClr val="C48000"/>
                </a:solidFill>
              </a:rPr>
              <a:t>// Using integers as keys</a:t>
            </a:r>
          </a:p>
          <a:p>
            <a:r>
              <a:rPr lang="en-GB">
                <a:solidFill>
                  <a:srgbClr val="0033CC"/>
                </a:solidFill>
              </a:rPr>
              <a:t>$arr</a:t>
            </a:r>
            <a:r>
              <a:rPr lang="en-GB">
                <a:solidFill>
                  <a:srgbClr val="008000"/>
                </a:solidFill>
              </a:rPr>
              <a:t>[</a:t>
            </a:r>
            <a:r>
              <a:rPr lang="en-GB">
                <a:solidFill>
                  <a:srgbClr val="FF0000"/>
                </a:solidFill>
              </a:rPr>
              <a:t>‘first’</a:t>
            </a:r>
            <a:r>
              <a:rPr lang="en-GB">
                <a:solidFill>
                  <a:srgbClr val="008000"/>
                </a:solidFill>
              </a:rPr>
              <a:t>] = </a:t>
            </a:r>
            <a:r>
              <a:rPr lang="en-GB">
                <a:solidFill>
                  <a:srgbClr val="FF0000"/>
                </a:solidFill>
              </a:rPr>
              <a:t>‘Test’</a:t>
            </a:r>
            <a:r>
              <a:rPr lang="en-GB"/>
              <a:t> </a:t>
            </a:r>
            <a:r>
              <a:rPr lang="en-GB">
                <a:solidFill>
                  <a:srgbClr val="008000"/>
                </a:solidFill>
              </a:rPr>
              <a:t>;		 </a:t>
            </a:r>
            <a:r>
              <a:rPr lang="en-GB">
                <a:solidFill>
                  <a:srgbClr val="C48000"/>
                </a:solidFill>
              </a:rPr>
              <a:t>// Using strings as keys</a:t>
            </a:r>
            <a:endParaRPr lang="en-GB">
              <a:solidFill>
                <a:srgbClr val="008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4221163"/>
            <a:ext cx="8137525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$arr </a:t>
            </a:r>
            <a:r>
              <a:rPr lang="en-GB">
                <a:solidFill>
                  <a:srgbClr val="008000"/>
                </a:solidFill>
              </a:rPr>
              <a:t>=</a:t>
            </a:r>
            <a:r>
              <a:rPr lang="en-GB">
                <a:solidFill>
                  <a:srgbClr val="0033CC"/>
                </a:solidFill>
              </a:rPr>
              <a:t> </a:t>
            </a:r>
            <a:r>
              <a:rPr lang="en-GB">
                <a:solidFill>
                  <a:srgbClr val="008000"/>
                </a:solidFill>
              </a:rPr>
              <a:t>array(</a:t>
            </a:r>
            <a:r>
              <a:rPr lang="en-GB">
                <a:solidFill>
                  <a:srgbClr val="FF0000"/>
                </a:solidFill>
              </a:rPr>
              <a:t>"foo"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</a:t>
            </a:r>
            <a:r>
              <a:rPr lang="en-GB"/>
              <a:t> </a:t>
            </a:r>
            <a:r>
              <a:rPr lang="en-GB">
                <a:solidFill>
                  <a:srgbClr val="FF0000"/>
                </a:solidFill>
              </a:rPr>
              <a:t>"bar"</a:t>
            </a:r>
            <a:r>
              <a:rPr lang="en-GB">
                <a:solidFill>
                  <a:srgbClr val="008000"/>
                </a:solidFill>
              </a:rPr>
              <a:t>,</a:t>
            </a:r>
            <a:r>
              <a:rPr lang="en-GB"/>
              <a:t> </a:t>
            </a:r>
            <a:r>
              <a:rPr lang="en-GB">
                <a:solidFill>
                  <a:srgbClr val="0033CC"/>
                </a:solidFill>
              </a:rPr>
              <a:t>12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</a:t>
            </a:r>
            <a:r>
              <a:rPr lang="en-GB"/>
              <a:t> </a:t>
            </a:r>
            <a:r>
              <a:rPr lang="en-GB">
                <a:solidFill>
                  <a:srgbClr val="0033CC"/>
                </a:solidFill>
              </a:rPr>
              <a:t>true</a:t>
            </a:r>
            <a:r>
              <a:rPr lang="en-GB">
                <a:solidFill>
                  <a:srgbClr val="008000"/>
                </a:solidFill>
              </a:rPr>
              <a:t>);</a:t>
            </a:r>
            <a:r>
              <a:rPr lang="en-GB"/>
              <a:t> </a:t>
            </a:r>
          </a:p>
          <a:p>
            <a:r>
              <a:rPr lang="en-GB">
                <a:solidFill>
                  <a:srgbClr val="0033CC"/>
                </a:solidFill>
              </a:rPr>
              <a:t>$arr[5]</a:t>
            </a:r>
            <a:r>
              <a:rPr lang="en-GB"/>
              <a:t> </a:t>
            </a:r>
            <a:r>
              <a:rPr lang="en-GB">
                <a:solidFill>
                  <a:srgbClr val="008000"/>
                </a:solidFill>
              </a:rPr>
              <a:t>=</a:t>
            </a:r>
            <a:r>
              <a:rPr lang="en-GB"/>
              <a:t> </a:t>
            </a:r>
            <a:r>
              <a:rPr lang="en-GB">
                <a:solidFill>
                  <a:srgbClr val="0033CC"/>
                </a:solidFill>
              </a:rPr>
              <a:t>10</a:t>
            </a:r>
            <a:r>
              <a:rPr lang="en-GB">
                <a:solidFill>
                  <a:srgbClr val="008000"/>
                </a:solidFill>
              </a:rPr>
              <a:t>;</a:t>
            </a:r>
            <a:r>
              <a:rPr lang="en-GB"/>
              <a:t>	</a:t>
            </a:r>
            <a:r>
              <a:rPr lang="en-GB">
                <a:solidFill>
                  <a:srgbClr val="C48000"/>
                </a:solidFill>
              </a:rPr>
              <a:t>// The array is now: (“foo”=&gt; “bar”, 12=&gt;true, 5=&gt;10)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1188" y="37893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Definisanje niza</a:t>
            </a:r>
            <a:endParaRPr lang="en-GB" sz="26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sz="2600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11188" y="48688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Višedimenzioni niz</a:t>
            </a:r>
            <a:endParaRPr lang="en-GB" sz="26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sz="2600" dirty="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11188" y="5300663"/>
            <a:ext cx="8137525" cy="5175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0033CC"/>
                </a:solidFill>
              </a:rPr>
              <a:t>$arr </a:t>
            </a:r>
            <a:r>
              <a:rPr lang="en-GB">
                <a:solidFill>
                  <a:srgbClr val="008000"/>
                </a:solidFill>
              </a:rPr>
              <a:t>=</a:t>
            </a:r>
            <a:r>
              <a:rPr lang="en-GB">
                <a:solidFill>
                  <a:srgbClr val="0033CC"/>
                </a:solidFill>
              </a:rPr>
              <a:t> </a:t>
            </a:r>
            <a:r>
              <a:rPr lang="en-GB">
                <a:solidFill>
                  <a:srgbClr val="008000"/>
                </a:solidFill>
              </a:rPr>
              <a:t>array(  </a:t>
            </a:r>
            <a:r>
              <a:rPr lang="en-GB">
                <a:solidFill>
                  <a:srgbClr val="FF0000"/>
                </a:solidFill>
              </a:rPr>
              <a:t>“first"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 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array(</a:t>
            </a:r>
            <a:r>
              <a:rPr lang="en-GB">
                <a:solidFill>
                  <a:srgbClr val="FF0000"/>
                </a:solidFill>
              </a:rPr>
              <a:t>"bar"</a:t>
            </a:r>
            <a:r>
              <a:rPr lang="en-GB">
                <a:solidFill>
                  <a:srgbClr val="008000"/>
                </a:solidFill>
              </a:rPr>
              <a:t>,</a:t>
            </a:r>
            <a:r>
              <a:rPr lang="en-GB"/>
              <a:t>  </a:t>
            </a:r>
            <a:r>
              <a:rPr lang="en-GB">
                <a:solidFill>
                  <a:srgbClr val="FF0000"/>
                </a:solidFill>
              </a:rPr>
              <a:t>‘Test’</a:t>
            </a:r>
            <a:r>
              <a:rPr lang="en-GB"/>
              <a:t> </a:t>
            </a:r>
            <a:r>
              <a:rPr lang="en-GB">
                <a:solidFill>
                  <a:srgbClr val="008000"/>
                </a:solidFill>
              </a:rPr>
              <a:t>), </a:t>
            </a:r>
          </a:p>
          <a:p>
            <a:r>
              <a:rPr lang="en-GB">
                <a:solidFill>
                  <a:srgbClr val="008000"/>
                </a:solidFill>
              </a:rPr>
              <a:t>	    </a:t>
            </a:r>
            <a:r>
              <a:rPr lang="en-GB">
                <a:solidFill>
                  <a:srgbClr val="FF0000"/>
                </a:solidFill>
              </a:rPr>
              <a:t>“second"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 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array(</a:t>
            </a:r>
            <a:r>
              <a:rPr lang="en-GB">
                <a:solidFill>
                  <a:srgbClr val="0033CC"/>
                </a:solidFill>
              </a:rPr>
              <a:t>1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</a:t>
            </a:r>
            <a:r>
              <a:rPr lang="en-GB"/>
              <a:t> </a:t>
            </a:r>
            <a:r>
              <a:rPr lang="en-GB">
                <a:solidFill>
                  <a:srgbClr val="0033CC"/>
                </a:solidFill>
              </a:rPr>
              <a:t>true</a:t>
            </a:r>
            <a:r>
              <a:rPr lang="en-GB">
                <a:solidFill>
                  <a:srgbClr val="008000"/>
                </a:solidFill>
              </a:rPr>
              <a:t>,</a:t>
            </a:r>
            <a:r>
              <a:rPr lang="en-GB"/>
              <a:t>  </a:t>
            </a:r>
            <a:r>
              <a:rPr lang="en-GB">
                <a:solidFill>
                  <a:srgbClr val="0033CC"/>
                </a:solidFill>
              </a:rPr>
              <a:t>2</a:t>
            </a:r>
            <a:r>
              <a:rPr lang="en-GB"/>
              <a:t> </a:t>
            </a:r>
            <a:r>
              <a:rPr lang="en-GB">
                <a:solidFill>
                  <a:srgbClr val="008000"/>
                </a:solidFill>
              </a:rPr>
              <a:t>=&gt;</a:t>
            </a:r>
            <a:r>
              <a:rPr lang="en-GB"/>
              <a:t> </a:t>
            </a:r>
            <a:r>
              <a:rPr lang="en-GB">
                <a:solidFill>
                  <a:srgbClr val="0033CC"/>
                </a:solidFill>
              </a:rPr>
              <a:t>false</a:t>
            </a:r>
            <a:r>
              <a:rPr lang="en-GB">
                <a:solidFill>
                  <a:srgbClr val="008000"/>
                </a:solidFill>
              </a:rPr>
              <a:t>)  )</a:t>
            </a:r>
            <a:r>
              <a:rPr lang="en-GB"/>
              <a:t> </a:t>
            </a:r>
            <a:r>
              <a:rPr lang="en-GB">
                <a:solidFill>
                  <a:srgbClr val="008000"/>
                </a:solidFill>
              </a:rPr>
              <a:t>;</a:t>
            </a:r>
            <a:r>
              <a:rPr lang="en-GB"/>
              <a:t>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GB" dirty="0"/>
              <a:t>PHP </a:t>
            </a:r>
            <a:r>
              <a:rPr lang="sr-Latn-RS" dirty="0" smtClean="0"/>
              <a:t>sintaksa</a:t>
            </a:r>
            <a:r>
              <a:rPr lang="en-GB" dirty="0" smtClean="0"/>
              <a:t> – </a:t>
            </a:r>
            <a:r>
              <a:rPr lang="sr-Latn-RS" dirty="0" smtClean="0"/>
              <a:t>Kontrolne strukture</a:t>
            </a:r>
            <a:endParaRPr lang="el-G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229600" cy="2573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RS" sz="2600" dirty="0" smtClean="0"/>
              <a:t>Sve kontrolne strukture koje možete naći u</a:t>
            </a:r>
            <a:r>
              <a:rPr lang="en-GB" sz="2600" dirty="0" smtClean="0"/>
              <a:t> C</a:t>
            </a:r>
            <a:r>
              <a:rPr lang="sr-Latn-RS" sz="2600" dirty="0" smtClean="0"/>
              <a:t> jeziku</a:t>
            </a:r>
            <a:endParaRPr lang="en-GB" sz="2600" dirty="0"/>
          </a:p>
          <a:p>
            <a:pPr lvl="1">
              <a:lnSpc>
                <a:spcPct val="80000"/>
              </a:lnSpc>
            </a:pPr>
            <a:r>
              <a:rPr lang="en-GB" sz="2200" dirty="0"/>
              <a:t>If (…) {…} </a:t>
            </a:r>
            <a:r>
              <a:rPr lang="en-GB" sz="2200" dirty="0" err="1"/>
              <a:t>elseif</a:t>
            </a:r>
            <a:r>
              <a:rPr lang="en-GB" sz="2200" dirty="0"/>
              <a:t> (…) {…} else {…}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while(…) {…}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for (…;…;…) {…}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do {…} while (…)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switch (...) { case …: …; case …: …; default: …; }</a:t>
            </a:r>
          </a:p>
          <a:p>
            <a:pPr>
              <a:lnSpc>
                <a:spcPct val="80000"/>
              </a:lnSpc>
            </a:pPr>
            <a:r>
              <a:rPr lang="en-GB" sz="2600" dirty="0" err="1"/>
              <a:t>foreach</a:t>
            </a:r>
            <a:r>
              <a:rPr lang="en-GB" sz="2600" dirty="0"/>
              <a:t> : </a:t>
            </a:r>
            <a:r>
              <a:rPr lang="sr-Latn-RS" sz="2600" dirty="0" smtClean="0"/>
              <a:t>koristi se kod </a:t>
            </a:r>
            <a:r>
              <a:rPr lang="en-GB" sz="2600" dirty="0" err="1" smtClean="0"/>
              <a:t>asoci</a:t>
            </a:r>
            <a:r>
              <a:rPr lang="sr-Latn-RS" sz="2600" dirty="0" smtClean="0"/>
              <a:t>jativnih</a:t>
            </a:r>
            <a:r>
              <a:rPr lang="en-GB" sz="2600" dirty="0" smtClean="0"/>
              <a:t> </a:t>
            </a:r>
            <a:r>
              <a:rPr lang="sr-Latn-RS" sz="2600" dirty="0" smtClean="0"/>
              <a:t>nizova</a:t>
            </a:r>
            <a:endParaRPr lang="en-GB" sz="2600" dirty="0"/>
          </a:p>
          <a:p>
            <a:pPr>
              <a:lnSpc>
                <a:spcPct val="80000"/>
              </a:lnSpc>
            </a:pPr>
            <a:endParaRPr lang="el-GR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1560" y="3861048"/>
            <a:ext cx="7200900" cy="20313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$foo </a:t>
            </a:r>
            <a:r>
              <a:rPr lang="el-GR" dirty="0">
                <a:solidFill>
                  <a:srgbClr val="008000"/>
                </a:solidFill>
              </a:rPr>
              <a:t>= </a:t>
            </a:r>
            <a:r>
              <a:rPr lang="en-GB" dirty="0">
                <a:solidFill>
                  <a:srgbClr val="008000"/>
                </a:solidFill>
              </a:rPr>
              <a:t>array(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Pera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=&gt;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pera</a:t>
            </a:r>
            <a:r>
              <a:rPr lang="en-GB" dirty="0" smtClean="0">
                <a:solidFill>
                  <a:srgbClr val="FF0000"/>
                </a:solidFill>
              </a:rPr>
              <a:t>@</a:t>
            </a:r>
            <a:r>
              <a:rPr lang="sr-Latn-RS" dirty="0" smtClean="0">
                <a:solidFill>
                  <a:srgbClr val="FF0000"/>
                </a:solidFill>
              </a:rPr>
              <a:t>sajt.com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8000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,</a:t>
            </a:r>
            <a:r>
              <a:rPr lang="en-GB" dirty="0">
                <a:solidFill>
                  <a:srgbClr val="0033CC"/>
                </a:solidFill>
              </a:rPr>
              <a:t> </a:t>
            </a:r>
          </a:p>
          <a:p>
            <a:r>
              <a:rPr lang="en-GB" dirty="0">
                <a:solidFill>
                  <a:srgbClr val="0033CC"/>
                </a:solidFill>
              </a:rPr>
              <a:t>	   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Mika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=&gt;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mika</a:t>
            </a:r>
            <a:r>
              <a:rPr lang="en-GB" dirty="0" smtClean="0">
                <a:solidFill>
                  <a:srgbClr val="FF0000"/>
                </a:solidFill>
              </a:rPr>
              <a:t>@</a:t>
            </a:r>
            <a:r>
              <a:rPr lang="sr-Latn-RS" dirty="0" smtClean="0">
                <a:solidFill>
                  <a:srgbClr val="FF0000"/>
                </a:solidFill>
              </a:rPr>
              <a:t>sajt.com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,</a:t>
            </a:r>
          </a:p>
          <a:p>
            <a:r>
              <a:rPr lang="en-GB" dirty="0">
                <a:solidFill>
                  <a:srgbClr val="0033CC"/>
                </a:solidFill>
              </a:rPr>
              <a:t>	   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Laza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=&gt;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laza</a:t>
            </a:r>
            <a:r>
              <a:rPr lang="en-GB" dirty="0" smtClean="0">
                <a:solidFill>
                  <a:srgbClr val="FF0000"/>
                </a:solidFill>
              </a:rPr>
              <a:t>@</a:t>
            </a:r>
            <a:r>
              <a:rPr lang="sr-Latn-RS" dirty="0" smtClean="0">
                <a:solidFill>
                  <a:srgbClr val="FF0000"/>
                </a:solidFill>
              </a:rPr>
              <a:t>sajt.com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,</a:t>
            </a:r>
          </a:p>
          <a:p>
            <a:r>
              <a:rPr lang="en-GB" dirty="0">
                <a:solidFill>
                  <a:srgbClr val="0033CC"/>
                </a:solidFill>
              </a:rPr>
              <a:t>	   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Zika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=&gt;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>
                <a:solidFill>
                  <a:srgbClr val="FF0000"/>
                </a:solidFill>
              </a:rPr>
              <a:t>zika</a:t>
            </a:r>
            <a:r>
              <a:rPr lang="en-GB" dirty="0" smtClean="0">
                <a:solidFill>
                  <a:srgbClr val="FF0000"/>
                </a:solidFill>
              </a:rPr>
              <a:t>@</a:t>
            </a:r>
            <a:r>
              <a:rPr lang="sr-Latn-RS" dirty="0" smtClean="0">
                <a:solidFill>
                  <a:srgbClr val="FF0000"/>
                </a:solidFill>
              </a:rPr>
              <a:t>sajt.com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);</a:t>
            </a:r>
          </a:p>
          <a:p>
            <a:r>
              <a:rPr lang="en-GB" dirty="0" err="1">
                <a:solidFill>
                  <a:srgbClr val="008000"/>
                </a:solidFill>
              </a:rPr>
              <a:t>foreach</a:t>
            </a:r>
            <a:r>
              <a:rPr lang="en-GB" dirty="0">
                <a:solidFill>
                  <a:srgbClr val="008000"/>
                </a:solidFill>
              </a:rPr>
              <a:t> (</a:t>
            </a:r>
            <a:r>
              <a:rPr lang="en-GB" dirty="0">
                <a:solidFill>
                  <a:srgbClr val="0033CC"/>
                </a:solidFill>
              </a:rPr>
              <a:t>$</a:t>
            </a:r>
            <a:r>
              <a:rPr lang="en-GB" dirty="0" err="1">
                <a:solidFill>
                  <a:srgbClr val="0033CC"/>
                </a:solidFill>
              </a:rPr>
              <a:t>foo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as</a:t>
            </a:r>
            <a:r>
              <a:rPr lang="en-GB" dirty="0">
                <a:solidFill>
                  <a:srgbClr val="0033CC"/>
                </a:solidFill>
              </a:rPr>
              <a:t> $name</a:t>
            </a:r>
            <a:r>
              <a:rPr lang="en-GB" dirty="0">
                <a:solidFill>
                  <a:srgbClr val="008000"/>
                </a:solidFill>
              </a:rPr>
              <a:t>=&gt;</a:t>
            </a:r>
            <a:r>
              <a:rPr lang="en-GB" dirty="0">
                <a:solidFill>
                  <a:srgbClr val="0033CC"/>
                </a:solidFill>
              </a:rPr>
              <a:t>$email</a:t>
            </a:r>
            <a:r>
              <a:rPr lang="en-GB" dirty="0">
                <a:solidFill>
                  <a:srgbClr val="008000"/>
                </a:solidFill>
              </a:rPr>
              <a:t>)</a:t>
            </a:r>
          </a:p>
          <a:p>
            <a:r>
              <a:rPr lang="en-GB" dirty="0">
                <a:solidFill>
                  <a:srgbClr val="008000"/>
                </a:solidFill>
              </a:rPr>
              <a:t>{</a:t>
            </a:r>
          </a:p>
          <a:p>
            <a:r>
              <a:rPr lang="en-GB" dirty="0">
                <a:solidFill>
                  <a:srgbClr val="0033CC"/>
                </a:solidFill>
              </a:rPr>
              <a:t>      </a:t>
            </a:r>
            <a:r>
              <a:rPr lang="en-GB" dirty="0">
                <a:solidFill>
                  <a:srgbClr val="008000"/>
                </a:solidFill>
              </a:rPr>
              <a:t>echo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“&lt;p&gt;Name: </a:t>
            </a:r>
            <a:r>
              <a:rPr lang="en-GB" dirty="0">
                <a:solidFill>
                  <a:srgbClr val="0033CC"/>
                </a:solidFill>
              </a:rPr>
              <a:t>$name</a:t>
            </a:r>
            <a:r>
              <a:rPr lang="en-GB" dirty="0">
                <a:solidFill>
                  <a:srgbClr val="FF0000"/>
                </a:solidFill>
              </a:rPr>
              <a:t> &lt;</a:t>
            </a:r>
            <a:r>
              <a:rPr lang="en-GB" dirty="0" err="1">
                <a:solidFill>
                  <a:srgbClr val="FF0000"/>
                </a:solidFill>
              </a:rPr>
              <a:t>br</a:t>
            </a:r>
            <a:r>
              <a:rPr lang="en-GB" dirty="0">
                <a:solidFill>
                  <a:srgbClr val="FF0000"/>
                </a:solidFill>
              </a:rPr>
              <a:t>/&gt;”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;</a:t>
            </a:r>
          </a:p>
          <a:p>
            <a:r>
              <a:rPr lang="en-GB" dirty="0">
                <a:solidFill>
                  <a:srgbClr val="0033CC"/>
                </a:solidFill>
              </a:rPr>
              <a:t>      </a:t>
            </a:r>
            <a:r>
              <a:rPr lang="en-GB" dirty="0">
                <a:solidFill>
                  <a:srgbClr val="008000"/>
                </a:solidFill>
              </a:rPr>
              <a:t>echo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“Email: </a:t>
            </a:r>
            <a:r>
              <a:rPr lang="en-GB" dirty="0">
                <a:solidFill>
                  <a:srgbClr val="0033CC"/>
                </a:solidFill>
              </a:rPr>
              <a:t>$email</a:t>
            </a:r>
            <a:r>
              <a:rPr lang="en-GB" dirty="0">
                <a:solidFill>
                  <a:srgbClr val="FF0000"/>
                </a:solidFill>
              </a:rPr>
              <a:t> &lt;/p&gt;”</a:t>
            </a:r>
            <a:r>
              <a:rPr lang="en-GB" dirty="0">
                <a:solidFill>
                  <a:srgbClr val="0033CC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</a:rPr>
              <a:t>;</a:t>
            </a:r>
          </a:p>
          <a:p>
            <a:r>
              <a:rPr lang="en-GB" dirty="0">
                <a:solidFill>
                  <a:srgbClr val="008000"/>
                </a:solidFill>
              </a:rPr>
              <a:t>}</a:t>
            </a:r>
            <a:endParaRPr lang="el-GR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GB" dirty="0"/>
              <a:t>PHP </a:t>
            </a:r>
            <a:r>
              <a:rPr lang="sr-Latn-RS" dirty="0" smtClean="0"/>
              <a:t>sintaksa</a:t>
            </a:r>
            <a:r>
              <a:rPr lang="en-GB" dirty="0" smtClean="0"/>
              <a:t> </a:t>
            </a:r>
            <a:r>
              <a:rPr lang="en-GB" dirty="0"/>
              <a:t>- </a:t>
            </a:r>
            <a:r>
              <a:rPr lang="en-GB" dirty="0" smtClean="0"/>
              <a:t>Fun</a:t>
            </a:r>
            <a:r>
              <a:rPr lang="sr-Latn-RS" dirty="0" smtClean="0"/>
              <a:t>kcije</a:t>
            </a:r>
            <a:endParaRPr lang="el-G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557212"/>
          </a:xfrm>
        </p:spPr>
        <p:txBody>
          <a:bodyPr/>
          <a:lstStyle/>
          <a:p>
            <a:r>
              <a:rPr lang="sr-Latn-RS" sz="2400" dirty="0" smtClean="0"/>
              <a:t>Definisanje</a:t>
            </a:r>
            <a:r>
              <a:rPr lang="en-GB" sz="2400" dirty="0" smtClean="0"/>
              <a:t> </a:t>
            </a:r>
            <a:r>
              <a:rPr lang="sr-Latn-RS" sz="2400" dirty="0" smtClean="0"/>
              <a:t>funkcije</a:t>
            </a:r>
            <a:r>
              <a:rPr lang="en-GB" sz="2400" dirty="0" smtClean="0"/>
              <a:t> </a:t>
            </a:r>
            <a:endParaRPr lang="el-GR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A0A-73A6-4744-B104-20A8A58A18A3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9552" y="1916832"/>
            <a:ext cx="7272338" cy="1581150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>
                <a:solidFill>
                  <a:srgbClr val="0000BB"/>
                </a:solidFill>
              </a:rPr>
              <a:t>&lt;? </a:t>
            </a:r>
            <a:br>
              <a:rPr lang="el-GR">
                <a:solidFill>
                  <a:srgbClr val="0000BB"/>
                </a:solidFill>
              </a:rPr>
            </a:br>
            <a:r>
              <a:rPr lang="el-GR">
                <a:solidFill>
                  <a:srgbClr val="007700"/>
                </a:solidFill>
              </a:rPr>
              <a:t>function </a:t>
            </a:r>
            <a:r>
              <a:rPr lang="el-GR">
                <a:solidFill>
                  <a:srgbClr val="0000BB"/>
                </a:solidFill>
              </a:rPr>
              <a:t>foo</a:t>
            </a:r>
            <a:r>
              <a:rPr lang="el-GR">
                <a:solidFill>
                  <a:srgbClr val="007700"/>
                </a:solidFill>
              </a:rPr>
              <a:t>(</a:t>
            </a:r>
            <a:r>
              <a:rPr lang="el-GR">
                <a:solidFill>
                  <a:srgbClr val="0000BB"/>
                </a:solidFill>
              </a:rPr>
              <a:t>$arg_1</a:t>
            </a:r>
            <a:r>
              <a:rPr lang="el-GR">
                <a:solidFill>
                  <a:srgbClr val="007700"/>
                </a:solidFill>
              </a:rPr>
              <a:t>, </a:t>
            </a:r>
            <a:r>
              <a:rPr lang="el-GR">
                <a:solidFill>
                  <a:srgbClr val="0000BB"/>
                </a:solidFill>
              </a:rPr>
              <a:t>$arg_2</a:t>
            </a:r>
            <a:r>
              <a:rPr lang="el-GR">
                <a:solidFill>
                  <a:srgbClr val="007700"/>
                </a:solidFill>
              </a:rPr>
              <a:t>, </a:t>
            </a:r>
            <a:r>
              <a:rPr lang="el-GR">
                <a:solidFill>
                  <a:srgbClr val="FF8000"/>
                </a:solidFill>
              </a:rPr>
              <a:t>/* ..., */ </a:t>
            </a:r>
            <a:r>
              <a:rPr lang="el-GR">
                <a:solidFill>
                  <a:srgbClr val="0000BB"/>
                </a:solidFill>
              </a:rPr>
              <a:t>$arg_n</a:t>
            </a:r>
            <a:r>
              <a:rPr lang="el-GR">
                <a:solidFill>
                  <a:srgbClr val="007700"/>
                </a:solidFill>
              </a:rPr>
              <a:t>)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7700"/>
                </a:solidFill>
              </a:rPr>
              <a:t>{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7700"/>
                </a:solidFill>
              </a:rPr>
              <a:t>    echo </a:t>
            </a:r>
            <a:r>
              <a:rPr lang="el-GR">
                <a:solidFill>
                  <a:srgbClr val="DD0000"/>
                </a:solidFill>
              </a:rPr>
              <a:t>"Example function.\n"</a:t>
            </a:r>
            <a:r>
              <a:rPr lang="el-GR">
                <a:solidFill>
                  <a:srgbClr val="007700"/>
                </a:solidFill>
              </a:rPr>
              <a:t>;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7700"/>
                </a:solidFill>
              </a:rPr>
              <a:t>    return </a:t>
            </a:r>
            <a:r>
              <a:rPr lang="el-GR">
                <a:solidFill>
                  <a:srgbClr val="0000BB"/>
                </a:solidFill>
              </a:rPr>
              <a:t>$retval</a:t>
            </a:r>
            <a:r>
              <a:rPr lang="el-GR">
                <a:solidFill>
                  <a:srgbClr val="007700"/>
                </a:solidFill>
              </a:rPr>
              <a:t>;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7700"/>
                </a:solidFill>
              </a:rPr>
              <a:t>}</a:t>
            </a:r>
            <a:br>
              <a:rPr lang="el-GR">
                <a:solidFill>
                  <a:srgbClr val="007700"/>
                </a:solidFill>
              </a:rPr>
            </a:br>
            <a:r>
              <a:rPr lang="el-GR">
                <a:solidFill>
                  <a:srgbClr val="0000BB"/>
                </a:solidFill>
              </a:rPr>
              <a:t>?&gt;</a:t>
            </a:r>
            <a:r>
              <a:rPr lang="el-GR"/>
              <a:t>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39552" y="3501008"/>
            <a:ext cx="842486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RS" sz="2400" dirty="0" smtClean="0"/>
              <a:t>Globalne promenljive se mogu koristiti samo ako su deklarisane u funkciji</a:t>
            </a:r>
            <a:r>
              <a:rPr lang="en-GB" sz="2400" dirty="0" smtClean="0"/>
              <a:t> </a:t>
            </a:r>
            <a:endParaRPr lang="el-GR" sz="2400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39552" y="4299421"/>
            <a:ext cx="7272338" cy="1793875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l-GR" dirty="0">
                <a:solidFill>
                  <a:srgbClr val="0000BB"/>
                </a:solidFill>
              </a:rPr>
              <a:t>&lt;? </a:t>
            </a:r>
            <a:br>
              <a:rPr lang="el-GR" dirty="0">
                <a:solidFill>
                  <a:srgbClr val="0000BB"/>
                </a:solidFill>
              </a:rPr>
            </a:br>
            <a:r>
              <a:rPr lang="el-GR" dirty="0">
                <a:solidFill>
                  <a:srgbClr val="0000BB"/>
                </a:solidFill>
              </a:rPr>
              <a:t> $</a:t>
            </a:r>
            <a:r>
              <a:rPr lang="en-GB" dirty="0">
                <a:solidFill>
                  <a:srgbClr val="0000BB"/>
                </a:solidFill>
              </a:rPr>
              <a:t>g</a:t>
            </a:r>
            <a:r>
              <a:rPr lang="el-GR" dirty="0">
                <a:solidFill>
                  <a:srgbClr val="0000BB"/>
                </a:solidFill>
              </a:rPr>
              <a:t>val</a:t>
            </a:r>
            <a:r>
              <a:rPr lang="en-GB" dirty="0">
                <a:solidFill>
                  <a:srgbClr val="0000BB"/>
                </a:solidFill>
              </a:rPr>
              <a:t> = 5</a:t>
            </a:r>
            <a:r>
              <a:rPr lang="el-GR" dirty="0">
                <a:solidFill>
                  <a:srgbClr val="007700"/>
                </a:solidFill>
              </a:rPr>
              <a:t>;</a:t>
            </a:r>
            <a:r>
              <a:rPr lang="en-GB" dirty="0"/>
              <a:t> </a:t>
            </a:r>
            <a:r>
              <a:rPr lang="en-GB" dirty="0">
                <a:solidFill>
                  <a:srgbClr val="0000BB"/>
                </a:solidFill>
              </a:rPr>
              <a:t>		 </a:t>
            </a:r>
            <a:r>
              <a:rPr lang="en-GB" dirty="0">
                <a:solidFill>
                  <a:srgbClr val="FF8000"/>
                </a:solidFill>
              </a:rPr>
              <a:t>// Global variable</a:t>
            </a:r>
            <a:endParaRPr lang="en-GB" dirty="0">
              <a:solidFill>
                <a:srgbClr val="0000BB"/>
              </a:solidFill>
            </a:endParaRPr>
          </a:p>
          <a:p>
            <a:r>
              <a:rPr lang="el-GR" dirty="0">
                <a:solidFill>
                  <a:srgbClr val="007700"/>
                </a:solidFill>
              </a:rPr>
              <a:t>function </a:t>
            </a:r>
            <a:r>
              <a:rPr lang="el-GR" dirty="0">
                <a:solidFill>
                  <a:srgbClr val="0000BB"/>
                </a:solidFill>
              </a:rPr>
              <a:t>foo</a:t>
            </a:r>
            <a:r>
              <a:rPr lang="el-GR" dirty="0">
                <a:solidFill>
                  <a:srgbClr val="007700"/>
                </a:solidFill>
              </a:rPr>
              <a:t>()</a:t>
            </a:r>
            <a:br>
              <a:rPr lang="el-GR" dirty="0">
                <a:solidFill>
                  <a:srgbClr val="007700"/>
                </a:solidFill>
              </a:rPr>
            </a:br>
            <a:r>
              <a:rPr lang="el-GR" dirty="0">
                <a:solidFill>
                  <a:srgbClr val="007700"/>
                </a:solidFill>
              </a:rPr>
              <a:t>{</a:t>
            </a:r>
            <a:br>
              <a:rPr lang="el-GR" dirty="0">
                <a:solidFill>
                  <a:srgbClr val="007700"/>
                </a:solidFill>
              </a:rPr>
            </a:br>
            <a:r>
              <a:rPr lang="en-GB" dirty="0">
                <a:solidFill>
                  <a:srgbClr val="007700"/>
                </a:solidFill>
              </a:rPr>
              <a:t>    global </a:t>
            </a:r>
            <a:r>
              <a:rPr lang="el-GR" dirty="0">
                <a:solidFill>
                  <a:srgbClr val="0000BB"/>
                </a:solidFill>
              </a:rPr>
              <a:t>$</a:t>
            </a:r>
            <a:r>
              <a:rPr lang="en-GB" dirty="0">
                <a:solidFill>
                  <a:srgbClr val="0000BB"/>
                </a:solidFill>
              </a:rPr>
              <a:t>g</a:t>
            </a:r>
            <a:r>
              <a:rPr lang="el-GR" dirty="0">
                <a:solidFill>
                  <a:srgbClr val="0000BB"/>
                </a:solidFill>
              </a:rPr>
              <a:t>val </a:t>
            </a:r>
            <a:r>
              <a:rPr lang="el-GR" dirty="0">
                <a:solidFill>
                  <a:srgbClr val="007700"/>
                </a:solidFill>
              </a:rPr>
              <a:t>;</a:t>
            </a:r>
            <a:r>
              <a:rPr lang="en-GB" dirty="0"/>
              <a:t> 	 </a:t>
            </a:r>
            <a:r>
              <a:rPr lang="en-GB" dirty="0">
                <a:solidFill>
                  <a:srgbClr val="FF8000"/>
                </a:solidFill>
              </a:rPr>
              <a:t>// The function has now access to the global </a:t>
            </a:r>
            <a:r>
              <a:rPr lang="en-GB" dirty="0" err="1">
                <a:solidFill>
                  <a:srgbClr val="FF8000"/>
                </a:solidFill>
              </a:rPr>
              <a:t>var</a:t>
            </a:r>
            <a:r>
              <a:rPr lang="en-GB" dirty="0">
                <a:solidFill>
                  <a:srgbClr val="FF8000"/>
                </a:solidFill>
              </a:rPr>
              <a:t> (by reference)</a:t>
            </a:r>
            <a:endParaRPr lang="en-GB" dirty="0"/>
          </a:p>
          <a:p>
            <a:r>
              <a:rPr lang="el-GR" dirty="0">
                <a:solidFill>
                  <a:srgbClr val="007700"/>
                </a:solidFill>
              </a:rPr>
              <a:t>    echo </a:t>
            </a:r>
            <a:r>
              <a:rPr lang="el-GR" dirty="0">
                <a:solidFill>
                  <a:srgbClr val="DD0000"/>
                </a:solidFill>
              </a:rPr>
              <a:t>“</a:t>
            </a:r>
            <a:r>
              <a:rPr lang="en-GB" dirty="0" err="1">
                <a:solidFill>
                  <a:srgbClr val="DD0000"/>
                </a:solidFill>
              </a:rPr>
              <a:t>Gval</a:t>
            </a:r>
            <a:r>
              <a:rPr lang="en-GB" dirty="0">
                <a:solidFill>
                  <a:srgbClr val="DD0000"/>
                </a:solidFill>
              </a:rPr>
              <a:t>: </a:t>
            </a:r>
            <a:r>
              <a:rPr lang="el-GR" dirty="0">
                <a:solidFill>
                  <a:srgbClr val="0000BB"/>
                </a:solidFill>
              </a:rPr>
              <a:t>$</a:t>
            </a:r>
            <a:r>
              <a:rPr lang="en-GB" dirty="0">
                <a:solidFill>
                  <a:srgbClr val="0000BB"/>
                </a:solidFill>
              </a:rPr>
              <a:t>g</a:t>
            </a:r>
            <a:r>
              <a:rPr lang="el-GR" dirty="0">
                <a:solidFill>
                  <a:srgbClr val="0000BB"/>
                </a:solidFill>
              </a:rPr>
              <a:t>val</a:t>
            </a:r>
            <a:r>
              <a:rPr lang="el-GR" dirty="0"/>
              <a:t> </a:t>
            </a:r>
            <a:r>
              <a:rPr lang="el-GR" dirty="0">
                <a:solidFill>
                  <a:srgbClr val="DD0000"/>
                </a:solidFill>
              </a:rPr>
              <a:t>.\n"</a:t>
            </a:r>
            <a:r>
              <a:rPr lang="el-GR" dirty="0">
                <a:solidFill>
                  <a:srgbClr val="007700"/>
                </a:solidFill>
              </a:rPr>
              <a:t>;</a:t>
            </a:r>
            <a:br>
              <a:rPr lang="el-GR" dirty="0">
                <a:solidFill>
                  <a:srgbClr val="007700"/>
                </a:solidFill>
              </a:rPr>
            </a:br>
            <a:r>
              <a:rPr lang="el-GR" dirty="0">
                <a:solidFill>
                  <a:srgbClr val="007700"/>
                </a:solidFill>
              </a:rPr>
              <a:t>}</a:t>
            </a:r>
            <a:br>
              <a:rPr lang="el-GR" dirty="0">
                <a:solidFill>
                  <a:srgbClr val="007700"/>
                </a:solidFill>
              </a:rPr>
            </a:br>
            <a:r>
              <a:rPr lang="el-GR" dirty="0">
                <a:solidFill>
                  <a:srgbClr val="0000BB"/>
                </a:solidFill>
              </a:rPr>
              <a:t>?&gt;</a:t>
            </a:r>
            <a:r>
              <a:rPr lang="el-GR" dirty="0"/>
              <a:t>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 PPT-Multimedijalne tehnologije - Web programiranje 6</Template>
  <TotalTime>890</TotalTime>
  <Words>1419</Words>
  <Application>Microsoft Office PowerPoint</Application>
  <PresentationFormat>On-screen Show (4:3)</PresentationFormat>
  <Paragraphs>325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Constantia</vt:lpstr>
      <vt:lpstr>Wingdings</vt:lpstr>
      <vt:lpstr>Wingdings 2</vt:lpstr>
      <vt:lpstr>Flow</vt:lpstr>
      <vt:lpstr>PowerPoint Presentation</vt:lpstr>
      <vt:lpstr>PHP I MySQL</vt:lpstr>
      <vt:lpstr>Arhitektura</vt:lpstr>
      <vt:lpstr>PHP sintaksa</vt:lpstr>
      <vt:lpstr>PHP sintaksa – Promenljive</vt:lpstr>
      <vt:lpstr>PHP sintaksa - Stringovi</vt:lpstr>
      <vt:lpstr>PHP sintaksa - Nizovi</vt:lpstr>
      <vt:lpstr>PHP sintaksa – Kontrolne strukture</vt:lpstr>
      <vt:lpstr>PHP sintaksa - Funkcije</vt:lpstr>
      <vt:lpstr>Pokazivači i reference</vt:lpstr>
      <vt:lpstr>Interakcija sa korisnikom</vt:lpstr>
      <vt:lpstr>Forme</vt:lpstr>
      <vt:lpstr>Forme</vt:lpstr>
      <vt:lpstr>Forme</vt:lpstr>
      <vt:lpstr>Sesije</vt:lpstr>
      <vt:lpstr>Sesije</vt:lpstr>
      <vt:lpstr>Sesije</vt:lpstr>
      <vt:lpstr>Autentifikacija</vt:lpstr>
      <vt:lpstr>Interakcija  sa MySQL-om</vt:lpstr>
      <vt:lpstr>PHP podrška za MySQL</vt:lpstr>
      <vt:lpstr>MySQL dobijanje i korišćenje rezultata</vt:lpstr>
      <vt:lpstr>MySQL &amp; PHP napomena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&amp; MySQL</dc:title>
  <dc:creator>M</dc:creator>
  <cp:lastModifiedBy>Sasha</cp:lastModifiedBy>
  <cp:revision>76</cp:revision>
  <dcterms:created xsi:type="dcterms:W3CDTF">2006-04-19T12:55:28Z</dcterms:created>
  <dcterms:modified xsi:type="dcterms:W3CDTF">2018-04-01T14:39:21Z</dcterms:modified>
</cp:coreProperties>
</file>