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handoutMasterIdLst>
    <p:handoutMasterId r:id="rId35"/>
  </p:handoutMasterIdLst>
  <p:sldIdLst>
    <p:sldId id="293" r:id="rId2"/>
    <p:sldId id="294" r:id="rId3"/>
    <p:sldId id="257" r:id="rId4"/>
    <p:sldId id="258" r:id="rId5"/>
    <p:sldId id="259" r:id="rId6"/>
    <p:sldId id="260" r:id="rId7"/>
    <p:sldId id="263" r:id="rId8"/>
    <p:sldId id="262" r:id="rId9"/>
    <p:sldId id="264" r:id="rId10"/>
    <p:sldId id="265" r:id="rId11"/>
    <p:sldId id="266" r:id="rId12"/>
    <p:sldId id="261" r:id="rId13"/>
    <p:sldId id="268" r:id="rId14"/>
    <p:sldId id="287" r:id="rId15"/>
    <p:sldId id="270" r:id="rId16"/>
    <p:sldId id="271" r:id="rId17"/>
    <p:sldId id="269" r:id="rId18"/>
    <p:sldId id="272" r:id="rId19"/>
    <p:sldId id="292" r:id="rId20"/>
    <p:sldId id="279" r:id="rId21"/>
    <p:sldId id="290" r:id="rId22"/>
    <p:sldId id="291" r:id="rId23"/>
    <p:sldId id="288" r:id="rId24"/>
    <p:sldId id="282" r:id="rId25"/>
    <p:sldId id="281" r:id="rId26"/>
    <p:sldId id="283" r:id="rId27"/>
    <p:sldId id="284" r:id="rId28"/>
    <p:sldId id="285" r:id="rId29"/>
    <p:sldId id="273" r:id="rId30"/>
    <p:sldId id="274" r:id="rId31"/>
    <p:sldId id="276" r:id="rId32"/>
    <p:sldId id="277" r:id="rId33"/>
    <p:sldId id="286" r:id="rId34"/>
  </p:sldIdLst>
  <p:sldSz cx="9144000" cy="6858000" type="screen4x3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156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E416580D-AD02-42CB-AB7B-773773D82B44}" type="datetimeFigureOut">
              <a:rPr lang="sr-Latn-CS"/>
              <a:pPr>
                <a:defRPr/>
              </a:pPr>
              <a:t>1.4.2018</a:t>
            </a:fld>
            <a:endParaRPr lang="sr-Latn-CS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3144DA6B-C046-4602-9689-E8A40E8FD519}" type="slidenum">
              <a:rPr lang="sr-Latn-CS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195944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85013-3C3A-4621-AA84-E9F04B52D1E0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8396051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sh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5AB31-033B-4E45-B4C6-3C5CEFD4FFC4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151404350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2DF48-A012-460B-A286-32DF127C4A63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665202797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61288" cy="847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341438"/>
            <a:ext cx="3810000" cy="47894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341438"/>
            <a:ext cx="3810000" cy="47894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5927FE-A9AC-467C-BD99-A2BD10FEB8C5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783884818"/>
      </p:ext>
    </p:extLst>
  </p:cSld>
  <p:clrMapOvr>
    <a:masterClrMapping/>
  </p:clrMapOvr>
  <p:transition>
    <p:push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5927FE-A9AC-467C-BD99-A2BD10FEB8C5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5457158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95927FE-A9AC-467C-BD99-A2BD10FEB8C5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156787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C81F2-656E-4A44-811B-9E0D0BCEABAA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58143890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F2EA0-BD74-4B4A-91D0-0571773FB659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9533535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sh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71664-EB75-44CA-91CD-239AF69302EC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473017644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D6C67-B7E8-45B4-B8E0-C51BD8E306EF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128803892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93999-2D22-4C44-B54D-671FFC10FF17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64477340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4176C-495E-45C5-B914-95C9C7187241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866816403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6E038-3FCB-4E28-B744-96EED82050D6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469857588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BF4E2E2-C29E-4385-9BA6-29E1D40A5B12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6026347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95927FE-A9AC-467C-BD99-A2BD10FEB8C5}" type="slidenum">
              <a:rPr lang="sr-Latn-CS" smtClean="0"/>
              <a:pPr/>
              <a:t>‹#›</a:t>
            </a:fld>
            <a:endParaRPr lang="sr-Latn-C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77266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</p:sldLayoutIdLst>
  <p:transition>
    <p:push dir="d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990600" y="1676400"/>
            <a:ext cx="7772400" cy="3031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45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VISOKA TEHNIČKA ŠKOLA STRUKOVNIH STUDIJA ZVEČAN</a:t>
            </a:r>
          </a:p>
          <a:p>
            <a:pPr algn="ctr">
              <a:spcBef>
                <a:spcPts val="1200"/>
              </a:spcBef>
            </a:pPr>
            <a:r>
              <a: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STUDIJSKI PROGRAM:</a:t>
            </a:r>
          </a:p>
          <a:p>
            <a:pPr algn="ctr">
              <a:spcBef>
                <a:spcPts val="1200"/>
              </a:spcBef>
            </a:pPr>
            <a:r>
              <a:rPr lang="en-US" sz="45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MULTIMEDIJALNE TEHNOLOGIJE</a:t>
            </a:r>
          </a:p>
        </p:txBody>
      </p:sp>
    </p:spTree>
    <p:extLst>
      <p:ext uri="{BB962C8B-B14F-4D97-AF65-F5344CB8AC3E}">
        <p14:creationId xmlns:p14="http://schemas.microsoft.com/office/powerpoint/2010/main" val="1397087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11266" name="Rectangle 5"/>
          <p:cNvSpPr>
            <a:spLocks noChangeArrowheads="1"/>
          </p:cNvSpPr>
          <p:nvPr/>
        </p:nvSpPr>
        <p:spPr bwMode="auto">
          <a:xfrm>
            <a:off x="4716463" y="1844675"/>
            <a:ext cx="3887787" cy="18002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mtClean="0"/>
              <a:t>Tipovi promenljivih - </a:t>
            </a:r>
            <a:r>
              <a:rPr lang="sr-Latn-CS" smtClean="0"/>
              <a:t>Boolean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sr-Latn-CS" b="1" smtClean="0"/>
              <a:t>Boolean:</a:t>
            </a:r>
            <a:r>
              <a:rPr lang="sr-Latn-CS" smtClean="0"/>
              <a:t> </a:t>
            </a:r>
            <a:r>
              <a:rPr lang="sr-Latn-CS" smtClean="0">
                <a:solidFill>
                  <a:schemeClr val="bg2"/>
                </a:solidFill>
              </a:rPr>
              <a:t>true / false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sr-Latn-CS" smtClean="0"/>
              <a:t>    &lt;?php </a:t>
            </a:r>
            <a:br>
              <a:rPr lang="sr-Latn-CS" smtClean="0"/>
            </a:br>
            <a:r>
              <a:rPr lang="sr-Latn-CS" smtClean="0"/>
              <a:t/>
            </a:r>
            <a:br>
              <a:rPr lang="sr-Latn-CS" smtClean="0"/>
            </a:br>
            <a:r>
              <a:rPr lang="sr-Latn-CS" smtClean="0"/>
              <a:t>$auth = true; </a:t>
            </a:r>
            <a:br>
              <a:rPr lang="sr-Latn-CS" smtClean="0"/>
            </a:br>
            <a:r>
              <a:rPr lang="sr-Latn-CS" smtClean="0"/>
              <a:t/>
            </a:r>
            <a:br>
              <a:rPr lang="sr-Latn-CS" smtClean="0"/>
            </a:br>
            <a:r>
              <a:rPr lang="sr-Latn-CS" smtClean="0"/>
              <a:t>?&gt; </a:t>
            </a:r>
          </a:p>
          <a:p>
            <a:pPr eaLnBrk="1" hangingPunct="1"/>
            <a:endParaRPr lang="sr-Latn-CS" smtClean="0"/>
          </a:p>
        </p:txBody>
      </p:sp>
      <p:sp>
        <p:nvSpPr>
          <p:cNvPr id="11269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hr-HR" smtClean="0"/>
              <a:t>0 – netačno</a:t>
            </a:r>
          </a:p>
          <a:p>
            <a:pPr eaLnBrk="1" hangingPunct="1"/>
            <a:r>
              <a:rPr lang="hr-HR" smtClean="0"/>
              <a:t>Bilo koji negativni (-1) ili pozitivan broj - tačno</a:t>
            </a:r>
            <a:endParaRPr lang="sr-Latn-CS" smtClean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mtClean="0"/>
              <a:t>Tipovi promenljivih - </a:t>
            </a:r>
            <a:r>
              <a:rPr lang="sr-Latn-CS" smtClean="0"/>
              <a:t>Integer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79388" y="1828800"/>
            <a:ext cx="4316412" cy="43021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sr-Latn-CS" b="1" smtClean="0"/>
              <a:t>Integer:</a:t>
            </a:r>
            <a:r>
              <a:rPr lang="sr-Latn-CS" smtClean="0"/>
              <a:t> 75, -95, 2000 ili 1. </a:t>
            </a:r>
          </a:p>
          <a:p>
            <a:pPr eaLnBrk="1" hangingPunct="1">
              <a:buFont typeface="Wingdings" panose="05000000000000000000" pitchFamily="2" charset="2"/>
              <a:buChar char="•"/>
            </a:pPr>
            <a:endParaRPr lang="sr-Latn-CS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sr-Latn-CS" smtClean="0"/>
              <a:t>    &lt;?php </a:t>
            </a:r>
            <a:br>
              <a:rPr lang="sr-Latn-CS" smtClean="0"/>
            </a:br>
            <a:r>
              <a:rPr lang="sr-Latn-CS" smtClean="0"/>
              <a:t/>
            </a:r>
            <a:br>
              <a:rPr lang="sr-Latn-CS" smtClean="0"/>
            </a:br>
            <a:r>
              <a:rPr lang="sr-Latn-CS" smtClean="0"/>
              <a:t>$godine = 99; </a:t>
            </a:r>
            <a:br>
              <a:rPr lang="sr-Latn-CS" smtClean="0"/>
            </a:br>
            <a:r>
              <a:rPr lang="sr-Latn-CS" smtClean="0"/>
              <a:t/>
            </a:r>
            <a:br>
              <a:rPr lang="sr-Latn-CS" smtClean="0"/>
            </a:br>
            <a:r>
              <a:rPr lang="sr-Latn-CS" smtClean="0"/>
              <a:t>?&gt; </a:t>
            </a:r>
          </a:p>
          <a:p>
            <a:pPr eaLnBrk="1" hangingPunct="1"/>
            <a:endParaRPr lang="sr-Latn-CS" smtClean="0"/>
          </a:p>
        </p:txBody>
      </p:sp>
      <p:sp>
        <p:nvSpPr>
          <p:cNvPr id="12292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356100" y="1828800"/>
            <a:ext cx="4537075" cy="4302125"/>
          </a:xfrm>
        </p:spPr>
        <p:txBody>
          <a:bodyPr/>
          <a:lstStyle/>
          <a:p>
            <a:pPr eaLnBrk="1" hangingPunct="1"/>
            <a:endParaRPr lang="sr-Latn-CS" smtClean="0"/>
          </a:p>
          <a:p>
            <a:pPr eaLnBrk="1" hangingPunct="1"/>
            <a:r>
              <a:rPr lang="sr-Latn-CS" smtClean="0"/>
              <a:t>&lt;?php</a:t>
            </a:r>
            <a:br>
              <a:rPr lang="sr-Latn-CS" smtClean="0"/>
            </a:br>
            <a:endParaRPr lang="sr-Latn-CS" smtClean="0"/>
          </a:p>
          <a:p>
            <a:pPr eaLnBrk="1" hangingPunct="1"/>
            <a:r>
              <a:rPr lang="sr-Latn-CS" smtClean="0"/>
              <a:t>$a = 1234; </a:t>
            </a:r>
            <a:r>
              <a:rPr lang="sr-Latn-CS" smtClean="0">
                <a:solidFill>
                  <a:schemeClr val="hlink"/>
                </a:solidFill>
              </a:rPr>
              <a:t>// pozitivan</a:t>
            </a:r>
          </a:p>
          <a:p>
            <a:pPr eaLnBrk="1" hangingPunct="1"/>
            <a:r>
              <a:rPr lang="sr-Latn-CS" smtClean="0"/>
              <a:t>$a = -123; </a:t>
            </a:r>
            <a:r>
              <a:rPr lang="sr-Latn-CS" smtClean="0">
                <a:solidFill>
                  <a:schemeClr val="hlink"/>
                </a:solidFill>
              </a:rPr>
              <a:t>// negativan</a:t>
            </a:r>
            <a:r>
              <a:rPr lang="sr-Latn-CS" smtClean="0"/>
              <a:t> </a:t>
            </a:r>
          </a:p>
          <a:p>
            <a:pPr eaLnBrk="1" hangingPunct="1"/>
            <a:r>
              <a:rPr lang="sr-Latn-CS" smtClean="0"/>
              <a:t>$a = 0x1A; </a:t>
            </a:r>
            <a:r>
              <a:rPr lang="sr-Latn-CS" smtClean="0">
                <a:solidFill>
                  <a:schemeClr val="hlink"/>
                </a:solidFill>
              </a:rPr>
              <a:t>// heksadecimalan broj</a:t>
            </a:r>
            <a:endParaRPr lang="sr-Latn-CS" smtClean="0"/>
          </a:p>
          <a:p>
            <a:pPr eaLnBrk="1" hangingPunct="1"/>
            <a:r>
              <a:rPr lang="sr-Latn-CS" smtClean="0"/>
              <a:t>?&gt; 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z="4000" smtClean="0"/>
              <a:t>Tipovi promenljivih - </a:t>
            </a:r>
            <a:r>
              <a:rPr lang="sr-Latn-CS" sz="4000" smtClean="0"/>
              <a:t>Floating-point</a:t>
            </a:r>
          </a:p>
        </p:txBody>
      </p:sp>
      <p:sp>
        <p:nvSpPr>
          <p:cNvPr id="13315" name="Rectangle 4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sr-Latn-CS" smtClean="0"/>
              <a:t>&lt;?php </a:t>
            </a:r>
            <a:br>
              <a:rPr lang="sr-Latn-CS" smtClean="0"/>
            </a:br>
            <a:r>
              <a:rPr lang="sr-Latn-CS" smtClean="0"/>
              <a:t/>
            </a:r>
            <a:br>
              <a:rPr lang="sr-Latn-CS" smtClean="0"/>
            </a:br>
            <a:r>
              <a:rPr lang="sr-Latn-CS" smtClean="0"/>
              <a:t>$temperatura = 26.89; </a:t>
            </a:r>
            <a:br>
              <a:rPr lang="sr-Latn-CS" smtClean="0"/>
            </a:br>
            <a:r>
              <a:rPr lang="sr-Latn-CS" smtClean="0"/>
              <a:t/>
            </a:r>
            <a:br>
              <a:rPr lang="sr-Latn-CS" smtClean="0"/>
            </a:br>
            <a:r>
              <a:rPr lang="sr-Latn-CS" smtClean="0"/>
              <a:t>?&gt; </a:t>
            </a:r>
          </a:p>
        </p:txBody>
      </p:sp>
      <p:sp>
        <p:nvSpPr>
          <p:cNvPr id="13316" name="Rectangle 5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sr-Latn-CS" smtClean="0"/>
              <a:t>&lt;?php</a:t>
            </a:r>
            <a:br>
              <a:rPr lang="sr-Latn-CS" smtClean="0"/>
            </a:br>
            <a:r>
              <a:rPr lang="sr-Latn-CS" smtClean="0"/>
              <a:t>$a = 1.234; </a:t>
            </a:r>
            <a:br>
              <a:rPr lang="sr-Latn-CS" smtClean="0"/>
            </a:br>
            <a:r>
              <a:rPr lang="sr-Latn-CS" smtClean="0"/>
              <a:t>$b = 1.2e3; </a:t>
            </a:r>
            <a:br>
              <a:rPr lang="sr-Latn-CS" smtClean="0"/>
            </a:br>
            <a:r>
              <a:rPr lang="sr-Latn-CS" smtClean="0"/>
              <a:t>$c = 7E-10;</a:t>
            </a:r>
            <a:br>
              <a:rPr lang="sr-Latn-CS" smtClean="0"/>
            </a:br>
            <a:r>
              <a:rPr lang="sr-Latn-CS" smtClean="0"/>
              <a:t>?&gt; 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mtClean="0"/>
              <a:t>Primeri</a:t>
            </a:r>
            <a:endParaRPr lang="sr-Latn-CS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r-Latn-CS" smtClean="0"/>
              <a:t>&lt;?php</a:t>
            </a:r>
            <a:br>
              <a:rPr lang="sr-Latn-CS" smtClean="0"/>
            </a:br>
            <a:r>
              <a:rPr lang="sr-Latn-CS" smtClean="0"/>
              <a:t>var_dump(25/7);   </a:t>
            </a:r>
            <a:r>
              <a:rPr lang="sr-Latn-CS" smtClean="0">
                <a:solidFill>
                  <a:schemeClr val="hlink"/>
                </a:solidFill>
              </a:rPr>
              <a:t>// float(3.5714285714286) </a:t>
            </a:r>
            <a:br>
              <a:rPr lang="sr-Latn-CS" smtClean="0">
                <a:solidFill>
                  <a:schemeClr val="hlink"/>
                </a:solidFill>
              </a:rPr>
            </a:br>
            <a:r>
              <a:rPr lang="sr-Latn-CS" smtClean="0"/>
              <a:t>var_dump((int) (25/7));  </a:t>
            </a:r>
            <a:r>
              <a:rPr lang="sr-Latn-CS" smtClean="0">
                <a:solidFill>
                  <a:schemeClr val="hlink"/>
                </a:solidFill>
              </a:rPr>
              <a:t>// int(3)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hr-HR" smtClean="0">
              <a:solidFill>
                <a:schemeClr val="hlink"/>
              </a:solidFill>
            </a:endParaRPr>
          </a:p>
          <a:p>
            <a:pPr eaLnBrk="1" hangingPunct="1"/>
            <a:r>
              <a:rPr lang="sr-Latn-CS" smtClean="0"/>
              <a:t>&lt;?php</a:t>
            </a:r>
            <a:br>
              <a:rPr lang="sr-Latn-CS" smtClean="0"/>
            </a:br>
            <a:r>
              <a:rPr lang="sr-Latn-CS" smtClean="0"/>
              <a:t>echo (int) ( (0.1+0.7) * 10 ); </a:t>
            </a:r>
            <a:r>
              <a:rPr lang="sr-Latn-CS" u="sng" smtClean="0">
                <a:solidFill>
                  <a:schemeClr val="hlink"/>
                </a:solidFill>
              </a:rPr>
              <a:t>// echoes 7!</a:t>
            </a:r>
            <a:r>
              <a:rPr lang="sr-Latn-CS" smtClean="0"/>
              <a:t/>
            </a:r>
            <a:br>
              <a:rPr lang="sr-Latn-CS" smtClean="0"/>
            </a:br>
            <a:r>
              <a:rPr lang="sr-Latn-CS" smtClean="0"/>
              <a:t>?&gt; 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533400"/>
            <a:ext cx="8229600" cy="1143000"/>
          </a:xfrm>
        </p:spPr>
        <p:txBody>
          <a:bodyPr/>
          <a:lstStyle/>
          <a:p>
            <a:pPr eaLnBrk="1" hangingPunct="1"/>
            <a:r>
              <a:rPr lang="hr-HR" smtClean="0"/>
              <a:t>Primeri:</a:t>
            </a:r>
            <a:endParaRPr lang="sr-Latn-C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828800"/>
            <a:ext cx="8229600" cy="4302125"/>
          </a:xfrm>
        </p:spPr>
        <p:txBody>
          <a:bodyPr/>
          <a:lstStyle/>
          <a:p>
            <a:pPr eaLnBrk="1" hangingPunct="1"/>
            <a:r>
              <a:rPr lang="sr-Latn-CS" smtClean="0"/>
              <a:t>&lt;?php</a:t>
            </a:r>
            <a:br>
              <a:rPr lang="sr-Latn-CS" smtClean="0"/>
            </a:br>
            <a:r>
              <a:rPr lang="sr-Latn-CS" smtClean="0"/>
              <a:t>$float = 1.5;           </a:t>
            </a:r>
            <a:r>
              <a:rPr lang="sr-Latn-CS" smtClean="0">
                <a:solidFill>
                  <a:schemeClr val="hlink"/>
                </a:solidFill>
              </a:rPr>
              <a:t>// float(1.5)</a:t>
            </a:r>
            <a:br>
              <a:rPr lang="sr-Latn-CS" smtClean="0">
                <a:solidFill>
                  <a:schemeClr val="hlink"/>
                </a:solidFill>
              </a:rPr>
            </a:br>
            <a:r>
              <a:rPr lang="sr-Latn-CS" smtClean="0"/>
              <a:t>$float = 1,5;           </a:t>
            </a:r>
            <a:r>
              <a:rPr lang="sr-Latn-CS" smtClean="0">
                <a:solidFill>
                  <a:schemeClr val="hlink"/>
                </a:solidFill>
              </a:rPr>
              <a:t>// Parse error: syntax error, unexpected ','</a:t>
            </a:r>
            <a:br>
              <a:rPr lang="sr-Latn-CS" smtClean="0">
                <a:solidFill>
                  <a:schemeClr val="hlink"/>
                </a:solidFill>
              </a:rPr>
            </a:br>
            <a:r>
              <a:rPr lang="sr-Latn-CS" smtClean="0"/>
              <a:t>$float = (float) '1.5'; </a:t>
            </a:r>
            <a:r>
              <a:rPr lang="sr-Latn-CS" smtClean="0">
                <a:solidFill>
                  <a:schemeClr val="hlink"/>
                </a:solidFill>
              </a:rPr>
              <a:t>// float(1.5)</a:t>
            </a:r>
            <a:br>
              <a:rPr lang="sr-Latn-CS" smtClean="0">
                <a:solidFill>
                  <a:schemeClr val="hlink"/>
                </a:solidFill>
              </a:rPr>
            </a:br>
            <a:r>
              <a:rPr lang="sr-Latn-CS" smtClean="0"/>
              <a:t>$float = (float) '1,5'; </a:t>
            </a:r>
            <a:r>
              <a:rPr lang="sr-Latn-CS" smtClean="0">
                <a:solidFill>
                  <a:schemeClr val="hlink"/>
                </a:solidFill>
              </a:rPr>
              <a:t>// float(1)</a:t>
            </a:r>
            <a:br>
              <a:rPr lang="sr-Latn-CS" smtClean="0">
                <a:solidFill>
                  <a:schemeClr val="hlink"/>
                </a:solidFill>
              </a:rPr>
            </a:br>
            <a:r>
              <a:rPr lang="sr-Latn-CS" smtClean="0"/>
              <a:t>?&gt; 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mtClean="0"/>
              <a:t>Tipovi promenljivih - </a:t>
            </a:r>
            <a:r>
              <a:rPr lang="sr-Latn-CS" smtClean="0"/>
              <a:t>String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r-Latn-CS" sz="2800" dirty="0" smtClean="0"/>
              <a:t>&lt;?php </a:t>
            </a:r>
            <a:br>
              <a:rPr lang="sr-Latn-CS" sz="2800" dirty="0" smtClean="0"/>
            </a:br>
            <a:r>
              <a:rPr lang="sr-Latn-CS" sz="2800" dirty="0" smtClean="0"/>
              <a:t/>
            </a:r>
            <a:br>
              <a:rPr lang="sr-Latn-CS" sz="2800" dirty="0" smtClean="0"/>
            </a:br>
            <a:r>
              <a:rPr lang="sr-Latn-CS" sz="2800" dirty="0" smtClean="0"/>
              <a:t>$identity = 'James Bond'; </a:t>
            </a:r>
            <a:br>
              <a:rPr lang="sr-Latn-CS" sz="2800" dirty="0" smtClean="0"/>
            </a:br>
            <a:r>
              <a:rPr lang="sr-Latn-CS" sz="2800" dirty="0" smtClean="0"/>
              <a:t>$car = 'BMW'; </a:t>
            </a:r>
            <a:br>
              <a:rPr lang="sr-Latn-CS" sz="2800" dirty="0" smtClean="0"/>
            </a:br>
            <a:r>
              <a:rPr lang="sr-Latn-CS" sz="2800" dirty="0" smtClean="0"/>
              <a:t/>
            </a:r>
            <a:br>
              <a:rPr lang="sr-Latn-CS" sz="2800" dirty="0" smtClean="0"/>
            </a:br>
            <a:r>
              <a:rPr lang="sr-Latn-CS" sz="2800" dirty="0" smtClean="0">
                <a:solidFill>
                  <a:schemeClr val="hlink"/>
                </a:solidFill>
              </a:rPr>
              <a:t>// "James Bond vozi BMW"</a:t>
            </a:r>
            <a:r>
              <a:rPr lang="sr-Latn-CS" sz="2800" dirty="0" smtClean="0"/>
              <a:t> </a:t>
            </a:r>
            <a:br>
              <a:rPr lang="sr-Latn-CS" sz="2800" dirty="0" smtClean="0"/>
            </a:br>
            <a:endParaRPr lang="sr-Latn-CS" sz="2800" dirty="0" smtClean="0"/>
          </a:p>
          <a:p>
            <a:pPr eaLnBrk="1" hangingPunct="1">
              <a:lnSpc>
                <a:spcPct val="80000"/>
              </a:lnSpc>
            </a:pPr>
            <a:r>
              <a:rPr lang="sr-Latn-CS" sz="2800" dirty="0" smtClean="0"/>
              <a:t>$sentence = "$identity vozi a &lt;hr&gt; $car"; </a:t>
            </a:r>
            <a:br>
              <a:rPr lang="sr-Latn-CS" sz="2800" dirty="0" smtClean="0"/>
            </a:br>
            <a:r>
              <a:rPr lang="sr-Latn-CS" sz="2800" dirty="0" smtClean="0"/>
              <a:t>echo $sentence; </a:t>
            </a:r>
            <a:br>
              <a:rPr lang="sr-Latn-CS" sz="2800" dirty="0" smtClean="0"/>
            </a:br>
            <a:r>
              <a:rPr lang="sr-Latn-CS" sz="2800" dirty="0" smtClean="0"/>
              <a:t/>
            </a:r>
            <a:br>
              <a:rPr lang="sr-Latn-CS" sz="2800" dirty="0" smtClean="0"/>
            </a:br>
            <a:r>
              <a:rPr lang="sr-Latn-CS" sz="2800" dirty="0" smtClean="0"/>
              <a:t>?&gt; 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1741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mtClean="0"/>
              <a:t>Primer</a:t>
            </a:r>
            <a:endParaRPr lang="sr-Latn-CS" smtClean="0"/>
          </a:p>
        </p:txBody>
      </p:sp>
      <p:sp>
        <p:nvSpPr>
          <p:cNvPr id="17411" name="Rectangle 5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r-Latn-CS" sz="1400" smtClean="0"/>
              <a:t>&lt;html&gt; </a:t>
            </a:r>
            <a:br>
              <a:rPr lang="sr-Latn-CS" sz="1400" smtClean="0"/>
            </a:br>
            <a:r>
              <a:rPr lang="sr-Latn-CS" sz="1400" smtClean="0"/>
              <a:t>&lt;head&gt; </a:t>
            </a:r>
            <a:br>
              <a:rPr lang="sr-Latn-CS" sz="1400" smtClean="0"/>
            </a:br>
            <a:r>
              <a:rPr lang="sr-Latn-CS" sz="1400" smtClean="0"/>
              <a:t>&lt;/head&gt; </a:t>
            </a:r>
            <a:br>
              <a:rPr lang="sr-Latn-CS" sz="1400" smtClean="0"/>
            </a:br>
            <a:r>
              <a:rPr lang="sr-Latn-CS" sz="1400" smtClean="0"/>
              <a:t>&lt;body&gt; </a:t>
            </a:r>
            <a:br>
              <a:rPr lang="sr-Latn-CS" sz="1400" smtClean="0"/>
            </a:br>
            <a:r>
              <a:rPr lang="sr-Latn-CS" sz="1400" smtClean="0"/>
              <a:t/>
            </a:r>
            <a:br>
              <a:rPr lang="sr-Latn-CS" sz="1400" smtClean="0"/>
            </a:br>
            <a:r>
              <a:rPr lang="sr-Latn-CS" sz="1400" smtClean="0"/>
              <a:t>&lt;?php </a:t>
            </a:r>
            <a:br>
              <a:rPr lang="sr-Latn-CS" sz="1400" smtClean="0"/>
            </a:br>
            <a:r>
              <a:rPr lang="sr-Latn-CS" sz="1400" smtClean="0"/>
              <a:t/>
            </a:r>
            <a:br>
              <a:rPr lang="sr-Latn-CS" sz="1400" smtClean="0"/>
            </a:br>
            <a:r>
              <a:rPr lang="sr-Latn-CS" sz="1400" smtClean="0"/>
              <a:t>// set quantity </a:t>
            </a:r>
            <a:br>
              <a:rPr lang="sr-Latn-CS" sz="1400" smtClean="0"/>
            </a:br>
            <a:r>
              <a:rPr lang="sr-Latn-CS" sz="1400" smtClean="0"/>
              <a:t>$quantity = 1000; </a:t>
            </a:r>
            <a:br>
              <a:rPr lang="sr-Latn-CS" sz="1400" smtClean="0"/>
            </a:br>
            <a:r>
              <a:rPr lang="sr-Latn-CS" sz="1400" smtClean="0"/>
              <a:t/>
            </a:r>
            <a:br>
              <a:rPr lang="sr-Latn-CS" sz="1400" smtClean="0"/>
            </a:br>
            <a:r>
              <a:rPr lang="sr-Latn-CS" sz="1400" smtClean="0"/>
              <a:t>// set original and current unit price </a:t>
            </a:r>
            <a:br>
              <a:rPr lang="sr-Latn-CS" sz="1400" smtClean="0"/>
            </a:br>
            <a:r>
              <a:rPr lang="sr-Latn-CS" sz="1400" smtClean="0"/>
              <a:t>$origPrice = 100; </a:t>
            </a:r>
            <a:br>
              <a:rPr lang="sr-Latn-CS" sz="1400" smtClean="0"/>
            </a:br>
            <a:r>
              <a:rPr lang="sr-Latn-CS" sz="1400" smtClean="0"/>
              <a:t>$currPrice = 25; </a:t>
            </a:r>
            <a:br>
              <a:rPr lang="sr-Latn-CS" sz="1400" smtClean="0"/>
            </a:br>
            <a:r>
              <a:rPr lang="sr-Latn-CS" sz="1400" smtClean="0"/>
              <a:t/>
            </a:r>
            <a:br>
              <a:rPr lang="sr-Latn-CS" sz="1400" smtClean="0"/>
            </a:br>
            <a:r>
              <a:rPr lang="sr-Latn-CS" sz="1400" smtClean="0"/>
              <a:t>// calculate difference in price </a:t>
            </a:r>
            <a:br>
              <a:rPr lang="sr-Latn-CS" sz="1400" smtClean="0"/>
            </a:br>
            <a:r>
              <a:rPr lang="sr-Latn-CS" sz="1400" smtClean="0"/>
              <a:t>$diffPrice = $currPrice - $origPrice; </a:t>
            </a:r>
            <a:br>
              <a:rPr lang="sr-Latn-CS" sz="1400" smtClean="0"/>
            </a:br>
            <a:r>
              <a:rPr lang="sr-Latn-CS" sz="1400" smtClean="0"/>
              <a:t/>
            </a:r>
            <a:br>
              <a:rPr lang="sr-Latn-CS" sz="1400" smtClean="0"/>
            </a:br>
            <a:r>
              <a:rPr lang="sr-Latn-CS" sz="1400" smtClean="0"/>
              <a:t>// calculate percentage change in price </a:t>
            </a:r>
            <a:br>
              <a:rPr lang="sr-Latn-CS" sz="1400" smtClean="0"/>
            </a:br>
            <a:r>
              <a:rPr lang="sr-Latn-CS" sz="1400" smtClean="0"/>
              <a:t>$diffPricePercent = (($currPrice - $origPrice) * 100)/$origPrice </a:t>
            </a:r>
            <a:br>
              <a:rPr lang="sr-Latn-CS" sz="1400" smtClean="0"/>
            </a:br>
            <a:r>
              <a:rPr lang="sr-Latn-CS" sz="1400" smtClean="0"/>
              <a:t/>
            </a:r>
            <a:br>
              <a:rPr lang="sr-Latn-CS" sz="1400" smtClean="0"/>
            </a:br>
            <a:r>
              <a:rPr lang="sr-Latn-CS" sz="1400" smtClean="0"/>
              <a:t>?&gt; </a:t>
            </a:r>
            <a:br>
              <a:rPr lang="sr-Latn-CS" sz="1400" smtClean="0"/>
            </a:br>
            <a:r>
              <a:rPr lang="sr-Latn-CS" sz="1400" smtClean="0"/>
              <a:t/>
            </a:r>
            <a:br>
              <a:rPr lang="sr-Latn-CS" sz="1400" smtClean="0"/>
            </a:br>
            <a:endParaRPr lang="sr-Latn-CS" sz="1400" smtClean="0"/>
          </a:p>
        </p:txBody>
      </p:sp>
      <p:sp>
        <p:nvSpPr>
          <p:cNvPr id="17412" name="Rectangle 6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r-Latn-CS" sz="1400" smtClean="0"/>
              <a:t>&lt;table border="1" cellpadding="5" cellspacing="0"&gt; </a:t>
            </a:r>
            <a:br>
              <a:rPr lang="sr-Latn-CS" sz="1400" smtClean="0"/>
            </a:br>
            <a:r>
              <a:rPr lang="sr-Latn-CS" sz="1400" smtClean="0"/>
              <a:t>&lt;tr&gt; </a:t>
            </a:r>
            <a:br>
              <a:rPr lang="sr-Latn-CS" sz="1400" smtClean="0"/>
            </a:br>
            <a:r>
              <a:rPr lang="sr-Latn-CS" sz="1400" smtClean="0"/>
              <a:t>&lt;td&gt;Quantity&lt;/td&gt; </a:t>
            </a:r>
            <a:br>
              <a:rPr lang="sr-Latn-CS" sz="1400" smtClean="0"/>
            </a:br>
            <a:r>
              <a:rPr lang="sr-Latn-CS" sz="1400" smtClean="0"/>
              <a:t>&lt;td&gt;Cost price&lt;/td&gt; </a:t>
            </a:r>
            <a:br>
              <a:rPr lang="sr-Latn-CS" sz="1400" smtClean="0"/>
            </a:br>
            <a:r>
              <a:rPr lang="sr-Latn-CS" sz="1400" smtClean="0"/>
              <a:t>&lt;td&gt;Current price&lt;/td&gt; </a:t>
            </a:r>
            <a:br>
              <a:rPr lang="sr-Latn-CS" sz="1400" smtClean="0"/>
            </a:br>
            <a:r>
              <a:rPr lang="sr-Latn-CS" sz="1400" smtClean="0"/>
              <a:t>&lt;td&gt;Absolute change in price&lt;/td&gt; </a:t>
            </a:r>
            <a:br>
              <a:rPr lang="sr-Latn-CS" sz="1400" smtClean="0"/>
            </a:br>
            <a:r>
              <a:rPr lang="sr-Latn-CS" sz="1400" smtClean="0"/>
              <a:t>&lt;td&gt;Percent change in price&lt;/td&gt; </a:t>
            </a:r>
            <a:br>
              <a:rPr lang="sr-Latn-CS" sz="1400" smtClean="0"/>
            </a:br>
            <a:r>
              <a:rPr lang="sr-Latn-CS" sz="1400" smtClean="0"/>
              <a:t>&lt;/tr&gt; </a:t>
            </a:r>
            <a:br>
              <a:rPr lang="sr-Latn-CS" sz="1400" smtClean="0"/>
            </a:br>
            <a:r>
              <a:rPr lang="sr-Latn-CS" sz="1400" smtClean="0"/>
              <a:t>&lt;tr&gt; </a:t>
            </a:r>
            <a:br>
              <a:rPr lang="sr-Latn-CS" sz="1400" smtClean="0"/>
            </a:br>
            <a:r>
              <a:rPr lang="sr-Latn-CS" sz="1400" smtClean="0"/>
              <a:t>&lt;td&gt;&lt;?php echo $quantity ?&gt;&lt;/td&gt; </a:t>
            </a:r>
            <a:br>
              <a:rPr lang="sr-Latn-CS" sz="1400" smtClean="0"/>
            </a:br>
            <a:r>
              <a:rPr lang="sr-Latn-CS" sz="1400" smtClean="0"/>
              <a:t>&lt;td&gt;&lt;?php echo $origPrice ?&gt;&lt;/td&gt; </a:t>
            </a:r>
            <a:br>
              <a:rPr lang="sr-Latn-CS" sz="1400" smtClean="0"/>
            </a:br>
            <a:r>
              <a:rPr lang="sr-Latn-CS" sz="1400" smtClean="0"/>
              <a:t>&lt;td&gt;&lt;?php echo $currPrice ?&gt;&lt;/td&gt; </a:t>
            </a:r>
            <a:br>
              <a:rPr lang="sr-Latn-CS" sz="1400" smtClean="0"/>
            </a:br>
            <a:r>
              <a:rPr lang="sr-Latn-CS" sz="1400" smtClean="0"/>
              <a:t>&lt;td&gt;&lt;?php echo $diffPrice ?&gt;&lt;/td&gt; </a:t>
            </a:r>
            <a:br>
              <a:rPr lang="sr-Latn-CS" sz="1400" smtClean="0"/>
            </a:br>
            <a:r>
              <a:rPr lang="sr-Latn-CS" sz="1400" smtClean="0"/>
              <a:t>&lt;td&gt;&lt;?php echo $diffPricePercent ?&gt;%&lt;/td&gt; </a:t>
            </a:r>
            <a:br>
              <a:rPr lang="sr-Latn-CS" sz="1400" smtClean="0"/>
            </a:br>
            <a:r>
              <a:rPr lang="sr-Latn-CS" sz="1400" smtClean="0"/>
              <a:t>&lt;/tr&gt; </a:t>
            </a:r>
            <a:br>
              <a:rPr lang="sr-Latn-CS" sz="1400" smtClean="0"/>
            </a:br>
            <a:r>
              <a:rPr lang="sr-Latn-CS" sz="1400" smtClean="0"/>
              <a:t>&lt;/table&gt; </a:t>
            </a:r>
            <a:br>
              <a:rPr lang="sr-Latn-CS" sz="1400" smtClean="0"/>
            </a:br>
            <a:r>
              <a:rPr lang="sr-Latn-CS" sz="1400" smtClean="0"/>
              <a:t/>
            </a:r>
            <a:br>
              <a:rPr lang="sr-Latn-CS" sz="1400" smtClean="0"/>
            </a:br>
            <a:r>
              <a:rPr lang="sr-Latn-CS" sz="1400" smtClean="0"/>
              <a:t>&lt;/body&gt; </a:t>
            </a:r>
            <a:br>
              <a:rPr lang="sr-Latn-CS" sz="1400" smtClean="0"/>
            </a:br>
            <a:r>
              <a:rPr lang="sr-Latn-CS" sz="1400" smtClean="0"/>
              <a:t>&lt;/html&gt; </a:t>
            </a:r>
          </a:p>
          <a:p>
            <a:pPr eaLnBrk="1" hangingPunct="1">
              <a:lnSpc>
                <a:spcPct val="80000"/>
              </a:lnSpc>
            </a:pPr>
            <a:endParaRPr lang="sr-Latn-CS" sz="1400" smtClean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mtClean="0"/>
              <a:t>Primeri</a:t>
            </a:r>
            <a:endParaRPr lang="sr-Latn-C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r-Latn-CS" sz="2400" smtClean="0"/>
              <a:t>&lt;?php </a:t>
            </a:r>
            <a:br>
              <a:rPr lang="sr-Latn-CS" sz="2400" smtClean="0"/>
            </a:br>
            <a:r>
              <a:rPr lang="sr-Latn-CS" sz="2400" smtClean="0"/>
              <a:t/>
            </a:r>
            <a:br>
              <a:rPr lang="sr-Latn-CS" sz="2400" smtClean="0"/>
            </a:br>
            <a:r>
              <a:rPr lang="sr-Latn-CS" sz="2400" smtClean="0">
                <a:solidFill>
                  <a:schemeClr val="hlink"/>
                </a:solidFill>
              </a:rPr>
              <a:t>// ovo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r-Latn-CS" sz="2400" smtClean="0"/>
              <a:t>       $a = 5; </a:t>
            </a:r>
            <a:br>
              <a:rPr lang="sr-Latn-CS" sz="2400" smtClean="0"/>
            </a:br>
            <a:r>
              <a:rPr lang="sr-Latn-CS" sz="2400" smtClean="0"/>
              <a:t>$a = $a + 10; </a:t>
            </a:r>
            <a:br>
              <a:rPr lang="sr-Latn-CS" sz="2400" smtClean="0"/>
            </a:br>
            <a:r>
              <a:rPr lang="sr-Latn-CS" sz="2400" smtClean="0"/>
              <a:t/>
            </a:r>
            <a:br>
              <a:rPr lang="sr-Latn-CS" sz="2400" smtClean="0"/>
            </a:br>
            <a:r>
              <a:rPr lang="sr-Latn-CS" sz="2400" smtClean="0">
                <a:solidFill>
                  <a:schemeClr val="hlink"/>
                </a:solidFill>
              </a:rPr>
              <a:t>// ...i ovo je isto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r-Latn-CS" sz="2400" smtClean="0"/>
              <a:t> </a:t>
            </a:r>
            <a:br>
              <a:rPr lang="sr-Latn-CS" sz="2400" smtClean="0"/>
            </a:br>
            <a:r>
              <a:rPr lang="sr-Latn-CS" sz="2400" smtClean="0"/>
              <a:t>$a = 5; </a:t>
            </a:r>
            <a:br>
              <a:rPr lang="sr-Latn-CS" sz="2400" smtClean="0"/>
            </a:br>
            <a:r>
              <a:rPr lang="sr-Latn-CS" sz="2400" smtClean="0"/>
              <a:t>$a += 10; </a:t>
            </a:r>
            <a:br>
              <a:rPr lang="sr-Latn-CS" sz="2400" smtClean="0"/>
            </a:br>
            <a:r>
              <a:rPr lang="sr-Latn-CS" sz="2400" smtClean="0"/>
              <a:t/>
            </a:r>
            <a:br>
              <a:rPr lang="sr-Latn-CS" sz="2400" smtClean="0"/>
            </a:br>
            <a:r>
              <a:rPr lang="sr-Latn-CS" sz="2400" smtClean="0"/>
              <a:t>?&gt; 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mtClean="0"/>
              <a:t>Primeri</a:t>
            </a:r>
            <a:endParaRPr lang="sr-Latn-CS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r-Latn-CS" sz="1800" smtClean="0"/>
              <a:t>&lt;?php </a:t>
            </a:r>
            <a:br>
              <a:rPr lang="sr-Latn-CS" sz="1800" smtClean="0"/>
            </a:br>
            <a:r>
              <a:rPr lang="sr-Latn-CS" sz="1800" smtClean="0"/>
              <a:t/>
            </a:r>
            <a:br>
              <a:rPr lang="sr-Latn-CS" sz="1800" smtClean="0"/>
            </a:br>
            <a:r>
              <a:rPr lang="sr-Latn-CS" sz="1800" smtClean="0"/>
              <a:t>// set up some string variables </a:t>
            </a:r>
            <a:br>
              <a:rPr lang="sr-Latn-CS" sz="1800" smtClean="0"/>
            </a:br>
            <a:r>
              <a:rPr lang="sr-Latn-CS" sz="1800" smtClean="0"/>
              <a:t>$a = 'the'; </a:t>
            </a:r>
            <a:br>
              <a:rPr lang="sr-Latn-CS" sz="1800" smtClean="0"/>
            </a:br>
            <a:r>
              <a:rPr lang="sr-Latn-CS" sz="1800" smtClean="0"/>
              <a:t>$b = 'games'; </a:t>
            </a:r>
            <a:br>
              <a:rPr lang="sr-Latn-CS" sz="1800" smtClean="0"/>
            </a:br>
            <a:r>
              <a:rPr lang="sr-Latn-CS" sz="1800" smtClean="0"/>
              <a:t>$c = 'begin'; </a:t>
            </a:r>
            <a:br>
              <a:rPr lang="sr-Latn-CS" sz="1800" smtClean="0"/>
            </a:br>
            <a:r>
              <a:rPr lang="sr-Latn-CS" sz="1800" smtClean="0"/>
              <a:t>$d = 'now'; </a:t>
            </a:r>
            <a:br>
              <a:rPr lang="sr-Latn-CS" sz="1800" smtClean="0"/>
            </a:br>
            <a:r>
              <a:rPr lang="sr-Latn-CS" sz="1800" smtClean="0"/>
              <a:t/>
            </a:r>
            <a:br>
              <a:rPr lang="sr-Latn-CS" sz="1800" smtClean="0"/>
            </a:br>
            <a:r>
              <a:rPr lang="sr-Latn-CS" sz="1800" smtClean="0">
                <a:solidFill>
                  <a:srgbClr val="C00000"/>
                </a:solidFill>
              </a:rPr>
              <a:t>// combine them using the concatenation operator </a:t>
            </a:r>
            <a:br>
              <a:rPr lang="sr-Latn-CS" sz="1800" smtClean="0">
                <a:solidFill>
                  <a:srgbClr val="C00000"/>
                </a:solidFill>
              </a:rPr>
            </a:br>
            <a:r>
              <a:rPr lang="sr-Latn-CS" sz="1800" smtClean="0">
                <a:solidFill>
                  <a:srgbClr val="C00000"/>
                </a:solidFill>
              </a:rPr>
              <a:t>// this returns 'the games begin now&lt;br /&gt;' </a:t>
            </a:r>
            <a:r>
              <a:rPr lang="sr-Latn-CS" sz="1800" smtClean="0"/>
              <a:t/>
            </a:r>
            <a:br>
              <a:rPr lang="sr-Latn-CS" sz="1800" smtClean="0"/>
            </a:br>
            <a:r>
              <a:rPr lang="sr-Latn-CS" sz="1800" smtClean="0"/>
              <a:t>$statement = $a.' '.$b.' '.$c.' '.$d.'&lt;br /&gt;'; </a:t>
            </a:r>
            <a:br>
              <a:rPr lang="sr-Latn-CS" sz="1800" smtClean="0"/>
            </a:br>
            <a:r>
              <a:rPr lang="sr-Latn-CS" sz="1800" smtClean="0"/>
              <a:t>print $statement; </a:t>
            </a:r>
            <a:br>
              <a:rPr lang="sr-Latn-CS" sz="1800" smtClean="0"/>
            </a:br>
            <a:r>
              <a:rPr lang="sr-Latn-CS" sz="1800" smtClean="0"/>
              <a:t/>
            </a:r>
            <a:br>
              <a:rPr lang="sr-Latn-CS" sz="1800" smtClean="0"/>
            </a:br>
            <a:r>
              <a:rPr lang="sr-Latn-CS" sz="1800" smtClean="0"/>
              <a:t>// and this returns 'begin the games now!' </a:t>
            </a:r>
            <a:br>
              <a:rPr lang="sr-Latn-CS" sz="1800" smtClean="0"/>
            </a:br>
            <a:r>
              <a:rPr lang="sr-Latn-CS" sz="1800" smtClean="0"/>
              <a:t>$command = $c.' '.$a.' '.$b.' '.$d.'!'; </a:t>
            </a:r>
            <a:br>
              <a:rPr lang="sr-Latn-CS" sz="1800" smtClean="0"/>
            </a:br>
            <a:r>
              <a:rPr lang="sr-Latn-CS" sz="1800" smtClean="0"/>
              <a:t>print $command; </a:t>
            </a:r>
            <a:br>
              <a:rPr lang="sr-Latn-CS" sz="1800" smtClean="0"/>
            </a:br>
            <a:r>
              <a:rPr lang="sr-Latn-CS" sz="1800" smtClean="0"/>
              <a:t/>
            </a:r>
            <a:br>
              <a:rPr lang="sr-Latn-CS" sz="1800" smtClean="0"/>
            </a:br>
            <a:r>
              <a:rPr lang="sr-Latn-CS" sz="1800" smtClean="0"/>
              <a:t>?&gt; 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Slaganje tipova promnljivih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&lt;?php</a:t>
            </a:r>
            <a:br>
              <a:rPr lang="en-US" smtClean="0"/>
            </a:br>
            <a:r>
              <a:rPr lang="en-US" smtClean="0"/>
              <a:t>$foo = "0";  // $foo je string (ASCII 48)</a:t>
            </a:r>
            <a:br>
              <a:rPr lang="en-US" smtClean="0"/>
            </a:br>
            <a:r>
              <a:rPr lang="en-US" smtClean="0"/>
              <a:t>$foo += 2;   // $foo je integer (2)</a:t>
            </a:r>
            <a:br>
              <a:rPr lang="en-US" smtClean="0"/>
            </a:br>
            <a:r>
              <a:rPr lang="en-US" smtClean="0"/>
              <a:t>$foo = $foo + 1.3;  // $foo je  float (3.3)</a:t>
            </a:r>
            <a:br>
              <a:rPr lang="en-US" smtClean="0"/>
            </a:br>
            <a:r>
              <a:rPr lang="en-US" smtClean="0"/>
              <a:t>$foo = 5 + "10 Little Piggies"; // $foo je  integer (15)</a:t>
            </a:r>
            <a:br>
              <a:rPr lang="en-US" smtClean="0"/>
            </a:br>
            <a:r>
              <a:rPr lang="en-US" smtClean="0"/>
              <a:t>$foo = 5 + "10 Small Pigs";     // $foo je  integer (15)</a:t>
            </a:r>
            <a:br>
              <a:rPr lang="en-US" smtClean="0"/>
            </a:br>
            <a:r>
              <a:rPr lang="en-US" smtClean="0"/>
              <a:t>?&gt; </a:t>
            </a:r>
          </a:p>
          <a:p>
            <a:endParaRPr lang="en-US" smtClean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895600"/>
            <a:ext cx="73914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PHP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9227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Konstante</a:t>
            </a:r>
          </a:p>
        </p:txBody>
      </p:sp>
      <p:sp>
        <p:nvSpPr>
          <p:cNvPr id="21507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1509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1508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sz="1800" smtClean="0"/>
              <a:t>&lt;?php</a:t>
            </a:r>
            <a:br>
              <a:rPr lang="en-US" sz="1800" smtClean="0"/>
            </a:br>
            <a:r>
              <a:rPr lang="en-US" sz="1800" smtClean="0"/>
              <a:t/>
            </a:r>
            <a:br>
              <a:rPr lang="en-US" sz="1800" smtClean="0"/>
            </a:br>
            <a:r>
              <a:rPr lang="en-US" sz="1800" smtClean="0"/>
              <a:t>// Ispravno</a:t>
            </a:r>
            <a:br>
              <a:rPr lang="en-US" sz="1800" smtClean="0"/>
            </a:br>
            <a:r>
              <a:rPr lang="en-US" sz="1800" smtClean="0"/>
              <a:t>define("FOO",     "something");</a:t>
            </a:r>
            <a:br>
              <a:rPr lang="en-US" sz="1800" smtClean="0"/>
            </a:br>
            <a:r>
              <a:rPr lang="en-US" sz="1800" smtClean="0"/>
              <a:t>define("FOO2",    "something else");</a:t>
            </a:r>
            <a:br>
              <a:rPr lang="en-US" sz="1800" smtClean="0"/>
            </a:br>
            <a:r>
              <a:rPr lang="en-US" sz="1800" smtClean="0"/>
              <a:t>define("FOO_BAR", "something more");</a:t>
            </a:r>
            <a:br>
              <a:rPr lang="en-US" sz="1800" smtClean="0"/>
            </a:br>
            <a:r>
              <a:rPr lang="en-US" sz="1800" smtClean="0"/>
              <a:t/>
            </a:r>
            <a:br>
              <a:rPr lang="en-US" sz="1800" smtClean="0"/>
            </a:br>
            <a:r>
              <a:rPr lang="en-US" sz="1800" smtClean="0"/>
              <a:t>// Neispravno</a:t>
            </a:r>
            <a:br>
              <a:rPr lang="en-US" sz="1800" smtClean="0"/>
            </a:br>
            <a:r>
              <a:rPr lang="en-US" sz="1800" smtClean="0"/>
              <a:t>define("2FOO",    "something");</a:t>
            </a:r>
            <a:br>
              <a:rPr lang="en-US" sz="1800" smtClean="0"/>
            </a:br>
            <a:r>
              <a:rPr lang="en-US" sz="1800" smtClean="0"/>
              <a:t/>
            </a:r>
            <a:br>
              <a:rPr lang="en-US" sz="1800" smtClean="0"/>
            </a:br>
            <a:r>
              <a:rPr lang="en-US" sz="1800" smtClean="0"/>
              <a:t>// Moze ali nije preporucljivo</a:t>
            </a:r>
            <a:br>
              <a:rPr lang="en-US" sz="1800" smtClean="0"/>
            </a:br>
            <a:r>
              <a:rPr lang="en-US" sz="1800" smtClean="0"/>
              <a:t>define("__FOO__", "something"); </a:t>
            </a:r>
            <a:br>
              <a:rPr lang="en-US" sz="1800" smtClean="0"/>
            </a:br>
            <a:r>
              <a:rPr lang="en-US" sz="1800" smtClean="0"/>
              <a:t/>
            </a:r>
            <a:br>
              <a:rPr lang="en-US" sz="1800" smtClean="0"/>
            </a:br>
            <a:r>
              <a:rPr lang="en-US" sz="1800" smtClean="0"/>
              <a:t>?&gt; </a:t>
            </a:r>
          </a:p>
        </p:txBody>
      </p:sp>
      <p:sp>
        <p:nvSpPr>
          <p:cNvPr id="21510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eaLnBrk="1" hangingPunct="1"/>
            <a:r>
              <a:rPr lang="en-US" smtClean="0"/>
              <a:t>&lt;?php</a:t>
            </a:r>
            <a:br>
              <a:rPr lang="en-US" smtClean="0"/>
            </a:br>
            <a:r>
              <a:rPr lang="en-US" smtClean="0"/>
              <a:t>define("CONSTANT", "Hello world.");</a:t>
            </a:r>
            <a:br>
              <a:rPr lang="en-US" smtClean="0"/>
            </a:br>
            <a:r>
              <a:rPr lang="en-US" smtClean="0"/>
              <a:t>echo CONSTANT; </a:t>
            </a:r>
            <a:r>
              <a:rPr lang="en-US" smtClean="0">
                <a:solidFill>
                  <a:schemeClr val="hlink"/>
                </a:solidFill>
              </a:rPr>
              <a:t>// outputs "Hello world."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Magi</a:t>
            </a:r>
            <a:r>
              <a:rPr lang="sr-Latn-CS" smtClean="0"/>
              <a:t>čne konstante</a:t>
            </a:r>
            <a:endParaRPr lang="en-US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00063" y="1911350"/>
          <a:ext cx="8286750" cy="4675188"/>
        </p:xfrm>
        <a:graphic>
          <a:graphicData uri="http://schemas.openxmlformats.org/drawingml/2006/table">
            <a:tbl>
              <a:tblPr/>
              <a:tblGrid>
                <a:gridCol w="1714500"/>
                <a:gridCol w="6572250"/>
              </a:tblGrid>
              <a:tr h="30401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Nazi v</a:t>
                      </a:r>
                      <a:endParaRPr lang="en-US" sz="1800" dirty="0"/>
                    </a:p>
                  </a:txBody>
                  <a:tcPr marL="29664" marR="29664" marT="14833" marB="14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Opis</a:t>
                      </a:r>
                      <a:endParaRPr lang="en-US" sz="1800" dirty="0"/>
                    </a:p>
                  </a:txBody>
                  <a:tcPr marL="29664" marR="29664" marT="14833" marB="14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015">
                <a:tc>
                  <a:txBody>
                    <a:bodyPr/>
                    <a:lstStyle/>
                    <a:p>
                      <a:pPr algn="l"/>
                      <a:r>
                        <a:rPr lang="en-US" sz="1400" b="1"/>
                        <a:t>__LINE__</a:t>
                      </a:r>
                      <a:endParaRPr lang="en-US" sz="1400"/>
                    </a:p>
                  </a:txBody>
                  <a:tcPr marL="29664" marR="29664" marT="14833" marB="14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err="1" smtClean="0"/>
                        <a:t>Trenutni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broj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linije</a:t>
                      </a:r>
                      <a:r>
                        <a:rPr lang="en-US" sz="1800" dirty="0" smtClean="0"/>
                        <a:t> u </a:t>
                      </a:r>
                      <a:r>
                        <a:rPr lang="en-US" sz="1800" dirty="0" err="1" smtClean="0"/>
                        <a:t>fajlu</a:t>
                      </a:r>
                      <a:endParaRPr lang="en-US" sz="1800" dirty="0"/>
                    </a:p>
                  </a:txBody>
                  <a:tcPr marL="29664" marR="29664" marT="14833" marB="14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00650">
                <a:tc>
                  <a:txBody>
                    <a:bodyPr/>
                    <a:lstStyle/>
                    <a:p>
                      <a:pPr algn="l"/>
                      <a:r>
                        <a:rPr lang="en-US" sz="1400" b="1"/>
                        <a:t>__FILE__</a:t>
                      </a:r>
                      <a:endParaRPr lang="en-US" sz="1400"/>
                    </a:p>
                  </a:txBody>
                  <a:tcPr marL="29664" marR="29664" marT="14833" marB="14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Puno </a:t>
                      </a:r>
                      <a:r>
                        <a:rPr lang="en-US" sz="1800" dirty="0" err="1" smtClean="0"/>
                        <a:t>ime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i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putanja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fajla</a:t>
                      </a:r>
                      <a:r>
                        <a:rPr lang="en-US" sz="1800" dirty="0" smtClean="0"/>
                        <a:t>. </a:t>
                      </a:r>
                      <a:r>
                        <a:rPr lang="en-US" sz="1800" dirty="0" err="1" smtClean="0"/>
                        <a:t>Korisno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kod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naredbe</a:t>
                      </a:r>
                      <a:r>
                        <a:rPr lang="en-US" sz="1800" baseline="0" dirty="0" smtClean="0"/>
                        <a:t> include</a:t>
                      </a:r>
                      <a:endParaRPr lang="en-US" sz="1800" dirty="0"/>
                    </a:p>
                  </a:txBody>
                  <a:tcPr marL="29664" marR="29664" marT="14833" marB="14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03813">
                <a:tc>
                  <a:txBody>
                    <a:bodyPr/>
                    <a:lstStyle/>
                    <a:p>
                      <a:pPr algn="l"/>
                      <a:r>
                        <a:rPr lang="en-US" sz="1400" b="1"/>
                        <a:t>__DIR__</a:t>
                      </a:r>
                      <a:endParaRPr lang="en-US" sz="1400"/>
                    </a:p>
                  </a:txBody>
                  <a:tcPr marL="29664" marR="29664" marT="14833" marB="14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err="1" smtClean="0"/>
                        <a:t>Direktorijum</a:t>
                      </a:r>
                      <a:r>
                        <a:rPr lang="en-US" sz="1800" dirty="0" smtClean="0"/>
                        <a:t> u </a:t>
                      </a:r>
                      <a:r>
                        <a:rPr lang="en-US" sz="1800" dirty="0" err="1" smtClean="0"/>
                        <a:t>kome</a:t>
                      </a:r>
                      <a:r>
                        <a:rPr lang="en-US" sz="1800" dirty="0" smtClean="0"/>
                        <a:t> se </a:t>
                      </a:r>
                      <a:r>
                        <a:rPr lang="en-US" sz="1800" dirty="0" err="1" smtClean="0"/>
                        <a:t>nalazi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fajl</a:t>
                      </a:r>
                      <a:r>
                        <a:rPr lang="en-US" sz="1800" dirty="0" smtClean="0"/>
                        <a:t>. </a:t>
                      </a:r>
                      <a:r>
                        <a:rPr lang="en-US" sz="1800" dirty="0" err="1" smtClean="0"/>
                        <a:t>Ekvivalentno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i="1" dirty="0" err="1" smtClean="0"/>
                        <a:t>dirname</a:t>
                      </a:r>
                      <a:r>
                        <a:rPr lang="en-US" sz="1800" i="1" dirty="0"/>
                        <a:t>(__FILE__)</a:t>
                      </a:r>
                      <a:r>
                        <a:rPr lang="en-US" sz="1800" dirty="0"/>
                        <a:t>. </a:t>
                      </a:r>
                    </a:p>
                  </a:txBody>
                  <a:tcPr marL="29664" marR="29664" marT="14833" marB="14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3301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__FUNCTION__</a:t>
                      </a:r>
                      <a:endParaRPr lang="en-US" sz="1400" dirty="0"/>
                    </a:p>
                  </a:txBody>
                  <a:tcPr marL="29664" marR="29664" marT="14833" marB="14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The </a:t>
                      </a:r>
                      <a:r>
                        <a:rPr lang="en-US" sz="1800" dirty="0" err="1" smtClean="0"/>
                        <a:t>Naziv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funkcije</a:t>
                      </a:r>
                      <a:r>
                        <a:rPr lang="en-US" sz="1800" dirty="0" smtClean="0"/>
                        <a:t>.</a:t>
                      </a:r>
                      <a:endParaRPr lang="en-US" sz="1800" dirty="0"/>
                    </a:p>
                  </a:txBody>
                  <a:tcPr marL="29664" marR="29664" marT="14833" marB="14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3301">
                <a:tc>
                  <a:txBody>
                    <a:bodyPr/>
                    <a:lstStyle/>
                    <a:p>
                      <a:pPr algn="l"/>
                      <a:r>
                        <a:rPr lang="en-US" sz="1400" b="1"/>
                        <a:t>__CLASS__</a:t>
                      </a:r>
                      <a:endParaRPr lang="en-US" sz="1400"/>
                    </a:p>
                  </a:txBody>
                  <a:tcPr marL="29664" marR="29664" marT="14833" marB="14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err="1" smtClean="0"/>
                        <a:t>Naziv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klase</a:t>
                      </a:r>
                      <a:r>
                        <a:rPr lang="en-US" sz="1800" dirty="0" smtClean="0"/>
                        <a:t>.</a:t>
                      </a:r>
                      <a:endParaRPr lang="en-US" sz="1800" dirty="0"/>
                    </a:p>
                  </a:txBody>
                  <a:tcPr marL="29664" marR="29664" marT="14833" marB="14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9628">
                <a:tc>
                  <a:txBody>
                    <a:bodyPr/>
                    <a:lstStyle/>
                    <a:p>
                      <a:pPr algn="l"/>
                      <a:r>
                        <a:rPr lang="en-US" sz="1400" b="1"/>
                        <a:t>__METHOD__</a:t>
                      </a:r>
                      <a:endParaRPr lang="en-US" sz="1400"/>
                    </a:p>
                  </a:txBody>
                  <a:tcPr marL="29664" marR="29664" marT="14833" marB="14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err="1" smtClean="0"/>
                        <a:t>Naziv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metode</a:t>
                      </a:r>
                      <a:endParaRPr lang="en-US" sz="1800" dirty="0"/>
                    </a:p>
                  </a:txBody>
                  <a:tcPr marL="29664" marR="29664" marT="14833" marB="14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6465">
                <a:tc>
                  <a:txBody>
                    <a:bodyPr/>
                    <a:lstStyle/>
                    <a:p>
                      <a:pPr algn="l"/>
                      <a:r>
                        <a:rPr lang="en-US" sz="1400" b="1"/>
                        <a:t>__NAMESPACE__</a:t>
                      </a:r>
                      <a:endParaRPr lang="en-US" sz="1400"/>
                    </a:p>
                  </a:txBody>
                  <a:tcPr marL="29664" marR="29664" marT="14833" marB="14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err="1" smtClean="0"/>
                        <a:t>Naziv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namespacea</a:t>
                      </a:r>
                      <a:r>
                        <a:rPr lang="en-US" sz="1800" dirty="0" smtClean="0"/>
                        <a:t>.</a:t>
                      </a:r>
                      <a:endParaRPr lang="en-US" sz="1800" dirty="0"/>
                    </a:p>
                  </a:txBody>
                  <a:tcPr marL="29664" marR="29664" marT="14833" marB="14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Opseg važenja promenljive 1</a:t>
            </a:r>
          </a:p>
        </p:txBody>
      </p:sp>
      <p:sp>
        <p:nvSpPr>
          <p:cNvPr id="23555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single scope</a:t>
            </a:r>
          </a:p>
        </p:txBody>
      </p:sp>
      <p:sp>
        <p:nvSpPr>
          <p:cNvPr id="23557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smtClean="0"/>
              <a:t>static</a:t>
            </a:r>
          </a:p>
        </p:txBody>
      </p:sp>
      <p:sp>
        <p:nvSpPr>
          <p:cNvPr id="23556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smtClean="0"/>
              <a:t>&lt;?php</a:t>
            </a:r>
            <a:br>
              <a:rPr lang="en-US" smtClean="0"/>
            </a:br>
            <a:r>
              <a:rPr lang="en-US" smtClean="0"/>
              <a:t>$a = 1;</a:t>
            </a:r>
            <a:br>
              <a:rPr lang="en-US" smtClean="0"/>
            </a:br>
            <a:r>
              <a:rPr lang="en-US" b="1" smtClean="0">
                <a:solidFill>
                  <a:srgbClr val="FF0000"/>
                </a:solidFill>
              </a:rPr>
              <a:t>include 'b.inc';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?&gt; </a:t>
            </a:r>
          </a:p>
          <a:p>
            <a:endParaRPr lang="en-US" smtClean="0"/>
          </a:p>
        </p:txBody>
      </p:sp>
      <p:sp>
        <p:nvSpPr>
          <p:cNvPr id="23558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&lt;?php</a:t>
            </a:r>
            <a:br>
              <a:rPr lang="en-US" smtClean="0"/>
            </a:br>
            <a:r>
              <a:rPr lang="en-US" smtClean="0"/>
              <a:t>function test()</a:t>
            </a:r>
            <a:br>
              <a:rPr lang="en-US" smtClean="0"/>
            </a:br>
            <a:r>
              <a:rPr lang="en-US" smtClean="0"/>
              <a:t>{</a:t>
            </a:r>
            <a:br>
              <a:rPr lang="en-US" smtClean="0"/>
            </a:br>
            <a:r>
              <a:rPr lang="en-US" smtClean="0"/>
              <a:t>    static $a = 0;</a:t>
            </a:r>
            <a:br>
              <a:rPr lang="en-US" smtClean="0"/>
            </a:br>
            <a:r>
              <a:rPr lang="en-US" smtClean="0"/>
              <a:t>    echo $a;</a:t>
            </a:r>
            <a:br>
              <a:rPr lang="en-US" smtClean="0"/>
            </a:br>
            <a:r>
              <a:rPr lang="en-US" smtClean="0"/>
              <a:t>    $a++;</a:t>
            </a:r>
            <a:br>
              <a:rPr lang="en-US" smtClean="0"/>
            </a:br>
            <a:r>
              <a:rPr lang="en-US" smtClean="0"/>
              <a:t>}</a:t>
            </a:r>
            <a:br>
              <a:rPr lang="en-US" smtClean="0"/>
            </a:br>
            <a:r>
              <a:rPr lang="en-US" smtClean="0"/>
              <a:t>?&gt; 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Opseg važenja promenljive 2</a:t>
            </a:r>
          </a:p>
        </p:txBody>
      </p:sp>
      <p:sp>
        <p:nvSpPr>
          <p:cNvPr id="24579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smtClean="0"/>
              <a:t>global</a:t>
            </a:r>
            <a:endParaRPr lang="en-US" smtClean="0"/>
          </a:p>
        </p:txBody>
      </p:sp>
      <p:sp>
        <p:nvSpPr>
          <p:cNvPr id="24581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smtClean="0"/>
              <a:t> $GLOBALS</a:t>
            </a:r>
          </a:p>
        </p:txBody>
      </p:sp>
      <p:sp>
        <p:nvSpPr>
          <p:cNvPr id="24580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&lt;?php</a:t>
            </a:r>
            <a:br>
              <a:rPr lang="en-US" smtClean="0"/>
            </a:br>
            <a:r>
              <a:rPr lang="en-US" smtClean="0"/>
              <a:t>$a = 1;</a:t>
            </a:r>
            <a:br>
              <a:rPr lang="en-US" smtClean="0"/>
            </a:br>
            <a:r>
              <a:rPr lang="en-US" smtClean="0"/>
              <a:t>$b = 2;</a:t>
            </a:r>
            <a:br>
              <a:rPr lang="en-US" smtClean="0"/>
            </a:br>
            <a:r>
              <a:rPr lang="en-US" smtClean="0"/>
              <a:t>function Sum()</a:t>
            </a:r>
            <a:br>
              <a:rPr lang="en-US" smtClean="0"/>
            </a:br>
            <a:r>
              <a:rPr lang="en-US" smtClean="0"/>
              <a:t>{</a:t>
            </a:r>
            <a:br>
              <a:rPr lang="en-US" smtClean="0"/>
            </a:br>
            <a:r>
              <a:rPr lang="en-US" smtClean="0"/>
              <a:t>    </a:t>
            </a:r>
            <a:r>
              <a:rPr lang="en-US" b="1" smtClean="0">
                <a:solidFill>
                  <a:srgbClr val="FF0000"/>
                </a:solidFill>
              </a:rPr>
              <a:t>global $a, $b;</a:t>
            </a:r>
            <a:br>
              <a:rPr lang="en-US" b="1" smtClean="0">
                <a:solidFill>
                  <a:srgbClr val="FF0000"/>
                </a:solidFill>
              </a:rPr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    $b = $a + $b;</a:t>
            </a:r>
            <a:br>
              <a:rPr lang="en-US" smtClean="0"/>
            </a:br>
            <a:r>
              <a:rPr lang="en-US" smtClean="0"/>
              <a:t>} </a:t>
            </a:r>
            <a:br>
              <a:rPr lang="en-US" smtClean="0"/>
            </a:br>
            <a:r>
              <a:rPr lang="en-US" smtClean="0"/>
              <a:t>Sum();</a:t>
            </a:r>
            <a:br>
              <a:rPr lang="en-US" smtClean="0"/>
            </a:br>
            <a:r>
              <a:rPr lang="en-US" smtClean="0"/>
              <a:t>echo $b;</a:t>
            </a:r>
            <a:br>
              <a:rPr lang="en-US" smtClean="0"/>
            </a:br>
            <a:r>
              <a:rPr lang="en-US" smtClean="0"/>
              <a:t>?&gt; </a:t>
            </a:r>
          </a:p>
          <a:p>
            <a:endParaRPr lang="en-US" smtClean="0"/>
          </a:p>
        </p:txBody>
      </p:sp>
      <p:sp>
        <p:nvSpPr>
          <p:cNvPr id="24582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&lt;?php</a:t>
            </a:r>
            <a:br>
              <a:rPr lang="en-US" smtClean="0"/>
            </a:br>
            <a:r>
              <a:rPr lang="en-US" smtClean="0"/>
              <a:t>$a = 1;</a:t>
            </a:r>
            <a:br>
              <a:rPr lang="en-US" smtClean="0"/>
            </a:br>
            <a:r>
              <a:rPr lang="en-US" smtClean="0"/>
              <a:t>$b = 2;</a:t>
            </a:r>
            <a:br>
              <a:rPr lang="en-US" smtClean="0"/>
            </a:br>
            <a:r>
              <a:rPr lang="en-US" smtClean="0"/>
              <a:t>function Sum()</a:t>
            </a:r>
            <a:br>
              <a:rPr lang="en-US" smtClean="0"/>
            </a:br>
            <a:r>
              <a:rPr lang="en-US" smtClean="0"/>
              <a:t>{</a:t>
            </a:r>
            <a:br>
              <a:rPr lang="en-US" smtClean="0"/>
            </a:br>
            <a:r>
              <a:rPr lang="en-US" smtClean="0"/>
              <a:t>    $GLOBALS['b'] = $GLOBALS['a'] + $GLOBALS['b'];</a:t>
            </a:r>
            <a:br>
              <a:rPr lang="en-US" smtClean="0"/>
            </a:br>
            <a:r>
              <a:rPr lang="en-US" smtClean="0"/>
              <a:t>} </a:t>
            </a:r>
            <a:br>
              <a:rPr lang="en-US" smtClean="0"/>
            </a:br>
            <a:r>
              <a:rPr lang="en-US" smtClean="0"/>
              <a:t>Sum();</a:t>
            </a:r>
            <a:br>
              <a:rPr lang="en-US" smtClean="0"/>
            </a:br>
            <a:r>
              <a:rPr lang="en-US" smtClean="0"/>
              <a:t>echo $b;</a:t>
            </a:r>
            <a:br>
              <a:rPr lang="en-US" smtClean="0"/>
            </a:br>
            <a:r>
              <a:rPr lang="en-US" smtClean="0"/>
              <a:t>?&gt; </a:t>
            </a:r>
          </a:p>
          <a:p>
            <a:endParaRPr lang="en-US" smtClean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5602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Latn-CS" smtClean="0"/>
              <a:t>Globalne promenljive</a:t>
            </a:r>
            <a:endParaRPr lang="en-US" smtClean="0"/>
          </a:p>
        </p:txBody>
      </p:sp>
      <p:sp>
        <p:nvSpPr>
          <p:cNvPr id="25603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sz="2800" smtClean="0"/>
              <a:t>$GLOBALS </a:t>
            </a:r>
          </a:p>
          <a:p>
            <a:pPr eaLnBrk="1" hangingPunct="1"/>
            <a:r>
              <a:rPr lang="en-US" sz="2800" smtClean="0"/>
              <a:t>$_SERVER </a:t>
            </a:r>
          </a:p>
          <a:p>
            <a:pPr eaLnBrk="1" hangingPunct="1"/>
            <a:r>
              <a:rPr lang="en-US" sz="2800" smtClean="0"/>
              <a:t>$_GET </a:t>
            </a:r>
          </a:p>
          <a:p>
            <a:pPr eaLnBrk="1" hangingPunct="1"/>
            <a:r>
              <a:rPr lang="en-US" sz="2800" smtClean="0"/>
              <a:t>$_POST </a:t>
            </a:r>
          </a:p>
          <a:p>
            <a:pPr eaLnBrk="1" hangingPunct="1"/>
            <a:r>
              <a:rPr lang="en-US" sz="2800" smtClean="0"/>
              <a:t>$_FILES </a:t>
            </a:r>
          </a:p>
          <a:p>
            <a:pPr eaLnBrk="1" hangingPunct="1"/>
            <a:r>
              <a:rPr lang="en-US" sz="2800" smtClean="0"/>
              <a:t>$_COOKIE </a:t>
            </a:r>
          </a:p>
          <a:p>
            <a:pPr eaLnBrk="1" hangingPunct="1"/>
            <a:r>
              <a:rPr lang="en-US" sz="2800" smtClean="0"/>
              <a:t>$_SESSION</a:t>
            </a:r>
          </a:p>
          <a:p>
            <a:pPr eaLnBrk="1" hangingPunct="1"/>
            <a:r>
              <a:rPr lang="en-US" sz="2800" smtClean="0"/>
              <a:t>$_REQUEST</a:t>
            </a:r>
          </a:p>
          <a:p>
            <a:pPr eaLnBrk="1" hangingPunct="1"/>
            <a:r>
              <a:rPr lang="en-US" sz="2800" smtClean="0"/>
              <a:t>$_ENV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u="sng" smtClean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Latn-CS" smtClean="0"/>
              <a:t>Operatori 1</a:t>
            </a:r>
            <a:endParaRPr lang="en-US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00063" y="1857375"/>
          <a:ext cx="4064000" cy="2560635"/>
        </p:xfrm>
        <a:graphic>
          <a:graphicData uri="http://schemas.openxmlformats.org/drawingml/2006/table">
            <a:tbl>
              <a:tblPr/>
              <a:tblGrid>
                <a:gridCol w="2032000"/>
                <a:gridCol w="2032000"/>
              </a:tblGrid>
              <a:tr h="365805">
                <a:tc>
                  <a:txBody>
                    <a:bodyPr/>
                    <a:lstStyle/>
                    <a:p>
                      <a:r>
                        <a:rPr lang="sr-Latn-CS" sz="1800" dirty="0" smtClean="0"/>
                        <a:t>Primer</a:t>
                      </a:r>
                      <a:endParaRPr lang="en-US" sz="1800" dirty="0"/>
                    </a:p>
                  </a:txBody>
                  <a:tcPr marT="45726" marB="457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CS" sz="1800" dirty="0" smtClean="0"/>
                        <a:t>Naziv</a:t>
                      </a:r>
                      <a:endParaRPr lang="en-US" sz="1800" dirty="0"/>
                    </a:p>
                  </a:txBody>
                  <a:tcPr marT="45726" marB="457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</a:tr>
              <a:tr h="365805">
                <a:tc>
                  <a:txBody>
                    <a:bodyPr/>
                    <a:lstStyle/>
                    <a:p>
                      <a:pPr algn="l"/>
                      <a:r>
                        <a:rPr lang="en-US" sz="1800" b="1"/>
                        <a:t>-$a</a:t>
                      </a:r>
                    </a:p>
                  </a:txBody>
                  <a:tcPr marT="45726" marB="457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r-Latn-CS" sz="1800" dirty="0" smtClean="0"/>
                        <a:t>Promena</a:t>
                      </a:r>
                      <a:r>
                        <a:rPr lang="sr-Latn-CS" sz="1800" baseline="0" dirty="0" smtClean="0"/>
                        <a:t> znaka</a:t>
                      </a:r>
                      <a:endParaRPr lang="en-US" sz="1800" dirty="0"/>
                    </a:p>
                  </a:txBody>
                  <a:tcPr marT="45726" marB="457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5805">
                <a:tc>
                  <a:txBody>
                    <a:bodyPr/>
                    <a:lstStyle/>
                    <a:p>
                      <a:pPr algn="l"/>
                      <a:r>
                        <a:rPr lang="en-US" sz="1800" b="1"/>
                        <a:t>$a + $b</a:t>
                      </a:r>
                    </a:p>
                  </a:txBody>
                  <a:tcPr marT="45726" marB="457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r-Latn-CS" sz="1800" dirty="0" smtClean="0"/>
                        <a:t>Sabiranje</a:t>
                      </a:r>
                      <a:endParaRPr lang="en-US" sz="1800" dirty="0"/>
                    </a:p>
                  </a:txBody>
                  <a:tcPr marT="45726" marB="457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5805">
                <a:tc>
                  <a:txBody>
                    <a:bodyPr/>
                    <a:lstStyle/>
                    <a:p>
                      <a:pPr algn="l"/>
                      <a:r>
                        <a:rPr lang="en-US" sz="1800" b="1"/>
                        <a:t>$a - $b</a:t>
                      </a:r>
                    </a:p>
                  </a:txBody>
                  <a:tcPr marT="45726" marB="457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r-Latn-CS" sz="1800" dirty="0" smtClean="0"/>
                        <a:t>Oduzimanje</a:t>
                      </a:r>
                      <a:endParaRPr lang="en-US" sz="1800" dirty="0"/>
                    </a:p>
                  </a:txBody>
                  <a:tcPr marT="45726" marB="457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5805">
                <a:tc>
                  <a:txBody>
                    <a:bodyPr/>
                    <a:lstStyle/>
                    <a:p>
                      <a:pPr algn="l"/>
                      <a:r>
                        <a:rPr lang="en-US" sz="1800" b="1"/>
                        <a:t>$a * $b</a:t>
                      </a:r>
                    </a:p>
                  </a:txBody>
                  <a:tcPr marT="45726" marB="457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M</a:t>
                      </a:r>
                      <a:r>
                        <a:rPr lang="sr-Latn-CS" sz="1800" dirty="0" err="1" smtClean="0"/>
                        <a:t>noženje</a:t>
                      </a:r>
                      <a:endParaRPr lang="en-US" sz="1800" dirty="0"/>
                    </a:p>
                  </a:txBody>
                  <a:tcPr marT="45726" marB="457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5805">
                <a:tc>
                  <a:txBody>
                    <a:bodyPr/>
                    <a:lstStyle/>
                    <a:p>
                      <a:pPr algn="l"/>
                      <a:r>
                        <a:rPr lang="en-US" sz="1800" b="1"/>
                        <a:t>$a / $b</a:t>
                      </a:r>
                    </a:p>
                  </a:txBody>
                  <a:tcPr marT="45726" marB="457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r-Latn-CS" sz="1800" dirty="0" smtClean="0"/>
                        <a:t>Deljenje</a:t>
                      </a:r>
                      <a:endParaRPr lang="en-US" sz="1800" dirty="0"/>
                    </a:p>
                  </a:txBody>
                  <a:tcPr marT="45726" marB="457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5805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/>
                        <a:t>$a % $b</a:t>
                      </a:r>
                    </a:p>
                  </a:txBody>
                  <a:tcPr marT="45726" marB="457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Mo</a:t>
                      </a:r>
                      <a:r>
                        <a:rPr lang="sr-Latn-CS" sz="1800" dirty="0" smtClean="0"/>
                        <a:t>duo</a:t>
                      </a:r>
                      <a:endParaRPr lang="en-US" sz="1800" dirty="0"/>
                    </a:p>
                  </a:txBody>
                  <a:tcPr marT="45726" marB="457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429125" y="1857375"/>
          <a:ext cx="4714876" cy="3413124"/>
        </p:xfrm>
        <a:graphic>
          <a:graphicData uri="http://schemas.openxmlformats.org/drawingml/2006/table">
            <a:tbl>
              <a:tblPr/>
              <a:tblGrid>
                <a:gridCol w="2357438"/>
                <a:gridCol w="2357438"/>
              </a:tblGrid>
              <a:tr h="365797">
                <a:tc>
                  <a:txBody>
                    <a:bodyPr/>
                    <a:lstStyle/>
                    <a:p>
                      <a:r>
                        <a:rPr lang="sr-Latn-CS" sz="1800" dirty="0" smtClean="0"/>
                        <a:t>Primer</a:t>
                      </a:r>
                      <a:endParaRPr lang="en-US" sz="1800" dirty="0"/>
                    </a:p>
                  </a:txBody>
                  <a:tcPr marT="45725" marB="457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CS" sz="1800" dirty="0" smtClean="0"/>
                        <a:t>Naziv</a:t>
                      </a:r>
                      <a:endParaRPr lang="en-US" sz="1800" dirty="0"/>
                    </a:p>
                  </a:txBody>
                  <a:tcPr marT="45725" marB="457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</a:tr>
              <a:tr h="490613">
                <a:tc>
                  <a:txBody>
                    <a:bodyPr/>
                    <a:lstStyle/>
                    <a:p>
                      <a:pPr algn="l"/>
                      <a:r>
                        <a:rPr lang="en-US" sz="1800" b="1"/>
                        <a:t>$a &amp; $b</a:t>
                      </a:r>
                      <a:r>
                        <a:rPr lang="en-US" sz="1800"/>
                        <a:t> </a:t>
                      </a:r>
                    </a:p>
                  </a:txBody>
                  <a:tcPr marL="66623" marR="66623" marT="33314" marB="33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And</a:t>
                      </a:r>
                    </a:p>
                  </a:txBody>
                  <a:tcPr marL="66623" marR="66623" marT="33314" marB="33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0613">
                <a:tc>
                  <a:txBody>
                    <a:bodyPr/>
                    <a:lstStyle/>
                    <a:p>
                      <a:pPr algn="l"/>
                      <a:r>
                        <a:rPr lang="en-US" sz="1800" b="1"/>
                        <a:t>$a | $b</a:t>
                      </a:r>
                      <a:r>
                        <a:rPr lang="en-US" sz="1800"/>
                        <a:t> </a:t>
                      </a:r>
                    </a:p>
                  </a:txBody>
                  <a:tcPr marL="66623" marR="66623" marT="33314" marB="33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/>
                        <a:t>Or (inclusive or)</a:t>
                      </a:r>
                    </a:p>
                  </a:txBody>
                  <a:tcPr marL="66623" marR="66623" marT="33314" marB="33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0613">
                <a:tc>
                  <a:txBody>
                    <a:bodyPr/>
                    <a:lstStyle/>
                    <a:p>
                      <a:pPr algn="l"/>
                      <a:r>
                        <a:rPr lang="en-US" sz="1800" b="1"/>
                        <a:t>$a ^ $b</a:t>
                      </a:r>
                      <a:r>
                        <a:rPr lang="en-US" sz="1800"/>
                        <a:t> </a:t>
                      </a:r>
                    </a:p>
                  </a:txBody>
                  <a:tcPr marL="66623" marR="66623" marT="33314" marB="33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err="1"/>
                        <a:t>Xor</a:t>
                      </a:r>
                      <a:r>
                        <a:rPr lang="en-US" sz="1800" dirty="0"/>
                        <a:t> (exclusive or)</a:t>
                      </a:r>
                    </a:p>
                  </a:txBody>
                  <a:tcPr marL="66623" marR="66623" marT="33314" marB="33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0613">
                <a:tc>
                  <a:txBody>
                    <a:bodyPr/>
                    <a:lstStyle/>
                    <a:p>
                      <a:pPr algn="l"/>
                      <a:r>
                        <a:rPr lang="en-US" sz="1800" b="1"/>
                        <a:t>~ $a</a:t>
                      </a:r>
                      <a:r>
                        <a:rPr lang="en-US" sz="1800"/>
                        <a:t> </a:t>
                      </a:r>
                    </a:p>
                  </a:txBody>
                  <a:tcPr marL="66623" marR="66623" marT="33314" marB="33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/>
                        <a:t>Not</a:t>
                      </a:r>
                    </a:p>
                  </a:txBody>
                  <a:tcPr marL="66623" marR="66623" marT="33314" marB="33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43898">
                <a:tc>
                  <a:txBody>
                    <a:bodyPr/>
                    <a:lstStyle/>
                    <a:p>
                      <a:pPr algn="l"/>
                      <a:r>
                        <a:rPr lang="en-US" sz="1800" b="1"/>
                        <a:t>$a &lt;&lt; $b</a:t>
                      </a:r>
                      <a:r>
                        <a:rPr lang="en-US" sz="1800"/>
                        <a:t> </a:t>
                      </a:r>
                    </a:p>
                  </a:txBody>
                  <a:tcPr marL="66623" marR="66623" marT="33314" marB="33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Shift left</a:t>
                      </a:r>
                    </a:p>
                  </a:txBody>
                  <a:tcPr marL="66623" marR="66623" marT="33314" marB="33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0977">
                <a:tc>
                  <a:txBody>
                    <a:bodyPr/>
                    <a:lstStyle/>
                    <a:p>
                      <a:pPr algn="l"/>
                      <a:r>
                        <a:rPr lang="en-US" sz="1800" b="1"/>
                        <a:t>$a &gt;&gt; $b</a:t>
                      </a:r>
                      <a:r>
                        <a:rPr lang="en-US" sz="1800"/>
                        <a:t> </a:t>
                      </a:r>
                    </a:p>
                  </a:txBody>
                  <a:tcPr marL="66623" marR="66623" marT="33314" marB="33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Shift right</a:t>
                      </a:r>
                    </a:p>
                  </a:txBody>
                  <a:tcPr marL="66623" marR="66623" marT="33314" marB="33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Latn-CS" smtClean="0"/>
              <a:t>Operatori 2</a:t>
            </a:r>
            <a:endParaRPr lang="en-US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42938" y="1928813"/>
          <a:ext cx="5286376" cy="3770313"/>
        </p:xfrm>
        <a:graphic>
          <a:graphicData uri="http://schemas.openxmlformats.org/drawingml/2006/table">
            <a:tbl>
              <a:tblPr/>
              <a:tblGrid>
                <a:gridCol w="2643188"/>
                <a:gridCol w="2643188"/>
              </a:tblGrid>
              <a:tr h="365788">
                <a:tc>
                  <a:txBody>
                    <a:bodyPr/>
                    <a:lstStyle/>
                    <a:p>
                      <a:r>
                        <a:rPr lang="sr-Latn-CS" sz="1800" dirty="0" smtClean="0"/>
                        <a:t>Primer</a:t>
                      </a:r>
                      <a:endParaRPr lang="en-US" sz="1800" dirty="0"/>
                    </a:p>
                  </a:txBody>
                  <a:tcPr marL="91439" marR="91439" marT="45724" marB="45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CS" sz="1800" dirty="0" smtClean="0"/>
                        <a:t>Naziv</a:t>
                      </a:r>
                      <a:endParaRPr lang="en-US" sz="1800" dirty="0"/>
                    </a:p>
                  </a:txBody>
                  <a:tcPr marL="91439" marR="91439" marT="45724" marB="45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</a:tr>
              <a:tr h="320527">
                <a:tc>
                  <a:txBody>
                    <a:bodyPr/>
                    <a:lstStyle/>
                    <a:p>
                      <a:pPr algn="l"/>
                      <a:r>
                        <a:rPr lang="en-US" sz="1800" b="1"/>
                        <a:t>$a == $b</a:t>
                      </a:r>
                    </a:p>
                  </a:txBody>
                  <a:tcPr marL="46182" marR="46182" marT="23093" marB="23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r-Latn-CS" sz="1800" dirty="0" smtClean="0"/>
                        <a:t>Jednako</a:t>
                      </a:r>
                      <a:endParaRPr lang="en-US" sz="1800" dirty="0"/>
                    </a:p>
                  </a:txBody>
                  <a:tcPr marL="46182" marR="46182" marT="23093" marB="23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4329">
                <a:tc>
                  <a:txBody>
                    <a:bodyPr/>
                    <a:lstStyle/>
                    <a:p>
                      <a:pPr algn="l"/>
                      <a:r>
                        <a:rPr lang="en-US" sz="1800" b="1"/>
                        <a:t>$a === $b</a:t>
                      </a:r>
                    </a:p>
                  </a:txBody>
                  <a:tcPr marL="46182" marR="46182" marT="23093" marB="23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r-Latn-CS" sz="1800" dirty="0" smtClean="0"/>
                        <a:t>Identično</a:t>
                      </a:r>
                      <a:endParaRPr lang="en-US" sz="1800" dirty="0"/>
                    </a:p>
                  </a:txBody>
                  <a:tcPr marL="46182" marR="46182" marT="23093" marB="23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527">
                <a:tc>
                  <a:txBody>
                    <a:bodyPr/>
                    <a:lstStyle/>
                    <a:p>
                      <a:pPr algn="l"/>
                      <a:r>
                        <a:rPr lang="en-US" sz="1800" b="1"/>
                        <a:t>$a != $b</a:t>
                      </a:r>
                    </a:p>
                  </a:txBody>
                  <a:tcPr marL="46182" marR="46182" marT="23093" marB="23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r-Latn-CS" sz="1800" dirty="0" smtClean="0"/>
                        <a:t>Nije jednako</a:t>
                      </a:r>
                      <a:endParaRPr lang="en-US" sz="1800" dirty="0"/>
                    </a:p>
                  </a:txBody>
                  <a:tcPr marL="46182" marR="46182" marT="23093" marB="23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527">
                <a:tc>
                  <a:txBody>
                    <a:bodyPr/>
                    <a:lstStyle/>
                    <a:p>
                      <a:pPr algn="l"/>
                      <a:r>
                        <a:rPr lang="en-US" sz="1800" b="1"/>
                        <a:t>$a &lt;&gt; $b</a:t>
                      </a:r>
                    </a:p>
                  </a:txBody>
                  <a:tcPr marL="46182" marR="46182" marT="23093" marB="23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r-Latn-CS" sz="1800" dirty="0" smtClean="0"/>
                        <a:t>Nije jednako</a:t>
                      </a:r>
                      <a:endParaRPr lang="en-US" sz="1800" dirty="0"/>
                    </a:p>
                  </a:txBody>
                  <a:tcPr marL="46182" marR="46182" marT="23093" marB="23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4329">
                <a:tc>
                  <a:txBody>
                    <a:bodyPr/>
                    <a:lstStyle/>
                    <a:p>
                      <a:pPr algn="l"/>
                      <a:r>
                        <a:rPr lang="en-US" sz="1800" b="1"/>
                        <a:t>$a !== $b</a:t>
                      </a:r>
                    </a:p>
                  </a:txBody>
                  <a:tcPr marL="46182" marR="46182" marT="23093" marB="23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r-Latn-CS" sz="1800" dirty="0" smtClean="0"/>
                        <a:t>Nije </a:t>
                      </a:r>
                      <a:r>
                        <a:rPr lang="sr-Latn-CS" sz="1800" dirty="0" err="1" smtClean="0"/>
                        <a:t>identicno</a:t>
                      </a:r>
                      <a:endParaRPr lang="en-US" sz="1800" dirty="0"/>
                    </a:p>
                  </a:txBody>
                  <a:tcPr marL="46182" marR="46182" marT="23093" marB="23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527">
                <a:tc>
                  <a:txBody>
                    <a:bodyPr/>
                    <a:lstStyle/>
                    <a:p>
                      <a:pPr algn="l"/>
                      <a:r>
                        <a:rPr lang="en-US" sz="1800" b="1"/>
                        <a:t>$a &lt; $b</a:t>
                      </a:r>
                    </a:p>
                  </a:txBody>
                  <a:tcPr marL="46182" marR="46182" marT="23093" marB="23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r-Latn-CS" sz="1800" dirty="0" smtClean="0"/>
                        <a:t>Manje od</a:t>
                      </a:r>
                      <a:endParaRPr lang="en-US" sz="1800" dirty="0"/>
                    </a:p>
                  </a:txBody>
                  <a:tcPr marL="46182" marR="46182" marT="23093" marB="23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2705">
                <a:tc>
                  <a:txBody>
                    <a:bodyPr/>
                    <a:lstStyle/>
                    <a:p>
                      <a:pPr algn="l"/>
                      <a:r>
                        <a:rPr lang="en-US" sz="1800" b="1"/>
                        <a:t>$a &gt; $b</a:t>
                      </a:r>
                    </a:p>
                  </a:txBody>
                  <a:tcPr marL="46182" marR="46182" marT="23093" marB="23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r-Latn-CS" sz="1800" dirty="0" err="1" smtClean="0"/>
                        <a:t>Vece</a:t>
                      </a:r>
                      <a:r>
                        <a:rPr lang="sr-Latn-CS" sz="1800" dirty="0" smtClean="0"/>
                        <a:t> od</a:t>
                      </a:r>
                      <a:endParaRPr lang="en-US" sz="1800" dirty="0"/>
                    </a:p>
                  </a:txBody>
                  <a:tcPr marL="46182" marR="46182" marT="23093" marB="23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527">
                <a:tc>
                  <a:txBody>
                    <a:bodyPr/>
                    <a:lstStyle/>
                    <a:p>
                      <a:pPr algn="l"/>
                      <a:r>
                        <a:rPr lang="en-US" sz="1800" b="1"/>
                        <a:t>$a &lt;= $b</a:t>
                      </a:r>
                    </a:p>
                  </a:txBody>
                  <a:tcPr marL="46182" marR="46182" marT="23093" marB="23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r-Latn-CS" sz="1800" dirty="0" smtClean="0"/>
                        <a:t>Manje ili jednako</a:t>
                      </a:r>
                      <a:endParaRPr lang="en-US" sz="1800" dirty="0"/>
                    </a:p>
                  </a:txBody>
                  <a:tcPr marL="46182" marR="46182" marT="23093" marB="23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527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/>
                        <a:t>$a &gt;= $b</a:t>
                      </a:r>
                    </a:p>
                  </a:txBody>
                  <a:tcPr marL="46182" marR="46182" marT="23093" marB="23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r-Latn-CS" sz="1800" dirty="0" err="1" smtClean="0"/>
                        <a:t>Vece</a:t>
                      </a:r>
                      <a:r>
                        <a:rPr lang="sr-Latn-CS" sz="1800" dirty="0" smtClean="0"/>
                        <a:t> ili jednako</a:t>
                      </a:r>
                      <a:endParaRPr lang="en-US" sz="1800" dirty="0"/>
                    </a:p>
                  </a:txBody>
                  <a:tcPr marL="46182" marR="46182" marT="23093" marB="23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080000" y="1928813"/>
          <a:ext cx="4064000" cy="1828800"/>
        </p:xfrm>
        <a:graphic>
          <a:graphicData uri="http://schemas.openxmlformats.org/drawingml/2006/table">
            <a:tbl>
              <a:tblPr/>
              <a:tblGrid>
                <a:gridCol w="2032000"/>
                <a:gridCol w="2032000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Example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b="1"/>
                        <a:t>++$a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Pre-in</a:t>
                      </a:r>
                      <a:r>
                        <a:rPr lang="sr-Latn-CS" dirty="0" err="1" smtClean="0"/>
                        <a:t>krement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b="1"/>
                        <a:t>$a++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Post-in</a:t>
                      </a:r>
                      <a:r>
                        <a:rPr lang="sr-Latn-CS" dirty="0" err="1" smtClean="0"/>
                        <a:t>krement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b="1"/>
                        <a:t>--$a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Pre-de</a:t>
                      </a:r>
                      <a:r>
                        <a:rPr lang="sr-Latn-CS" dirty="0" err="1" smtClean="0"/>
                        <a:t>krement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b="1" dirty="0"/>
                        <a:t>$a--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Post-de</a:t>
                      </a:r>
                      <a:r>
                        <a:rPr lang="sr-Latn-CS" dirty="0" err="1" smtClean="0"/>
                        <a:t>krement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Latn-CS" smtClean="0"/>
              <a:t>Operatori 3</a:t>
            </a:r>
            <a:endParaRPr lang="en-US" smtClean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472488" cy="4302125"/>
          </a:xfrm>
        </p:spPr>
        <p:txBody>
          <a:bodyPr/>
          <a:lstStyle/>
          <a:p>
            <a:pPr eaLnBrk="1" hangingPunct="1"/>
            <a:r>
              <a:rPr lang="en-US" smtClean="0"/>
              <a:t>&lt;?php</a:t>
            </a:r>
            <a:br>
              <a:rPr lang="en-US" smtClean="0"/>
            </a:br>
            <a:r>
              <a:rPr lang="en-US" smtClean="0"/>
              <a:t>$a = "Hello ";</a:t>
            </a:r>
            <a:br>
              <a:rPr lang="en-US" smtClean="0"/>
            </a:br>
            <a:r>
              <a:rPr lang="en-US" smtClean="0"/>
              <a:t>$b = $a . "World!"; </a:t>
            </a:r>
            <a:r>
              <a:rPr lang="en-US" smtClean="0">
                <a:solidFill>
                  <a:schemeClr val="hlink"/>
                </a:solidFill>
              </a:rPr>
              <a:t>//  $b </a:t>
            </a:r>
            <a:r>
              <a:rPr lang="sr-Latn-CS" smtClean="0">
                <a:solidFill>
                  <a:schemeClr val="hlink"/>
                </a:solidFill>
              </a:rPr>
              <a:t>sadrzi</a:t>
            </a:r>
            <a:r>
              <a:rPr lang="en-US" smtClean="0">
                <a:solidFill>
                  <a:schemeClr val="hlink"/>
                </a:solidFill>
              </a:rPr>
              <a:t> "Hello World!"</a:t>
            </a:r>
            <a:br>
              <a:rPr lang="en-US" smtClean="0">
                <a:solidFill>
                  <a:schemeClr val="hlink"/>
                </a:solidFill>
              </a:rPr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$a = "Hello ";</a:t>
            </a:r>
            <a:br>
              <a:rPr lang="en-US" smtClean="0"/>
            </a:br>
            <a:r>
              <a:rPr lang="en-US" smtClean="0"/>
              <a:t>$a .= "World!";     </a:t>
            </a:r>
            <a:r>
              <a:rPr lang="en-US" smtClean="0">
                <a:solidFill>
                  <a:schemeClr val="hlink"/>
                </a:solidFill>
              </a:rPr>
              <a:t>//  $a </a:t>
            </a:r>
            <a:r>
              <a:rPr lang="sr-Latn-CS" smtClean="0">
                <a:solidFill>
                  <a:schemeClr val="hlink"/>
                </a:solidFill>
              </a:rPr>
              <a:t>sadrzi</a:t>
            </a:r>
            <a:r>
              <a:rPr lang="en-US" smtClean="0">
                <a:solidFill>
                  <a:schemeClr val="hlink"/>
                </a:solidFill>
              </a:rPr>
              <a:t> "Hello World!"</a:t>
            </a:r>
            <a:r>
              <a:rPr lang="en-US" smtClean="0">
                <a:solidFill>
                  <a:srgbClr val="FF0000"/>
                </a:solidFill>
              </a:rPr>
              <a:t/>
            </a:r>
            <a:br>
              <a:rPr lang="en-US" smtClean="0">
                <a:solidFill>
                  <a:srgbClr val="FF0000"/>
                </a:solidFill>
              </a:rPr>
            </a:br>
            <a:r>
              <a:rPr lang="en-US" smtClean="0"/>
              <a:t>?&gt; 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Latn-CS" smtClean="0"/>
              <a:t>Primeri</a:t>
            </a:r>
            <a:endParaRPr lang="en-US" smtClean="0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&lt;?php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echo "thr"."ee";           //"three"</a:t>
            </a:r>
            <a:br>
              <a:rPr lang="en-US" smtClean="0"/>
            </a:br>
            <a:r>
              <a:rPr lang="en-US" smtClean="0"/>
              <a:t>echo "twe" . "lve";        //"twelve"</a:t>
            </a:r>
            <a:br>
              <a:rPr lang="en-US" smtClean="0"/>
            </a:br>
            <a:r>
              <a:rPr lang="en-US" smtClean="0"/>
              <a:t>echo 1 . 2;                //"12"</a:t>
            </a:r>
            <a:br>
              <a:rPr lang="en-US" smtClean="0"/>
            </a:br>
            <a:r>
              <a:rPr lang="en-US" smtClean="0"/>
              <a:t>echo 1.2;                  //1.2</a:t>
            </a:r>
            <a:br>
              <a:rPr lang="en-US" smtClean="0"/>
            </a:br>
            <a:r>
              <a:rPr lang="en-US" smtClean="0"/>
              <a:t>echo 1+2;                  //3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?&gt;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mtClean="0"/>
              <a:t>Nizovi</a:t>
            </a:r>
            <a:endParaRPr lang="sr-Latn-CS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r-Latn-CS" smtClean="0"/>
              <a:t>&lt;?php</a:t>
            </a:r>
            <a:br>
              <a:rPr lang="sr-Latn-CS" smtClean="0"/>
            </a:br>
            <a:r>
              <a:rPr lang="sr-Latn-CS" smtClean="0"/>
              <a:t>$arr = array("foo" =&gt; "bar", 12 =&gt; true);</a:t>
            </a:r>
            <a:br>
              <a:rPr lang="sr-Latn-CS" smtClean="0"/>
            </a:br>
            <a:r>
              <a:rPr lang="sr-Latn-CS" smtClean="0"/>
              <a:t/>
            </a:r>
            <a:br>
              <a:rPr lang="sr-Latn-CS" smtClean="0"/>
            </a:br>
            <a:r>
              <a:rPr lang="sr-Latn-CS" smtClean="0"/>
              <a:t>echo $arr["foo"]; </a:t>
            </a:r>
            <a:r>
              <a:rPr lang="sr-Latn-CS" smtClean="0">
                <a:solidFill>
                  <a:schemeClr val="hlink"/>
                </a:solidFill>
              </a:rPr>
              <a:t>// bar</a:t>
            </a:r>
            <a:br>
              <a:rPr lang="sr-Latn-CS" smtClean="0">
                <a:solidFill>
                  <a:schemeClr val="hlink"/>
                </a:solidFill>
              </a:rPr>
            </a:br>
            <a:r>
              <a:rPr lang="sr-Latn-CS" smtClean="0"/>
              <a:t>echo $arr[12];    </a:t>
            </a:r>
            <a:r>
              <a:rPr lang="sr-Latn-CS" smtClean="0">
                <a:solidFill>
                  <a:schemeClr val="hlink"/>
                </a:solidFill>
              </a:rPr>
              <a:t>// 1</a:t>
            </a:r>
            <a:br>
              <a:rPr lang="sr-Latn-CS" smtClean="0">
                <a:solidFill>
                  <a:schemeClr val="hlink"/>
                </a:solidFill>
              </a:rPr>
            </a:br>
            <a:r>
              <a:rPr lang="sr-Latn-CS" smtClean="0"/>
              <a:t>?&gt; 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PHP</a:t>
            </a:r>
            <a:endParaRPr lang="sr-Latn-C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Karakteristike</a:t>
            </a:r>
          </a:p>
          <a:p>
            <a:pPr lvl="1" eaLnBrk="1" hangingPunct="1"/>
            <a:r>
              <a:rPr lang="en-US" smtClean="0"/>
              <a:t>Server – side script jezik</a:t>
            </a:r>
          </a:p>
          <a:p>
            <a:pPr lvl="1" eaLnBrk="1" hangingPunct="1"/>
            <a:r>
              <a:rPr lang="en-US" smtClean="0"/>
              <a:t>Uklju</a:t>
            </a:r>
            <a:r>
              <a:rPr lang="hr-HR" smtClean="0"/>
              <a:t>čuje se u HTML</a:t>
            </a:r>
            <a:endParaRPr lang="sr-Latn-CS" smtClean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mtClean="0"/>
              <a:t>Nizovi</a:t>
            </a:r>
            <a:endParaRPr lang="sr-Latn-CS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r-Latn-CS" smtClean="0"/>
              <a:t>&lt;?php</a:t>
            </a:r>
            <a:br>
              <a:rPr lang="sr-Latn-CS" smtClean="0"/>
            </a:br>
            <a:r>
              <a:rPr lang="sr-Latn-CS" smtClean="0"/>
              <a:t>$arr = array("somearray" =&gt; array(6 =&gt; 5, 13 =&gt; 9, "a" =&gt; 42));</a:t>
            </a:r>
            <a:br>
              <a:rPr lang="sr-Latn-CS" smtClean="0"/>
            </a:br>
            <a:r>
              <a:rPr lang="sr-Latn-CS" smtClean="0"/>
              <a:t/>
            </a:r>
            <a:br>
              <a:rPr lang="sr-Latn-CS" smtClean="0"/>
            </a:br>
            <a:r>
              <a:rPr lang="sr-Latn-CS" smtClean="0"/>
              <a:t>echo $arr["somearray"][6];    </a:t>
            </a:r>
            <a:r>
              <a:rPr lang="sr-Latn-CS" smtClean="0">
                <a:solidFill>
                  <a:schemeClr val="hlink"/>
                </a:solidFill>
              </a:rPr>
              <a:t>// 5</a:t>
            </a:r>
            <a:br>
              <a:rPr lang="sr-Latn-CS" smtClean="0">
                <a:solidFill>
                  <a:schemeClr val="hlink"/>
                </a:solidFill>
              </a:rPr>
            </a:br>
            <a:r>
              <a:rPr lang="sr-Latn-CS" smtClean="0"/>
              <a:t>echo $arr["somearray"][13];   </a:t>
            </a:r>
            <a:r>
              <a:rPr lang="sr-Latn-CS" smtClean="0">
                <a:solidFill>
                  <a:schemeClr val="hlink"/>
                </a:solidFill>
              </a:rPr>
              <a:t>// 9</a:t>
            </a:r>
            <a:br>
              <a:rPr lang="sr-Latn-CS" smtClean="0">
                <a:solidFill>
                  <a:schemeClr val="hlink"/>
                </a:solidFill>
              </a:rPr>
            </a:br>
            <a:r>
              <a:rPr lang="sr-Latn-CS" smtClean="0"/>
              <a:t>echo $arr["somearray"]["a"];  </a:t>
            </a:r>
            <a:r>
              <a:rPr lang="sr-Latn-CS" smtClean="0">
                <a:solidFill>
                  <a:schemeClr val="hlink"/>
                </a:solidFill>
              </a:rPr>
              <a:t>// 42</a:t>
            </a:r>
            <a:br>
              <a:rPr lang="sr-Latn-CS" smtClean="0">
                <a:solidFill>
                  <a:schemeClr val="hlink"/>
                </a:solidFill>
              </a:rPr>
            </a:br>
            <a:r>
              <a:rPr lang="sr-Latn-CS" smtClean="0"/>
              <a:t>?&gt; 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mtClean="0"/>
              <a:t>Nizovi</a:t>
            </a:r>
            <a:endParaRPr lang="sr-Latn-CS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r-Latn-CS" smtClean="0"/>
              <a:t>&lt;?php</a:t>
            </a:r>
            <a:br>
              <a:rPr lang="sr-Latn-CS" smtClean="0"/>
            </a:br>
            <a:r>
              <a:rPr lang="sr-Latn-CS" smtClean="0">
                <a:solidFill>
                  <a:schemeClr val="hlink"/>
                </a:solidFill>
              </a:rPr>
              <a:t>// Ovaj niz je isti kao ...</a:t>
            </a:r>
            <a:r>
              <a:rPr lang="sr-Latn-CS" smtClean="0"/>
              <a:t/>
            </a:r>
            <a:br>
              <a:rPr lang="sr-Latn-CS" smtClean="0"/>
            </a:br>
            <a:r>
              <a:rPr lang="sr-Latn-CS" smtClean="0"/>
              <a:t>array(5 =&gt; 43, 32, 56, "b" =&gt; 12);</a:t>
            </a:r>
            <a:br>
              <a:rPr lang="sr-Latn-CS" smtClean="0"/>
            </a:br>
            <a:r>
              <a:rPr lang="sr-Latn-CS" smtClean="0"/>
              <a:t/>
            </a:r>
            <a:br>
              <a:rPr lang="sr-Latn-CS" smtClean="0"/>
            </a:br>
            <a:r>
              <a:rPr lang="sr-Latn-CS" smtClean="0">
                <a:solidFill>
                  <a:schemeClr val="hlink"/>
                </a:solidFill>
              </a:rPr>
              <a:t>// ...ovaj niz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sr-Latn-CS" smtClean="0"/>
              <a:t>     array(5 =&gt; 43, 6 =&gt; 32, 7 =&gt; 56, "b" =&gt; 12);</a:t>
            </a:r>
            <a:br>
              <a:rPr lang="sr-Latn-CS" smtClean="0"/>
            </a:br>
            <a:r>
              <a:rPr lang="sr-Latn-CS" smtClean="0"/>
              <a:t>?&gt; 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mtClean="0"/>
              <a:t>Nizovi</a:t>
            </a:r>
            <a:endParaRPr lang="sr-Latn-CS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r-Latn-CS" sz="2400" dirty="0" smtClean="0"/>
              <a:t>     &lt;?php</a:t>
            </a:r>
            <a:br>
              <a:rPr lang="sr-Latn-CS" sz="2400" dirty="0" smtClean="0"/>
            </a:br>
            <a:r>
              <a:rPr lang="sr-Latn-CS" sz="2400" dirty="0" smtClean="0"/>
              <a:t>$arr = array(5 =&gt; 1, 12 =&gt; 2);</a:t>
            </a:r>
            <a:br>
              <a:rPr lang="sr-Latn-CS" sz="2400" dirty="0" smtClean="0"/>
            </a:br>
            <a:r>
              <a:rPr lang="sr-Latn-CS" sz="2400" dirty="0" smtClean="0"/>
              <a:t/>
            </a:r>
            <a:br>
              <a:rPr lang="sr-Latn-CS" sz="2400" dirty="0" smtClean="0"/>
            </a:br>
            <a:r>
              <a:rPr lang="sr-Latn-CS" sz="2400" dirty="0" smtClean="0"/>
              <a:t>$arr[] = 56;    </a:t>
            </a:r>
            <a:r>
              <a:rPr lang="sr-Latn-CS" sz="2400" dirty="0" smtClean="0">
                <a:solidFill>
                  <a:schemeClr val="hlink"/>
                </a:solidFill>
              </a:rPr>
              <a:t>// Ovo je isto kao  $arr[13] = 56;</a:t>
            </a:r>
            <a:br>
              <a:rPr lang="sr-Latn-CS" sz="2400" dirty="0" smtClean="0">
                <a:solidFill>
                  <a:schemeClr val="hlink"/>
                </a:solidFill>
              </a:rPr>
            </a:br>
            <a:r>
              <a:rPr lang="sr-Latn-CS" sz="2400" dirty="0" smtClean="0">
                <a:solidFill>
                  <a:schemeClr val="hlink"/>
                </a:solidFill>
              </a:rPr>
              <a:t>                      // u ovoj tacki skripta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r-Latn-CS" sz="2400" dirty="0" smtClean="0"/>
              <a:t/>
            </a:r>
            <a:br>
              <a:rPr lang="sr-Latn-CS" sz="2400" dirty="0" smtClean="0"/>
            </a:br>
            <a:r>
              <a:rPr lang="sr-Latn-CS" sz="2400" dirty="0" smtClean="0"/>
              <a:t>$arr["x"] = 42;  </a:t>
            </a:r>
            <a:r>
              <a:rPr lang="sr-Latn-CS" sz="2400" dirty="0" smtClean="0">
                <a:solidFill>
                  <a:schemeClr val="hlink"/>
                </a:solidFill>
              </a:rPr>
              <a:t>// Ovo dodaje novi element sa kljucem  "x"</a:t>
            </a:r>
            <a:br>
              <a:rPr lang="sr-Latn-CS" sz="2400" dirty="0" smtClean="0">
                <a:solidFill>
                  <a:schemeClr val="hlink"/>
                </a:solidFill>
              </a:rPr>
            </a:br>
            <a:r>
              <a:rPr lang="sr-Latn-CS" sz="2400" dirty="0" smtClean="0"/>
              <a:t>                </a:t>
            </a:r>
            <a:br>
              <a:rPr lang="sr-Latn-CS" sz="2400" dirty="0" smtClean="0"/>
            </a:br>
            <a:r>
              <a:rPr lang="sr-Latn-CS" sz="2400" dirty="0" smtClean="0"/>
              <a:t>unset($arr[5]); </a:t>
            </a:r>
            <a:r>
              <a:rPr lang="sr-Latn-CS" sz="2400" dirty="0" smtClean="0">
                <a:solidFill>
                  <a:schemeClr val="hlink"/>
                </a:solidFill>
              </a:rPr>
              <a:t>// Uklanja element iz niza</a:t>
            </a:r>
            <a:br>
              <a:rPr lang="sr-Latn-CS" sz="2400" dirty="0" smtClean="0">
                <a:solidFill>
                  <a:schemeClr val="hlink"/>
                </a:solidFill>
              </a:rPr>
            </a:br>
            <a:r>
              <a:rPr lang="sr-Latn-CS" sz="2400" dirty="0" smtClean="0"/>
              <a:t>unset($arr);    </a:t>
            </a:r>
            <a:r>
              <a:rPr lang="sr-Latn-CS" sz="2400" dirty="0" smtClean="0">
                <a:solidFill>
                  <a:schemeClr val="hlink"/>
                </a:solidFill>
              </a:rPr>
              <a:t>// Brisanje celog niza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r-Latn-CS" sz="2400" dirty="0" smtClean="0"/>
              <a:t>      ?&gt; 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 li ovo radi?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543925" cy="4302125"/>
          </a:xfrm>
        </p:spPr>
        <p:txBody>
          <a:bodyPr/>
          <a:lstStyle/>
          <a:p>
            <a:r>
              <a:rPr lang="en-US" sz="2800" dirty="0" smtClean="0"/>
              <a:t>&lt;body </a:t>
            </a:r>
            <a:r>
              <a:rPr lang="en-US" sz="2800" dirty="0" err="1" smtClean="0"/>
              <a:t>bgcolor</a:t>
            </a:r>
            <a:r>
              <a:rPr lang="en-US" sz="2800" dirty="0" smtClean="0"/>
              <a:t>="&lt;?</a:t>
            </a:r>
            <a:r>
              <a:rPr lang="en-US" sz="2800" dirty="0" err="1" smtClean="0"/>
              <a:t>php</a:t>
            </a:r>
            <a:r>
              <a:rPr lang="en-US" sz="2800" dirty="0" smtClean="0"/>
              <a:t> echo '#993333'; ?&gt;"&gt;</a:t>
            </a:r>
          </a:p>
          <a:p>
            <a:pPr>
              <a:buFont typeface="Wingdings" panose="05000000000000000000" pitchFamily="2" charset="2"/>
              <a:buNone/>
            </a:pPr>
            <a:endParaRPr lang="en-US" sz="2800" dirty="0" smtClean="0"/>
          </a:p>
          <a:p>
            <a:r>
              <a:rPr lang="en-US" sz="2800" dirty="0" smtClean="0"/>
              <a:t>&lt;? $</a:t>
            </a:r>
            <a:r>
              <a:rPr lang="en-US" sz="2800" dirty="0" err="1" smtClean="0"/>
              <a:t>knjige</a:t>
            </a:r>
            <a:r>
              <a:rPr lang="en-US" sz="2800" dirty="0" smtClean="0"/>
              <a:t>=rand(1,18); ?&gt;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800" dirty="0" smtClean="0"/>
              <a:t>     &lt;A CLASS="copy" HREF="http://www.cqm.rs/               &lt;? echo $</a:t>
            </a:r>
            <a:r>
              <a:rPr lang="en-US" sz="2800" dirty="0" err="1" smtClean="0"/>
              <a:t>knjige</a:t>
            </a:r>
            <a:r>
              <a:rPr lang="en-US" sz="2800" dirty="0" smtClean="0"/>
              <a:t>; ?&gt;.</a:t>
            </a:r>
            <a:r>
              <a:rPr lang="en-US" sz="2800" dirty="0" err="1" smtClean="0"/>
              <a:t>php</a:t>
            </a:r>
            <a:r>
              <a:rPr lang="en-US" sz="2800" dirty="0" smtClean="0"/>
              <a:t>" TARGET="_parent"&gt;            &lt;IMG SRC="http://www.cqm.rs/knjige/&lt;? echo $</a:t>
            </a:r>
            <a:r>
              <a:rPr lang="en-US" sz="2800" dirty="0" err="1" smtClean="0"/>
              <a:t>knjige</a:t>
            </a:r>
            <a:r>
              <a:rPr lang="en-US" sz="2800" dirty="0" smtClean="0"/>
              <a:t>; ?&gt;.jpg" border=1&gt;&lt;/IMG&gt;&lt;/A&gt; </a:t>
            </a:r>
          </a:p>
          <a:p>
            <a:pPr>
              <a:buFont typeface="Wingdings" panose="05000000000000000000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mtClean="0"/>
              <a:t>Osnovni tagovi</a:t>
            </a:r>
            <a:endParaRPr lang="sr-Latn-C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371600" y="1935480"/>
            <a:ext cx="7315200" cy="438912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sr-Latn-CS" dirty="0" smtClean="0"/>
              <a:t>   &lt;?php </a:t>
            </a:r>
            <a:br>
              <a:rPr lang="sr-Latn-CS" dirty="0" smtClean="0"/>
            </a:br>
            <a:r>
              <a:rPr lang="sr-Latn-CS" dirty="0" smtClean="0"/>
              <a:t/>
            </a:r>
            <a:br>
              <a:rPr lang="sr-Latn-CS" dirty="0" smtClean="0"/>
            </a:br>
            <a:r>
              <a:rPr lang="sr-Latn-CS" dirty="0" smtClean="0"/>
              <a:t>... PHP code ... </a:t>
            </a:r>
            <a:br>
              <a:rPr lang="sr-Latn-CS" dirty="0" smtClean="0"/>
            </a:br>
            <a:r>
              <a:rPr lang="sr-Latn-CS" dirty="0" smtClean="0"/>
              <a:t/>
            </a:r>
            <a:br>
              <a:rPr lang="sr-Latn-CS" dirty="0" smtClean="0"/>
            </a:br>
            <a:r>
              <a:rPr lang="sr-Latn-CS" dirty="0" smtClean="0"/>
              <a:t>?&gt; </a:t>
            </a:r>
          </a:p>
        </p:txBody>
      </p:sp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6146" name="Rectangle 6"/>
          <p:cNvSpPr>
            <a:spLocks noChangeArrowheads="1"/>
          </p:cNvSpPr>
          <p:nvPr/>
        </p:nvSpPr>
        <p:spPr bwMode="auto">
          <a:xfrm>
            <a:off x="4500563" y="4437063"/>
            <a:ext cx="3384550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mtClean="0"/>
              <a:t>HTML i PHP</a:t>
            </a:r>
            <a:endParaRPr lang="sr-Latn-CS" smtClean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79388" y="1828800"/>
            <a:ext cx="4316412" cy="43021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tabLst>
                <a:tab pos="1258888" algn="l"/>
              </a:tabLst>
            </a:pPr>
            <a:r>
              <a:rPr lang="sr-Latn-CS" sz="2400" dirty="0" smtClean="0"/>
              <a:t>&lt;html&gt; </a:t>
            </a:r>
            <a:br>
              <a:rPr lang="sr-Latn-CS" sz="2400" dirty="0" smtClean="0"/>
            </a:br>
            <a:r>
              <a:rPr lang="sr-Latn-CS" sz="2400" dirty="0" smtClean="0"/>
              <a:t>&lt;head&gt;&lt;/head&gt; </a:t>
            </a:r>
            <a:br>
              <a:rPr lang="sr-Latn-CS" sz="2400" dirty="0" smtClean="0"/>
            </a:br>
            <a:r>
              <a:rPr lang="sr-Latn-CS" sz="2400" dirty="0" smtClean="0"/>
              <a:t>&lt;body&gt; </a:t>
            </a:r>
            <a:br>
              <a:rPr lang="sr-Latn-CS" sz="2400" dirty="0" smtClean="0"/>
            </a:br>
            <a:r>
              <a:rPr lang="sr-Latn-CS" sz="2400" dirty="0" smtClean="0"/>
              <a:t/>
            </a:r>
            <a:br>
              <a:rPr lang="sr-Latn-CS" sz="2400" dirty="0" smtClean="0"/>
            </a:br>
            <a:r>
              <a:rPr lang="sr-Latn-CS" sz="2400" dirty="0" smtClean="0"/>
              <a:t>Zdravo! Kako si? </a:t>
            </a:r>
            <a:br>
              <a:rPr lang="sr-Latn-CS" sz="2400" dirty="0" smtClean="0"/>
            </a:br>
            <a:r>
              <a:rPr lang="sr-Latn-CS" sz="2400" dirty="0" smtClean="0"/>
              <a:t>&lt;br /&gt; </a:t>
            </a:r>
            <a:br>
              <a:rPr lang="sr-Latn-CS" sz="2400" dirty="0" smtClean="0"/>
            </a:br>
            <a:r>
              <a:rPr lang="sr-Latn-CS" sz="2400" dirty="0" smtClean="0"/>
              <a:t/>
            </a:r>
            <a:br>
              <a:rPr lang="sr-Latn-CS" sz="2400" dirty="0" smtClean="0"/>
            </a:br>
            <a:r>
              <a:rPr lang="sr-Latn-CS" sz="2400" dirty="0" smtClean="0">
                <a:solidFill>
                  <a:srgbClr val="FF0000"/>
                </a:solidFill>
              </a:rPr>
              <a:t>&lt;?php </a:t>
            </a:r>
            <a:br>
              <a:rPr lang="sr-Latn-CS" sz="2400" dirty="0" smtClean="0">
                <a:solidFill>
                  <a:srgbClr val="FF0000"/>
                </a:solidFill>
              </a:rPr>
            </a:br>
            <a:r>
              <a:rPr lang="sr-Latn-CS" sz="2400" dirty="0" smtClean="0">
                <a:solidFill>
                  <a:srgbClr val="FF0000"/>
                </a:solidFill>
              </a:rPr>
              <a:t> // print output </a:t>
            </a:r>
            <a:br>
              <a:rPr lang="sr-Latn-CS" sz="2400" dirty="0" smtClean="0">
                <a:solidFill>
                  <a:srgbClr val="FF0000"/>
                </a:solidFill>
              </a:rPr>
            </a:br>
            <a:r>
              <a:rPr lang="sr-Latn-CS" sz="2400" dirty="0" smtClean="0">
                <a:solidFill>
                  <a:srgbClr val="FF0000"/>
                </a:solidFill>
              </a:rPr>
              <a:t>echo ‘Odlično'; </a:t>
            </a:r>
            <a:br>
              <a:rPr lang="sr-Latn-CS" sz="2400" dirty="0" smtClean="0">
                <a:solidFill>
                  <a:srgbClr val="FF0000"/>
                </a:solidFill>
              </a:rPr>
            </a:br>
            <a:r>
              <a:rPr lang="sr-Latn-CS" sz="2400" dirty="0" smtClean="0">
                <a:solidFill>
                  <a:srgbClr val="FF0000"/>
                </a:solidFill>
              </a:rPr>
              <a:t>?&gt; </a:t>
            </a:r>
            <a:r>
              <a:rPr lang="sr-Latn-CS" sz="2400" dirty="0" smtClean="0"/>
              <a:t/>
            </a:r>
            <a:br>
              <a:rPr lang="sr-Latn-CS" sz="2400" dirty="0" smtClean="0"/>
            </a:br>
            <a:r>
              <a:rPr lang="sr-Latn-CS" sz="2400" dirty="0" smtClean="0"/>
              <a:t/>
            </a:r>
            <a:br>
              <a:rPr lang="sr-Latn-CS" sz="2400" dirty="0" smtClean="0"/>
            </a:br>
            <a:r>
              <a:rPr lang="sr-Latn-CS" sz="2400" dirty="0" smtClean="0"/>
              <a:t>&lt;/body&gt; </a:t>
            </a:r>
            <a:br>
              <a:rPr lang="sr-Latn-CS" sz="2400" dirty="0" smtClean="0"/>
            </a:br>
            <a:r>
              <a:rPr lang="sr-Latn-CS" sz="2400" dirty="0" smtClean="0"/>
              <a:t>&lt;/html&gt; 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r-Latn-CS" sz="2400" dirty="0" smtClean="0"/>
              <a:t>&lt;?php </a:t>
            </a:r>
            <a:br>
              <a:rPr lang="sr-Latn-CS" sz="2400" dirty="0" smtClean="0"/>
            </a:br>
            <a:r>
              <a:rPr lang="sr-Latn-CS" sz="2400" dirty="0" smtClean="0"/>
              <a:t/>
            </a:r>
            <a:br>
              <a:rPr lang="sr-Latn-CS" sz="2400" dirty="0" smtClean="0"/>
            </a:br>
            <a:r>
              <a:rPr lang="sr-Latn-CS" sz="2400" dirty="0" smtClean="0"/>
              <a:t>// Komentar u jednoj liniji </a:t>
            </a:r>
            <a:br>
              <a:rPr lang="sr-Latn-CS" sz="2400" dirty="0" smtClean="0"/>
            </a:br>
            <a:r>
              <a:rPr lang="sr-Latn-CS" sz="2400" dirty="0" smtClean="0"/>
              <a:t/>
            </a:r>
            <a:br>
              <a:rPr lang="sr-Latn-CS" sz="2400" dirty="0" smtClean="0"/>
            </a:br>
            <a:r>
              <a:rPr lang="sr-Latn-CS" sz="2400" dirty="0" smtClean="0"/>
              <a:t>/* komentar koji obuhvata više linija */ </a:t>
            </a:r>
            <a:br>
              <a:rPr lang="sr-Latn-CS" sz="2400" dirty="0" smtClean="0"/>
            </a:br>
            <a:r>
              <a:rPr lang="sr-Latn-CS" sz="2400" dirty="0" smtClean="0"/>
              <a:t/>
            </a:r>
            <a:br>
              <a:rPr lang="sr-Latn-CS" sz="2400" dirty="0" smtClean="0"/>
            </a:br>
            <a:r>
              <a:rPr lang="sr-Latn-CS" sz="2400" dirty="0" smtClean="0"/>
              <a:t>?&gt; </a:t>
            </a:r>
          </a:p>
          <a:p>
            <a:pPr eaLnBrk="1" hangingPunct="1">
              <a:lnSpc>
                <a:spcPct val="80000"/>
              </a:lnSpc>
            </a:pPr>
            <a:endParaRPr lang="hr-HR" sz="2400" dirty="0" smtClean="0"/>
          </a:p>
          <a:p>
            <a:pPr eaLnBrk="1" hangingPunct="1">
              <a:lnSpc>
                <a:spcPct val="80000"/>
              </a:lnSpc>
            </a:pPr>
            <a:r>
              <a:rPr lang="hr-HR" sz="2400" dirty="0" smtClean="0">
                <a:solidFill>
                  <a:schemeClr val="bg2"/>
                </a:solidFill>
              </a:rPr>
              <a:t>Komentari u php-u</a:t>
            </a:r>
            <a:endParaRPr lang="sr-Latn-CS" sz="2400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mtClean="0"/>
              <a:t>Promenljive</a:t>
            </a:r>
            <a:endParaRPr lang="sr-Latn-C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r-Latn-CS" sz="1600" dirty="0" smtClean="0"/>
              <a:t>&lt;html&gt; </a:t>
            </a:r>
            <a:br>
              <a:rPr lang="sr-Latn-CS" sz="1600" dirty="0" smtClean="0"/>
            </a:br>
            <a:r>
              <a:rPr lang="sr-Latn-CS" sz="1600" dirty="0" smtClean="0"/>
              <a:t>&lt;head&gt;&lt;/head&gt; </a:t>
            </a:r>
            <a:br>
              <a:rPr lang="sr-Latn-CS" sz="1600" dirty="0" smtClean="0"/>
            </a:br>
            <a:r>
              <a:rPr lang="sr-Latn-CS" sz="1600" dirty="0" smtClean="0"/>
              <a:t>&lt;body&gt; </a:t>
            </a:r>
            <a:br>
              <a:rPr lang="sr-Latn-CS" sz="1600" dirty="0" smtClean="0"/>
            </a:br>
            <a:r>
              <a:rPr lang="sr-Latn-CS" sz="1600" dirty="0" smtClean="0"/>
              <a:t/>
            </a:r>
            <a:br>
              <a:rPr lang="sr-Latn-CS" sz="1600" dirty="0" smtClean="0"/>
            </a:br>
            <a:r>
              <a:rPr lang="sr-Latn-CS" sz="1600" dirty="0" smtClean="0"/>
              <a:t>Tvoji lični podaci? </a:t>
            </a:r>
            <a:br>
              <a:rPr lang="sr-Latn-CS" sz="1600" dirty="0" smtClean="0"/>
            </a:br>
            <a:r>
              <a:rPr lang="sr-Latn-CS" sz="1600" dirty="0" smtClean="0"/>
              <a:t>&lt;br /&gt; </a:t>
            </a:r>
            <a:br>
              <a:rPr lang="sr-Latn-CS" sz="1600" dirty="0" smtClean="0"/>
            </a:br>
            <a:r>
              <a:rPr lang="sr-Latn-CS" sz="1600" dirty="0" smtClean="0"/>
              <a:t/>
            </a:r>
            <a:br>
              <a:rPr lang="sr-Latn-CS" sz="1600" dirty="0" smtClean="0"/>
            </a:br>
            <a:r>
              <a:rPr lang="sr-Latn-CS" sz="1600" dirty="0" smtClean="0"/>
              <a:t>&lt;?php </a:t>
            </a:r>
            <a:br>
              <a:rPr lang="sr-Latn-CS" sz="1600" dirty="0" smtClean="0"/>
            </a:br>
            <a:r>
              <a:rPr lang="sr-Latn-CS" sz="1600" dirty="0" smtClean="0"/>
              <a:t>// definisanje promenljivih </a:t>
            </a:r>
            <a:br>
              <a:rPr lang="sr-Latn-CS" sz="1600" dirty="0" smtClean="0"/>
            </a:br>
            <a:r>
              <a:rPr lang="sr-Latn-CS" sz="1600" dirty="0" smtClean="0"/>
              <a:t>$name = ‘Petar'; </a:t>
            </a:r>
            <a:br>
              <a:rPr lang="sr-Latn-CS" sz="1600" dirty="0" smtClean="0"/>
            </a:br>
            <a:r>
              <a:rPr lang="sr-Latn-CS" sz="1600" dirty="0" smtClean="0"/>
              <a:t>$rank = ‘Student'; </a:t>
            </a:r>
            <a:br>
              <a:rPr lang="sr-Latn-CS" sz="1600" dirty="0" smtClean="0"/>
            </a:br>
            <a:r>
              <a:rPr lang="sr-Latn-CS" sz="1600" dirty="0" smtClean="0"/>
              <a:t>$serialNumber = 173; </a:t>
            </a:r>
            <a:br>
              <a:rPr lang="sr-Latn-CS" sz="1600" dirty="0" smtClean="0"/>
            </a:br>
            <a:r>
              <a:rPr lang="sr-Latn-CS" sz="1600" dirty="0" smtClean="0"/>
              <a:t/>
            </a:r>
            <a:br>
              <a:rPr lang="sr-Latn-CS" sz="1600" dirty="0" smtClean="0"/>
            </a:br>
            <a:r>
              <a:rPr lang="sr-Latn-CS" sz="1600" dirty="0" smtClean="0"/>
              <a:t>// print output </a:t>
            </a:r>
            <a:br>
              <a:rPr lang="sr-Latn-CS" sz="1600" dirty="0" smtClean="0"/>
            </a:br>
            <a:r>
              <a:rPr lang="sr-Latn-CS" sz="1600" dirty="0" smtClean="0"/>
              <a:t>echo “Ja sam &lt;b&gt;$name&lt;/b&gt;,  redovni &lt;b&gt;$rank&lt;/b&gt;. Moj broj je, &lt;b&gt; $serialNumber&lt;/b&gt;."; </a:t>
            </a:r>
            <a:br>
              <a:rPr lang="sr-Latn-CS" sz="1600" dirty="0" smtClean="0"/>
            </a:br>
            <a:r>
              <a:rPr lang="sr-Latn-CS" sz="1600" dirty="0" smtClean="0"/>
              <a:t>?&gt; </a:t>
            </a:r>
            <a:br>
              <a:rPr lang="sr-Latn-CS" sz="1600" dirty="0" smtClean="0"/>
            </a:br>
            <a:r>
              <a:rPr lang="sr-Latn-CS" sz="1600" dirty="0" smtClean="0"/>
              <a:t/>
            </a:r>
            <a:br>
              <a:rPr lang="sr-Latn-CS" sz="1600" dirty="0" smtClean="0"/>
            </a:br>
            <a:r>
              <a:rPr lang="sr-Latn-CS" sz="1600" dirty="0" smtClean="0"/>
              <a:t>&lt;/body&gt; </a:t>
            </a:r>
            <a:br>
              <a:rPr lang="sr-Latn-CS" sz="1600" dirty="0" smtClean="0"/>
            </a:br>
            <a:r>
              <a:rPr lang="sr-Latn-CS" sz="1600" dirty="0" smtClean="0"/>
              <a:t>&lt;/html&gt; 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mtClean="0"/>
              <a:t>Označavanje promenljivih</a:t>
            </a:r>
            <a:endParaRPr lang="sr-Latn-C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r-Latn-CS" sz="2800" dirty="0" smtClean="0"/>
              <a:t>&lt;?php</a:t>
            </a:r>
            <a:br>
              <a:rPr lang="sr-Latn-CS" sz="2800" dirty="0" smtClean="0"/>
            </a:br>
            <a:r>
              <a:rPr lang="sr-Latn-CS" sz="2800" dirty="0" smtClean="0"/>
              <a:t>$var = ‘Pera';</a:t>
            </a:r>
            <a:br>
              <a:rPr lang="sr-Latn-CS" sz="2800" dirty="0" smtClean="0"/>
            </a:br>
            <a:r>
              <a:rPr lang="sr-Latn-CS" sz="2800" dirty="0" smtClean="0"/>
              <a:t>$Var = ‘Mika';</a:t>
            </a:r>
            <a:br>
              <a:rPr lang="sr-Latn-CS" sz="2800" dirty="0" smtClean="0"/>
            </a:br>
            <a:r>
              <a:rPr lang="sr-Latn-CS" sz="2800" dirty="0" smtClean="0"/>
              <a:t>echo "$var, $Var";      // outputs “Pera, Mika"</a:t>
            </a:r>
            <a:br>
              <a:rPr lang="sr-Latn-CS" sz="2800" dirty="0" smtClean="0"/>
            </a:br>
            <a:r>
              <a:rPr lang="sr-Latn-CS" sz="2800" dirty="0" smtClean="0"/>
              <a:t/>
            </a:r>
            <a:br>
              <a:rPr lang="sr-Latn-CS" sz="2800" dirty="0" smtClean="0"/>
            </a:br>
            <a:r>
              <a:rPr lang="sr-Latn-CS" sz="2800" dirty="0" smtClean="0"/>
              <a:t>$4site = 'not yet';     // loše; počinje brojem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r-Latn-CS" sz="2800" dirty="0" smtClean="0"/>
              <a:t>     $ _4site = 'not yet';    // može</a:t>
            </a:r>
            <a:br>
              <a:rPr lang="sr-Latn-CS" sz="2800" dirty="0" smtClean="0"/>
            </a:br>
            <a:r>
              <a:rPr lang="sr-Latn-CS" sz="2800" dirty="0" smtClean="0"/>
              <a:t>$täyte = 'mansikka';    // može; 'ä' je (Extended) ASCII 228.</a:t>
            </a:r>
            <a:br>
              <a:rPr lang="sr-Latn-CS" sz="2800" dirty="0" smtClean="0"/>
            </a:br>
            <a:r>
              <a:rPr lang="sr-Latn-CS" sz="2800" dirty="0" smtClean="0"/>
              <a:t>?&gt; 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z="4000" smtClean="0"/>
              <a:t>Dodeljivanje vrednosti promenljivima</a:t>
            </a:r>
            <a:endParaRPr lang="sr-Latn-CS" sz="400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sr-Latn-CS" smtClean="0"/>
              <a:t>&lt;?php </a:t>
            </a:r>
            <a:br>
              <a:rPr lang="sr-Latn-CS" smtClean="0"/>
            </a:br>
            <a:r>
              <a:rPr lang="sr-Latn-CS" smtClean="0"/>
              <a:t/>
            </a:r>
            <a:br>
              <a:rPr lang="sr-Latn-CS" smtClean="0"/>
            </a:br>
            <a:r>
              <a:rPr lang="sr-Latn-CS" smtClean="0"/>
              <a:t>$age = $dob + 15; </a:t>
            </a:r>
            <a:br>
              <a:rPr lang="sr-Latn-CS" smtClean="0"/>
            </a:br>
            <a:r>
              <a:rPr lang="sr-Latn-CS" smtClean="0"/>
              <a:t/>
            </a:r>
            <a:br>
              <a:rPr lang="sr-Latn-CS" smtClean="0"/>
            </a:br>
            <a:r>
              <a:rPr lang="sr-Latn-CS" smtClean="0"/>
              <a:t>?&gt; 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en-US" smtClean="0"/>
              <a:t>&lt;</a:t>
            </a:r>
            <a:r>
              <a:rPr lang="sr-Latn-CS" smtClean="0"/>
              <a:t>?php </a:t>
            </a:r>
            <a:br>
              <a:rPr lang="sr-Latn-CS" smtClean="0"/>
            </a:br>
            <a:r>
              <a:rPr lang="sr-Latn-CS" smtClean="0"/>
              <a:t/>
            </a:r>
            <a:br>
              <a:rPr lang="sr-Latn-CS" smtClean="0"/>
            </a:br>
            <a:r>
              <a:rPr lang="sr-Latn-CS" smtClean="0"/>
              <a:t>$ugao1 = $ugao = $ugao = 60; </a:t>
            </a:r>
            <a:br>
              <a:rPr lang="sr-Latn-CS" smtClean="0"/>
            </a:br>
            <a:r>
              <a:rPr lang="sr-Latn-CS" smtClean="0"/>
              <a:t/>
            </a:r>
            <a:br>
              <a:rPr lang="sr-Latn-CS" smtClean="0"/>
            </a:br>
            <a:r>
              <a:rPr lang="sr-Latn-CS" smtClean="0"/>
              <a:t>?&gt; 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z="4000" smtClean="0"/>
              <a:t>Dodeljivanje vrednosti preko refernce</a:t>
            </a:r>
            <a:endParaRPr lang="sr-Latn-CS" sz="400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507413" cy="4302125"/>
          </a:xfrm>
        </p:spPr>
        <p:txBody>
          <a:bodyPr/>
          <a:lstStyle/>
          <a:p>
            <a:pPr eaLnBrk="1" hangingPunct="1"/>
            <a:r>
              <a:rPr lang="sr-Latn-CS" smtClean="0"/>
              <a:t>&lt;?php</a:t>
            </a:r>
            <a:br>
              <a:rPr lang="sr-Latn-CS" smtClean="0"/>
            </a:br>
            <a:r>
              <a:rPr lang="sr-Latn-CS" smtClean="0"/>
              <a:t>$foo = ‘Mika';    </a:t>
            </a:r>
            <a:r>
              <a:rPr lang="sr-Latn-CS" smtClean="0">
                <a:solidFill>
                  <a:schemeClr val="hlink"/>
                </a:solidFill>
              </a:rPr>
              <a:t>// Dodeljovanje ‘</a:t>
            </a:r>
            <a:r>
              <a:rPr lang="en-US" smtClean="0">
                <a:solidFill>
                  <a:schemeClr val="hlink"/>
                </a:solidFill>
              </a:rPr>
              <a:t>Mika</a:t>
            </a:r>
            <a:r>
              <a:rPr lang="sr-Latn-CS" smtClean="0">
                <a:solidFill>
                  <a:schemeClr val="hlink"/>
                </a:solidFill>
              </a:rPr>
              <a:t>' za $foo</a:t>
            </a:r>
            <a:r>
              <a:rPr lang="sr-Latn-CS" smtClean="0"/>
              <a:t/>
            </a:r>
            <a:br>
              <a:rPr lang="sr-Latn-CS" smtClean="0"/>
            </a:br>
            <a:r>
              <a:rPr lang="sr-Latn-CS" smtClean="0"/>
              <a:t>$bar = &amp;$foo;    </a:t>
            </a:r>
            <a:r>
              <a:rPr lang="sr-Latn-CS" smtClean="0">
                <a:solidFill>
                  <a:schemeClr val="hlink"/>
                </a:solidFill>
              </a:rPr>
              <a:t>// Referenca $foo preko $bar</a:t>
            </a:r>
            <a:r>
              <a:rPr lang="sr-Latn-CS" smtClean="0"/>
              <a:t/>
            </a:r>
            <a:br>
              <a:rPr lang="sr-Latn-CS" smtClean="0"/>
            </a:br>
            <a:r>
              <a:rPr lang="sr-Latn-CS" smtClean="0"/>
              <a:t>$bar = "My name is $bar";  </a:t>
            </a:r>
            <a:r>
              <a:rPr lang="sr-Latn-CS" smtClean="0">
                <a:solidFill>
                  <a:schemeClr val="hlink"/>
                </a:solidFill>
              </a:rPr>
              <a:t>// Menja se $bar...</a:t>
            </a:r>
            <a:r>
              <a:rPr lang="sr-Latn-CS" smtClean="0"/>
              <a:t/>
            </a:r>
            <a:br>
              <a:rPr lang="sr-Latn-CS" smtClean="0"/>
            </a:br>
            <a:r>
              <a:rPr lang="sr-Latn-CS" smtClean="0"/>
              <a:t>echo $bar;</a:t>
            </a:r>
            <a:br>
              <a:rPr lang="sr-Latn-CS" smtClean="0"/>
            </a:br>
            <a:r>
              <a:rPr lang="sr-Latn-CS" smtClean="0"/>
              <a:t>echo $foo;     </a:t>
            </a:r>
            <a:r>
              <a:rPr lang="sr-Latn-CS" smtClean="0">
                <a:solidFill>
                  <a:schemeClr val="hlink"/>
                </a:solidFill>
              </a:rPr>
              <a:t>// $foo je takodje promenjeno</a:t>
            </a:r>
          </a:p>
          <a:p>
            <a:pPr eaLnBrk="1" hangingPunct="1"/>
            <a:r>
              <a:rPr lang="sr-Latn-CS" smtClean="0"/>
              <a:t>?&gt; </a:t>
            </a:r>
          </a:p>
        </p:txBody>
      </p:sp>
    </p:spTree>
  </p:cSld>
  <p:clrMapOvr>
    <a:masterClrMapping/>
  </p:clrMapOvr>
  <p:transition>
    <p:push dir="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 PPT-Multimedijalne tehnologije - Web programiranje 10</Template>
  <TotalTime>395</TotalTime>
  <Words>525</Words>
  <Application>Microsoft Office PowerPoint</Application>
  <PresentationFormat>On-screen Show (4:3)</PresentationFormat>
  <Paragraphs>185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Calibri</vt:lpstr>
      <vt:lpstr>Constantia</vt:lpstr>
      <vt:lpstr>Times New Roman</vt:lpstr>
      <vt:lpstr>Wingdings</vt:lpstr>
      <vt:lpstr>Wingdings 2</vt:lpstr>
      <vt:lpstr>Flow</vt:lpstr>
      <vt:lpstr>PowerPoint Presentation</vt:lpstr>
      <vt:lpstr>PHP</vt:lpstr>
      <vt:lpstr>PHP</vt:lpstr>
      <vt:lpstr>Osnovni tagovi</vt:lpstr>
      <vt:lpstr>HTML i PHP</vt:lpstr>
      <vt:lpstr>Promenljive</vt:lpstr>
      <vt:lpstr>Označavanje promenljivih</vt:lpstr>
      <vt:lpstr>Dodeljivanje vrednosti promenljivima</vt:lpstr>
      <vt:lpstr>Dodeljivanje vrednosti preko refernce</vt:lpstr>
      <vt:lpstr>Tipovi promenljivih - Boolean</vt:lpstr>
      <vt:lpstr>Tipovi promenljivih - Integer</vt:lpstr>
      <vt:lpstr>Tipovi promenljivih - Floating-point</vt:lpstr>
      <vt:lpstr>Primeri</vt:lpstr>
      <vt:lpstr>Primeri:</vt:lpstr>
      <vt:lpstr>Tipovi promenljivih - String</vt:lpstr>
      <vt:lpstr>Primer</vt:lpstr>
      <vt:lpstr>Primeri</vt:lpstr>
      <vt:lpstr>Primeri</vt:lpstr>
      <vt:lpstr>Slaganje tipova promnljivih</vt:lpstr>
      <vt:lpstr>Konstante</vt:lpstr>
      <vt:lpstr>Magične konstante</vt:lpstr>
      <vt:lpstr>Opseg važenja promenljive 1</vt:lpstr>
      <vt:lpstr>Opseg važenja promenljive 2</vt:lpstr>
      <vt:lpstr>Globalne promenljive</vt:lpstr>
      <vt:lpstr>Operatori 1</vt:lpstr>
      <vt:lpstr>Operatori 2</vt:lpstr>
      <vt:lpstr>Operatori 3</vt:lpstr>
      <vt:lpstr>Primeri</vt:lpstr>
      <vt:lpstr>Nizovi</vt:lpstr>
      <vt:lpstr>Nizovi</vt:lpstr>
      <vt:lpstr>Nizovi</vt:lpstr>
      <vt:lpstr>Nizovi</vt:lpstr>
      <vt:lpstr>Da li ovo radi?</vt:lpstr>
    </vt:vector>
  </TitlesOfParts>
  <Company>no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PHP</dc:title>
  <dc:creator>User</dc:creator>
  <cp:lastModifiedBy>Sasha</cp:lastModifiedBy>
  <cp:revision>65</cp:revision>
  <dcterms:created xsi:type="dcterms:W3CDTF">2009-10-13T08:46:15Z</dcterms:created>
  <dcterms:modified xsi:type="dcterms:W3CDTF">2018-04-01T14:48:15Z</dcterms:modified>
</cp:coreProperties>
</file>