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handoutMasterIdLst>
    <p:handoutMasterId r:id="rId50"/>
  </p:handoutMasterIdLst>
  <p:sldIdLst>
    <p:sldId id="317" r:id="rId2"/>
    <p:sldId id="318" r:id="rId3"/>
    <p:sldId id="257" r:id="rId4"/>
    <p:sldId id="258" r:id="rId5"/>
    <p:sldId id="259" r:id="rId6"/>
    <p:sldId id="260" r:id="rId7"/>
    <p:sldId id="316" r:id="rId8"/>
    <p:sldId id="306" r:id="rId9"/>
    <p:sldId id="307" r:id="rId10"/>
    <p:sldId id="274" r:id="rId11"/>
    <p:sldId id="263" r:id="rId12"/>
    <p:sldId id="275" r:id="rId13"/>
    <p:sldId id="261" r:id="rId14"/>
    <p:sldId id="262" r:id="rId15"/>
    <p:sldId id="266" r:id="rId16"/>
    <p:sldId id="276" r:id="rId17"/>
    <p:sldId id="267" r:id="rId18"/>
    <p:sldId id="268" r:id="rId19"/>
    <p:sldId id="269" r:id="rId20"/>
    <p:sldId id="270" r:id="rId21"/>
    <p:sldId id="272" r:id="rId22"/>
    <p:sldId id="278" r:id="rId23"/>
    <p:sldId id="281" r:id="rId24"/>
    <p:sldId id="283" r:id="rId25"/>
    <p:sldId id="308" r:id="rId26"/>
    <p:sldId id="285" r:id="rId27"/>
    <p:sldId id="282" r:id="rId28"/>
    <p:sldId id="286" r:id="rId29"/>
    <p:sldId id="288" r:id="rId30"/>
    <p:sldId id="289" r:id="rId31"/>
    <p:sldId id="290" r:id="rId32"/>
    <p:sldId id="292" r:id="rId33"/>
    <p:sldId id="293" r:id="rId34"/>
    <p:sldId id="295" r:id="rId35"/>
    <p:sldId id="296" r:id="rId36"/>
    <p:sldId id="294" r:id="rId37"/>
    <p:sldId id="299" r:id="rId38"/>
    <p:sldId id="312" r:id="rId39"/>
    <p:sldId id="314" r:id="rId40"/>
    <p:sldId id="315" r:id="rId41"/>
    <p:sldId id="303" r:id="rId42"/>
    <p:sldId id="300" r:id="rId43"/>
    <p:sldId id="301" r:id="rId44"/>
    <p:sldId id="302" r:id="rId45"/>
    <p:sldId id="304" r:id="rId46"/>
    <p:sldId id="305" r:id="rId47"/>
    <p:sldId id="309" r:id="rId48"/>
    <p:sldId id="310" r:id="rId4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D29C5B4-1B3B-40E0-BC63-836736E6974D}" type="datetimeFigureOut">
              <a:rPr lang="sr-Latn-CS"/>
              <a:pPr>
                <a:defRPr/>
              </a:pPr>
              <a:t>1.4.2018</a:t>
            </a:fld>
            <a:endParaRPr lang="sr-Latn-C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A9AE15F-AFDA-4C15-9EED-9FBD60A6FE5A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46729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98681-C1B5-40B1-999F-0949FFD59C22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37487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ED1C9-7E10-449D-818B-76909AC1B1A8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17609469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540EA-AE8C-4C4B-866E-24EC06BC1A3B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15340671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61288" cy="847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41438"/>
            <a:ext cx="38100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D54A0-C64D-42B1-8B5D-F7A407EF70F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84388521"/>
      </p:ext>
    </p:extLst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D54A0-C64D-42B1-8B5D-F7A407EF70F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45512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1D54A0-C64D-42B1-8B5D-F7A407EF70FC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9094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D5FD-805A-466F-9FA3-B5C31B1EF228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1752414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EAEE-45BA-4461-8DA3-7764698FC1B3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0097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E1E-BC75-43ED-B1BF-CEB1F10F4A6B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1414926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85C45-DA43-48C9-A617-8D0CEC4AC781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8390654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BBB8-E9EA-442C-A40F-A1F175B616C0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3169829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D817-AC10-402F-8CDA-C5A7CB02D049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26249143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2316-1060-4044-88A4-A6224A5EC876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04743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D4A851-AE3F-4D7F-80EA-BEC5371519D9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22177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1D54A0-C64D-42B1-8B5D-F7A407EF70FC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406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676400"/>
            <a:ext cx="77724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VISOKA TEHNIČKA ŠKOLA STRUKOVNIH STUDIJA ZVEČAN</a:t>
            </a:r>
          </a:p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STUDIJSKI PROGRAM:</a:t>
            </a:r>
          </a:p>
          <a:p>
            <a:pPr algn="ctr">
              <a:spcBef>
                <a:spcPts val="1200"/>
              </a:spcBef>
            </a:pPr>
            <a:r>
              <a:rPr lang="en-US" sz="4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MULTIMEDIJALNE TEHNOLOGIJE</a:t>
            </a:r>
          </a:p>
        </p:txBody>
      </p:sp>
    </p:spTree>
    <p:extLst>
      <p:ext uri="{BB962C8B-B14F-4D97-AF65-F5344CB8AC3E}">
        <p14:creationId xmlns:p14="http://schemas.microsoft.com/office/powerpoint/2010/main" val="257792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Kontrolne strukture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if</a:t>
            </a:r>
          </a:p>
          <a:p>
            <a:r>
              <a:rPr lang="en-US" smtClean="0"/>
              <a:t>else</a:t>
            </a:r>
          </a:p>
          <a:p>
            <a:r>
              <a:rPr lang="en-US" smtClean="0"/>
              <a:t>elseif/else if</a:t>
            </a:r>
          </a:p>
          <a:p>
            <a:r>
              <a:rPr lang="en-US" smtClean="0"/>
              <a:t>Skracena sintaksa</a:t>
            </a:r>
          </a:p>
          <a:p>
            <a:r>
              <a:rPr lang="en-US" smtClean="0"/>
              <a:t>while</a:t>
            </a:r>
          </a:p>
          <a:p>
            <a:r>
              <a:rPr lang="en-US" smtClean="0"/>
              <a:t>do-while</a:t>
            </a:r>
          </a:p>
          <a:p>
            <a:r>
              <a:rPr lang="en-US" smtClean="0"/>
              <a:t>for</a:t>
            </a:r>
          </a:p>
          <a:p>
            <a:r>
              <a:rPr lang="en-US" smtClean="0"/>
              <a:t>foreach</a:t>
            </a:r>
          </a:p>
          <a:p>
            <a:r>
              <a:rPr lang="en-US" smtClean="0"/>
              <a:t>break</a:t>
            </a:r>
          </a:p>
          <a:p>
            <a:endParaRPr lang="en-US" smtClean="0"/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continue</a:t>
            </a:r>
          </a:p>
          <a:p>
            <a:r>
              <a:rPr lang="en-US" smtClean="0"/>
              <a:t>switch</a:t>
            </a:r>
          </a:p>
          <a:p>
            <a:r>
              <a:rPr lang="en-US" smtClean="0"/>
              <a:t>return</a:t>
            </a:r>
          </a:p>
          <a:p>
            <a:r>
              <a:rPr lang="en-US" smtClean="0"/>
              <a:t>require</a:t>
            </a:r>
          </a:p>
          <a:p>
            <a:r>
              <a:rPr lang="en-US" smtClean="0"/>
              <a:t>include</a:t>
            </a:r>
          </a:p>
          <a:p>
            <a:r>
              <a:rPr lang="en-US" smtClean="0"/>
              <a:t>require_once</a:t>
            </a:r>
          </a:p>
          <a:p>
            <a:r>
              <a:rPr lang="en-US" smtClean="0"/>
              <a:t>include_once</a:t>
            </a:r>
          </a:p>
          <a:p>
            <a:r>
              <a:rPr lang="en-US" smtClean="0"/>
              <a:t>goto</a:t>
            </a:r>
          </a:p>
          <a:p>
            <a:endParaRPr lang="en-US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88" y="1714500"/>
            <a:ext cx="1982787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If-else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if </a:t>
            </a:r>
            <a:r>
              <a:rPr lang="en-US" smtClean="0"/>
              <a:t>(condition) { </a:t>
            </a:r>
            <a:br>
              <a:rPr lang="en-US" smtClean="0"/>
            </a:br>
            <a:r>
              <a:rPr lang="en-US" smtClean="0"/>
              <a:t>    </a:t>
            </a:r>
            <a:r>
              <a:rPr lang="sr-Latn-CS" smtClean="0"/>
              <a:t>uradi 1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    } </a:t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else</a:t>
            </a:r>
            <a:r>
              <a:rPr lang="en-US" smtClean="0"/>
              <a:t> { </a:t>
            </a:r>
            <a:br>
              <a:rPr lang="en-US" smtClean="0"/>
            </a:br>
            <a:r>
              <a:rPr lang="en-US" smtClean="0"/>
              <a:t>    </a:t>
            </a:r>
            <a:r>
              <a:rPr lang="sr-Latn-CS" smtClean="0"/>
              <a:t>uradi 2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}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If-else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if ($a &gt; $b)</a:t>
            </a:r>
            <a:br>
              <a:rPr lang="en-US" smtClean="0"/>
            </a:br>
            <a:r>
              <a:rPr lang="en-US" smtClean="0"/>
              <a:t>  echo "a je vece od b";</a:t>
            </a:r>
            <a:br>
              <a:rPr lang="en-US" smtClean="0"/>
            </a:br>
            <a:r>
              <a:rPr lang="en-US" smtClean="0"/>
              <a:t>?&gt; 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Primer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&lt;html&gt; </a:t>
            </a:r>
            <a:br>
              <a:rPr lang="en-US" smtClean="0"/>
            </a:br>
            <a:r>
              <a:rPr lang="en-US" smtClean="0"/>
              <a:t>&lt;head&gt;&lt;/head&gt;</a:t>
            </a:r>
            <a:br>
              <a:rPr lang="en-US" smtClean="0"/>
            </a:br>
            <a:r>
              <a:rPr lang="en-US" smtClean="0"/>
              <a:t>&lt;body&gt; </a:t>
            </a:r>
            <a:br>
              <a:rPr lang="en-US" smtClean="0"/>
            </a:br>
            <a:r>
              <a:rPr lang="en-US" smtClean="0"/>
              <a:t>&lt;form action=“</a:t>
            </a:r>
            <a:r>
              <a:rPr lang="sr-Latn-CS" smtClean="0"/>
              <a:t>godine</a:t>
            </a:r>
            <a:r>
              <a:rPr lang="en-US" smtClean="0"/>
              <a:t>.php" method="post"&gt; </a:t>
            </a:r>
            <a:br>
              <a:rPr lang="en-US" smtClean="0"/>
            </a:br>
            <a:r>
              <a:rPr lang="sr-Latn-CS" smtClean="0"/>
              <a:t>Unesi godine</a:t>
            </a:r>
            <a:r>
              <a:rPr lang="en-US" smtClean="0"/>
              <a:t>: &lt;input name="age" size="2"&gt; </a:t>
            </a:r>
            <a:br>
              <a:rPr lang="en-US" smtClean="0"/>
            </a:br>
            <a:r>
              <a:rPr lang="en-US" smtClean="0"/>
              <a:t>&lt;/form&gt; </a:t>
            </a:r>
            <a:br>
              <a:rPr lang="en-US" smtClean="0"/>
            </a:br>
            <a:r>
              <a:rPr lang="en-US" smtClean="0"/>
              <a:t>&lt;/body&gt; </a:t>
            </a:r>
            <a:br>
              <a:rPr lang="en-US" smtClean="0"/>
            </a:br>
            <a:r>
              <a:rPr lang="en-US" smtClean="0"/>
              <a:t>&lt;/html&gt;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6000" smtClean="0">
                <a:solidFill>
                  <a:schemeClr val="tx1"/>
                </a:solidFill>
              </a:rPr>
              <a:t>godine</a:t>
            </a:r>
            <a:r>
              <a:rPr lang="en-US" sz="6000" smtClean="0">
                <a:solidFill>
                  <a:schemeClr val="tx1"/>
                </a:solidFill>
              </a:rPr>
              <a:t>.php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smtClean="0"/>
              <a:t>&lt;html&gt; </a:t>
            </a:r>
            <a:br>
              <a:rPr lang="en-US" sz="2000" smtClean="0"/>
            </a:br>
            <a:r>
              <a:rPr lang="en-US" sz="2000" smtClean="0"/>
              <a:t>&lt;head&gt;&lt;/head&gt;</a:t>
            </a:r>
            <a:br>
              <a:rPr lang="en-US" sz="2000" smtClean="0"/>
            </a:br>
            <a:r>
              <a:rPr lang="en-US" sz="2000" smtClean="0"/>
              <a:t>&lt;body&gt; </a:t>
            </a:r>
            <a:br>
              <a:rPr lang="en-US" sz="2000" smtClean="0"/>
            </a:br>
            <a:r>
              <a:rPr lang="en-US" sz="2000" smtClean="0"/>
              <a:t>&lt;?php </a:t>
            </a:r>
            <a:br>
              <a:rPr lang="en-US" sz="2000" smtClean="0"/>
            </a:br>
            <a:r>
              <a:rPr lang="en-US" sz="2000" smtClean="0">
                <a:solidFill>
                  <a:srgbClr val="FFC000"/>
                </a:solidFill>
              </a:rPr>
              <a:t>// </a:t>
            </a:r>
            <a:r>
              <a:rPr lang="sr-Latn-CS" sz="2000" smtClean="0">
                <a:solidFill>
                  <a:srgbClr val="FFC000"/>
                </a:solidFill>
              </a:rPr>
              <a:t>prezimanje podataka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$age = $_POST['age']; </a:t>
            </a:r>
            <a:br>
              <a:rPr lang="en-US" sz="2000" smtClean="0"/>
            </a:br>
            <a:r>
              <a:rPr lang="en-US" sz="2000" smtClean="0">
                <a:solidFill>
                  <a:srgbClr val="FFC000"/>
                </a:solidFill>
              </a:rPr>
              <a:t>// </a:t>
            </a:r>
            <a:r>
              <a:rPr lang="sr-Latn-CS" sz="2000" smtClean="0">
                <a:solidFill>
                  <a:srgbClr val="FFC000"/>
                </a:solidFill>
              </a:rPr>
              <a:t>procesiranje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if ($age &gt;=</a:t>
            </a:r>
            <a:r>
              <a:rPr lang="sr-Latn-CS" sz="2000" smtClean="0"/>
              <a:t>18</a:t>
            </a:r>
            <a:r>
              <a:rPr lang="en-US" sz="2000" smtClean="0"/>
              <a:t>) { </a:t>
            </a:r>
            <a:br>
              <a:rPr lang="en-US" sz="2000" smtClean="0"/>
            </a:br>
            <a:r>
              <a:rPr lang="en-US" sz="2000" smtClean="0"/>
              <a:t>     echo ‘</a:t>
            </a:r>
            <a:r>
              <a:rPr lang="sr-Latn-CS" sz="2000" smtClean="0"/>
              <a:t>Punoletan si</a:t>
            </a:r>
            <a:r>
              <a:rPr lang="en-US" sz="2000" smtClean="0"/>
              <a:t>'; </a:t>
            </a:r>
            <a:br>
              <a:rPr lang="en-US" sz="2000" smtClean="0"/>
            </a:br>
            <a:r>
              <a:rPr lang="en-US" sz="2000" smtClean="0"/>
              <a:t>} </a:t>
            </a:r>
            <a:br>
              <a:rPr lang="en-US" sz="2000" smtClean="0"/>
            </a:br>
            <a:r>
              <a:rPr lang="en-US" sz="2000" smtClean="0"/>
              <a:t>if ($age &lt; </a:t>
            </a:r>
            <a:r>
              <a:rPr lang="sr-Latn-CS" sz="2000" smtClean="0"/>
              <a:t>18</a:t>
            </a:r>
            <a:r>
              <a:rPr lang="en-US" sz="2000" smtClean="0"/>
              <a:t>) { </a:t>
            </a:r>
            <a:br>
              <a:rPr lang="en-US" sz="2000" smtClean="0"/>
            </a:br>
            <a:r>
              <a:rPr lang="en-US" sz="2000" smtClean="0"/>
              <a:t>     echo “</a:t>
            </a:r>
            <a:r>
              <a:rPr lang="sr-Latn-CS" sz="2000" smtClean="0"/>
              <a:t>Maloletan si</a:t>
            </a:r>
            <a:r>
              <a:rPr lang="en-US" sz="2000" smtClean="0"/>
              <a:t>"; </a:t>
            </a:r>
            <a:br>
              <a:rPr lang="en-US" sz="2000" smtClean="0"/>
            </a:br>
            <a:r>
              <a:rPr lang="en-US" sz="2000" smtClean="0"/>
              <a:t>} </a:t>
            </a:r>
            <a:br>
              <a:rPr lang="en-US" sz="2000" smtClean="0"/>
            </a:br>
            <a:r>
              <a:rPr lang="en-US" sz="2000" smtClean="0"/>
              <a:t>?&gt; </a:t>
            </a:r>
            <a:br>
              <a:rPr lang="en-US" sz="2000" smtClean="0"/>
            </a:br>
            <a:r>
              <a:rPr lang="en-US" sz="2000" smtClean="0"/>
              <a:t>&lt;/body&gt; </a:t>
            </a:r>
            <a:br>
              <a:rPr lang="en-US" sz="2000" smtClean="0"/>
            </a:br>
            <a:r>
              <a:rPr lang="en-US" sz="2000" smtClean="0"/>
              <a:t>&lt;/html&gt;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Skraćeno pisanje </a:t>
            </a:r>
            <a:r>
              <a:rPr lang="sr-Latn-CS" sz="6600" smtClean="0"/>
              <a:t>☺</a:t>
            </a:r>
            <a:endParaRPr lang="en-US" sz="66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&lt;?php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b="1" smtClean="0">
                <a:solidFill>
                  <a:srgbClr val="00B050"/>
                </a:solidFill>
              </a:rPr>
              <a:t>if </a:t>
            </a:r>
            <a:r>
              <a:rPr lang="en-US" smtClean="0">
                <a:solidFill>
                  <a:srgbClr val="002060"/>
                </a:solidFill>
              </a:rPr>
              <a:t>($numTries </a:t>
            </a:r>
            <a:r>
              <a:rPr lang="en-US" smtClean="0"/>
              <a:t>&gt; </a:t>
            </a:r>
            <a:r>
              <a:rPr lang="en-US" smtClean="0">
                <a:solidFill>
                  <a:srgbClr val="002060"/>
                </a:solidFill>
              </a:rPr>
              <a:t>10</a:t>
            </a:r>
            <a:r>
              <a:rPr lang="en-US" smtClean="0"/>
              <a:t>) </a:t>
            </a:r>
            <a:r>
              <a:rPr lang="en-US" b="1" smtClean="0">
                <a:solidFill>
                  <a:srgbClr val="00B050"/>
                </a:solidFill>
              </a:rPr>
              <a:t>{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     </a:t>
            </a:r>
            <a:r>
              <a:rPr lang="en-US" smtClean="0">
                <a:solidFill>
                  <a:srgbClr val="002060"/>
                </a:solidFill>
              </a:rPr>
              <a:t>$msg </a:t>
            </a:r>
            <a:r>
              <a:rPr lang="en-US" smtClean="0"/>
              <a:t>= </a:t>
            </a:r>
            <a:r>
              <a:rPr lang="en-US" smtClean="0">
                <a:solidFill>
                  <a:srgbClr val="FF0000"/>
                </a:solidFill>
              </a:rPr>
              <a:t>'Blocking your account...';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    </a:t>
            </a:r>
            <a:r>
              <a:rPr lang="en-US" b="1" smtClean="0">
                <a:solidFill>
                  <a:srgbClr val="00B050"/>
                </a:solidFill>
              </a:rPr>
              <a:t>} </a:t>
            </a:r>
            <a:r>
              <a:rPr lang="en-US" smtClean="0"/>
              <a:t/>
            </a:r>
            <a:br>
              <a:rPr lang="en-US" smtClean="0"/>
            </a:br>
            <a:r>
              <a:rPr lang="en-US" b="1" smtClean="0">
                <a:solidFill>
                  <a:srgbClr val="00B050"/>
                </a:solidFill>
              </a:rPr>
              <a:t>else {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    </a:t>
            </a:r>
            <a:r>
              <a:rPr lang="en-US" smtClean="0">
                <a:solidFill>
                  <a:srgbClr val="002060"/>
                </a:solidFill>
              </a:rPr>
              <a:t>$msg </a:t>
            </a:r>
            <a:r>
              <a:rPr lang="en-US" smtClean="0"/>
              <a:t>= </a:t>
            </a:r>
            <a:r>
              <a:rPr lang="en-US" smtClean="0">
                <a:solidFill>
                  <a:srgbClr val="FF0000"/>
                </a:solidFill>
              </a:rPr>
              <a:t>'Welcome!'; </a:t>
            </a:r>
            <a:r>
              <a:rPr lang="en-US" smtClean="0"/>
              <a:t/>
            </a:r>
            <a:br>
              <a:rPr lang="en-US" smtClean="0"/>
            </a:br>
            <a:r>
              <a:rPr lang="en-US" b="1" smtClean="0">
                <a:solidFill>
                  <a:srgbClr val="00B050"/>
                </a:solidFill>
              </a:rPr>
              <a:t>}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844675"/>
            <a:ext cx="4038600" cy="4302125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&lt;?php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$msg = $numTries &gt; 10 ? </a:t>
            </a:r>
            <a:r>
              <a:rPr lang="en-US" smtClean="0">
                <a:solidFill>
                  <a:srgbClr val="FF0000"/>
                </a:solidFill>
              </a:rPr>
              <a:t>'Blocking your account...' :</a:t>
            </a:r>
            <a:r>
              <a:rPr lang="sr-Latn-C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'Welcome!';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</a:t>
            </a:r>
            <a:endParaRPr lang="sr-Latn-C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Skraćeno pisanje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58175" cy="4302125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&lt;?php if ($a == 5): ?&gt;</a:t>
            </a:r>
            <a:br>
              <a:rPr lang="en-US" smtClean="0"/>
            </a:br>
            <a:r>
              <a:rPr lang="en-US" smtClean="0"/>
              <a:t>A je jednako 5</a:t>
            </a:r>
            <a:br>
              <a:rPr lang="en-US" smtClean="0"/>
            </a:br>
            <a:r>
              <a:rPr lang="en-US" smtClean="0"/>
              <a:t>&lt;?php endif; ?&gt; </a:t>
            </a:r>
          </a:p>
          <a:p>
            <a:endParaRPr lang="en-US" smtClean="0"/>
          </a:p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$hour = 11;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print $foo = ($hour &lt; 12) ? "Good morning!" : "Good afternoon!";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Ugnježdavanje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&lt;?php </a:t>
            </a:r>
            <a:br>
              <a:rPr lang="en-US" smtClean="0"/>
            </a:br>
            <a:r>
              <a:rPr lang="en-US" b="1" smtClean="0">
                <a:solidFill>
                  <a:srgbClr val="00B050"/>
                </a:solidFill>
              </a:rPr>
              <a:t>if</a:t>
            </a:r>
            <a:r>
              <a:rPr lang="en-US" b="1" smtClean="0"/>
              <a:t> </a:t>
            </a:r>
            <a:r>
              <a:rPr lang="en-US" smtClean="0"/>
              <a:t>($</a:t>
            </a:r>
            <a:r>
              <a:rPr lang="sr-Latn-CS" smtClean="0"/>
              <a:t>dan</a:t>
            </a:r>
            <a:r>
              <a:rPr lang="en-US" smtClean="0"/>
              <a:t> == ‘</a:t>
            </a:r>
            <a:r>
              <a:rPr lang="sr-Latn-CS" smtClean="0"/>
              <a:t>Sreda</a:t>
            </a:r>
            <a:r>
              <a:rPr lang="en-US" smtClean="0"/>
              <a:t>') </a:t>
            </a:r>
            <a:r>
              <a:rPr lang="en-US" smtClean="0">
                <a:solidFill>
                  <a:srgbClr val="00B050"/>
                </a:solidFill>
              </a:rPr>
              <a:t>{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  </a:t>
            </a:r>
            <a:r>
              <a:rPr lang="en-US" b="1" smtClean="0"/>
              <a:t>  </a:t>
            </a:r>
            <a:r>
              <a:rPr lang="en-US" b="1" smtClean="0">
                <a:solidFill>
                  <a:srgbClr val="00B050"/>
                </a:solidFill>
              </a:rPr>
              <a:t>if </a:t>
            </a:r>
            <a:r>
              <a:rPr lang="en-US" smtClean="0"/>
              <a:t>($</a:t>
            </a:r>
            <a:r>
              <a:rPr lang="sr-Latn-CS" smtClean="0"/>
              <a:t>vreme</a:t>
            </a:r>
            <a:r>
              <a:rPr lang="en-US" smtClean="0"/>
              <a:t> == ‘</a:t>
            </a:r>
            <a:r>
              <a:rPr lang="sr-Latn-CS" smtClean="0"/>
              <a:t>0915</a:t>
            </a:r>
            <a:r>
              <a:rPr lang="en-US" smtClean="0"/>
              <a:t>') </a:t>
            </a:r>
            <a:r>
              <a:rPr lang="en-US" smtClean="0">
                <a:solidFill>
                  <a:srgbClr val="00B050"/>
                </a:solidFill>
              </a:rPr>
              <a:t>{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       </a:t>
            </a:r>
            <a:r>
              <a:rPr lang="en-US" b="1" smtClean="0"/>
              <a:t> </a:t>
            </a:r>
            <a:r>
              <a:rPr lang="en-US" b="1" smtClean="0">
                <a:solidFill>
                  <a:srgbClr val="00B050"/>
                </a:solidFill>
              </a:rPr>
              <a:t>if</a:t>
            </a:r>
            <a:r>
              <a:rPr lang="en-US" b="1" smtClean="0"/>
              <a:t> </a:t>
            </a:r>
            <a:r>
              <a:rPr lang="en-US" smtClean="0"/>
              <a:t>($</a:t>
            </a:r>
            <a:r>
              <a:rPr lang="sr-Latn-CS" smtClean="0"/>
              <a:t>fakultet</a:t>
            </a:r>
            <a:r>
              <a:rPr lang="en-US" smtClean="0"/>
              <a:t> == ‘</a:t>
            </a:r>
            <a:r>
              <a:rPr lang="sr-Latn-CS" smtClean="0"/>
              <a:t>PMF</a:t>
            </a:r>
            <a:r>
              <a:rPr lang="en-US" smtClean="0"/>
              <a:t>') </a:t>
            </a:r>
            <a:r>
              <a:rPr lang="en-US" smtClean="0">
                <a:solidFill>
                  <a:srgbClr val="00B050"/>
                </a:solidFill>
              </a:rPr>
              <a:t>{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            $</a:t>
            </a:r>
            <a:r>
              <a:rPr lang="sr-Latn-CS" smtClean="0"/>
              <a:t>predmet</a:t>
            </a:r>
            <a:r>
              <a:rPr lang="en-US" smtClean="0"/>
              <a:t> = ‘</a:t>
            </a:r>
            <a:r>
              <a:rPr lang="sr-Latn-CS" smtClean="0"/>
              <a:t>Web programiranje</a:t>
            </a:r>
            <a:r>
              <a:rPr lang="en-US" smtClean="0"/>
              <a:t>'; </a:t>
            </a:r>
            <a:br>
              <a:rPr lang="en-US" smtClean="0"/>
            </a:br>
            <a:r>
              <a:rPr lang="en-US" smtClean="0"/>
              <a:t>     </a:t>
            </a:r>
            <a:r>
              <a:rPr lang="en-US" smtClean="0">
                <a:solidFill>
                  <a:srgbClr val="00B050"/>
                </a:solidFill>
              </a:rPr>
              <a:t>   } </a:t>
            </a:r>
            <a:br>
              <a:rPr lang="en-US" smtClean="0">
                <a:solidFill>
                  <a:srgbClr val="00B050"/>
                </a:solidFill>
              </a:rPr>
            </a:br>
            <a:r>
              <a:rPr lang="en-US" smtClean="0">
                <a:solidFill>
                  <a:srgbClr val="00B050"/>
                </a:solidFill>
              </a:rPr>
              <a:t>    } </a:t>
            </a:r>
            <a:br>
              <a:rPr lang="en-US" smtClean="0">
                <a:solidFill>
                  <a:srgbClr val="00B050"/>
                </a:solidFill>
              </a:rPr>
            </a:br>
            <a:r>
              <a:rPr lang="en-US" smtClean="0">
                <a:solidFill>
                  <a:srgbClr val="00B050"/>
                </a:solidFill>
              </a:rPr>
              <a:t>}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…ili mnogo elegantnije </a:t>
            </a:r>
            <a:r>
              <a:rPr lang="sr-Latn-CS" sz="6600" smtClean="0">
                <a:solidFill>
                  <a:schemeClr val="tx1"/>
                </a:solidFill>
              </a:rPr>
              <a:t>☺</a:t>
            </a:r>
            <a:endParaRPr lang="en-US" sz="6600" smtClean="0">
              <a:solidFill>
                <a:schemeClr val="tx1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&lt;?php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if ($d</a:t>
            </a:r>
            <a:r>
              <a:rPr lang="sr-Latn-CS" smtClean="0"/>
              <a:t>an</a:t>
            </a:r>
            <a:r>
              <a:rPr lang="en-US" smtClean="0"/>
              <a:t> == ‘</a:t>
            </a:r>
            <a:r>
              <a:rPr lang="sr-Latn-CS" smtClean="0"/>
              <a:t>Sreda</a:t>
            </a:r>
            <a:r>
              <a:rPr lang="en-US" smtClean="0"/>
              <a:t>' &amp;&amp; $</a:t>
            </a:r>
            <a:r>
              <a:rPr lang="sr-Latn-CS" smtClean="0"/>
              <a:t>vreme</a:t>
            </a:r>
            <a:r>
              <a:rPr lang="en-US" smtClean="0"/>
              <a:t> == '0</a:t>
            </a:r>
            <a:r>
              <a:rPr lang="sr-Latn-CS" smtClean="0"/>
              <a:t>915</a:t>
            </a:r>
            <a:r>
              <a:rPr lang="en-US" smtClean="0"/>
              <a:t>' &amp;&amp; $</a:t>
            </a:r>
            <a:r>
              <a:rPr lang="sr-Latn-CS" smtClean="0"/>
              <a:t>fakultet</a:t>
            </a:r>
            <a:r>
              <a:rPr lang="en-US" smtClean="0"/>
              <a:t> == ‘</a:t>
            </a:r>
            <a:r>
              <a:rPr lang="sr-Latn-CS" smtClean="0"/>
              <a:t>PMF</a:t>
            </a:r>
            <a:r>
              <a:rPr lang="en-US" smtClean="0"/>
              <a:t>') { </a:t>
            </a:r>
            <a:br>
              <a:rPr lang="en-US" smtClean="0"/>
            </a:br>
            <a:r>
              <a:rPr lang="en-US" smtClean="0"/>
              <a:t>    $</a:t>
            </a:r>
            <a:r>
              <a:rPr lang="sr-Latn-CS" smtClean="0"/>
              <a:t>predmet</a:t>
            </a:r>
            <a:r>
              <a:rPr lang="en-US" smtClean="0"/>
              <a:t> = ‘</a:t>
            </a:r>
            <a:r>
              <a:rPr lang="sr-Latn-CS" smtClean="0"/>
              <a:t>Web programiranje</a:t>
            </a:r>
            <a:r>
              <a:rPr lang="en-US" smtClean="0"/>
              <a:t>'; </a:t>
            </a:r>
            <a:br>
              <a:rPr lang="en-US" smtClean="0"/>
            </a:br>
            <a:r>
              <a:rPr lang="en-US" smtClean="0"/>
              <a:t>}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if-elseif-else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smtClean="0"/>
              <a:t>if (</a:t>
            </a:r>
            <a:r>
              <a:rPr lang="sr-Latn-CS" sz="2400" smtClean="0"/>
              <a:t>prvi uslov je T</a:t>
            </a:r>
            <a:r>
              <a:rPr lang="en-US" sz="2400" smtClean="0"/>
              <a:t>) { </a:t>
            </a:r>
            <a:br>
              <a:rPr lang="en-US" sz="2400" smtClean="0"/>
            </a:br>
            <a:r>
              <a:rPr lang="en-US" sz="2400" smtClean="0"/>
              <a:t>    </a:t>
            </a:r>
            <a:r>
              <a:rPr lang="sr-Latn-CS" sz="2400" smtClean="0"/>
              <a:t>akcija!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    } </a:t>
            </a:r>
            <a:br>
              <a:rPr lang="en-US" sz="2400" smtClean="0"/>
            </a:br>
            <a:r>
              <a:rPr lang="en-US" sz="2400" smtClean="0"/>
              <a:t>elseif (</a:t>
            </a:r>
            <a:r>
              <a:rPr lang="sr-Latn-CS" sz="2400" smtClean="0"/>
              <a:t>drugi uslov je T</a:t>
            </a:r>
            <a:r>
              <a:rPr lang="en-US" sz="2400" smtClean="0"/>
              <a:t>) { </a:t>
            </a:r>
            <a:br>
              <a:rPr lang="en-US" sz="2400" smtClean="0"/>
            </a:br>
            <a:r>
              <a:rPr lang="en-US" sz="2400" smtClean="0"/>
              <a:t>    </a:t>
            </a:r>
            <a:r>
              <a:rPr lang="sr-Latn-CS" sz="2400" smtClean="0"/>
              <a:t> akcija!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    } </a:t>
            </a:r>
            <a:br>
              <a:rPr lang="en-US" sz="2400" smtClean="0"/>
            </a:br>
            <a:r>
              <a:rPr lang="en-US" sz="2400" smtClean="0"/>
              <a:t>elseif (</a:t>
            </a:r>
            <a:r>
              <a:rPr lang="sr-Latn-CS" sz="2400" smtClean="0"/>
              <a:t>treciuslov je T</a:t>
            </a:r>
            <a:r>
              <a:rPr lang="en-US" sz="2400" smtClean="0"/>
              <a:t>) { </a:t>
            </a:r>
            <a:br>
              <a:rPr lang="en-US" sz="2400" smtClean="0"/>
            </a:br>
            <a:r>
              <a:rPr lang="en-US" sz="2400" smtClean="0"/>
              <a:t>    </a:t>
            </a:r>
            <a:r>
              <a:rPr lang="sr-Latn-CS" sz="2400" smtClean="0"/>
              <a:t> akcija!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    } </a:t>
            </a:r>
            <a:br>
              <a:rPr lang="en-US" sz="2400" smtClean="0"/>
            </a:br>
            <a:r>
              <a:rPr lang="en-US" sz="2400" smtClean="0"/>
              <a:t>  ... </a:t>
            </a:r>
            <a:r>
              <a:rPr lang="sr-Latn-CS" sz="2400" smtClean="0"/>
              <a:t>itd</a:t>
            </a:r>
            <a:r>
              <a:rPr lang="en-US" sz="2400" smtClean="0"/>
              <a:t>... </a:t>
            </a:r>
            <a:br>
              <a:rPr lang="en-US" sz="2400" smtClean="0"/>
            </a:br>
            <a:r>
              <a:rPr lang="en-US" sz="2400" smtClean="0"/>
              <a:t>else { </a:t>
            </a:r>
            <a:br>
              <a:rPr lang="en-US" sz="2400" smtClean="0"/>
            </a:br>
            <a:r>
              <a:rPr lang="en-US" sz="2400" smtClean="0"/>
              <a:t>    </a:t>
            </a:r>
            <a:r>
              <a:rPr lang="sr-Latn-CS" sz="2400" smtClean="0"/>
              <a:t> akcija!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}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895600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PHP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1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Primer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smtClean="0"/>
              <a:t>&lt;html&gt; </a:t>
            </a:r>
            <a:br>
              <a:rPr lang="en-US" sz="2000" smtClean="0"/>
            </a:br>
            <a:r>
              <a:rPr lang="en-US" sz="2000" smtClean="0"/>
              <a:t>&lt;head&gt;&lt;/head&gt;</a:t>
            </a:r>
            <a:br>
              <a:rPr lang="en-US" sz="2000" smtClean="0"/>
            </a:br>
            <a:r>
              <a:rPr lang="en-US" sz="2000" smtClean="0"/>
              <a:t>&lt;body&gt; </a:t>
            </a:r>
            <a:br>
              <a:rPr lang="en-US" sz="2000" smtClean="0"/>
            </a:br>
            <a:r>
              <a:rPr lang="en-US" sz="2000" smtClean="0"/>
              <a:t>&lt;h2&gt;</a:t>
            </a:r>
            <a:r>
              <a:rPr lang="sr-Latn-CS" sz="2000" smtClean="0"/>
              <a:t>Specijalitet kuce</a:t>
            </a:r>
            <a:r>
              <a:rPr lang="en-US" sz="2000" smtClean="0"/>
              <a:t>&lt;/h2&gt; </a:t>
            </a:r>
            <a:br>
              <a:rPr lang="en-US" sz="2000" smtClean="0"/>
            </a:br>
            <a:r>
              <a:rPr lang="en-US" sz="2000" smtClean="0"/>
              <a:t>&lt;p&gt; </a:t>
            </a:r>
            <a:br>
              <a:rPr lang="en-US" sz="2000" smtClean="0"/>
            </a:br>
            <a:r>
              <a:rPr lang="en-US" sz="2000" smtClean="0"/>
              <a:t>&lt;form method="get" action="cooking.php"&gt; </a:t>
            </a:r>
            <a:br>
              <a:rPr lang="en-US" sz="2000" smtClean="0"/>
            </a:br>
            <a:r>
              <a:rPr lang="en-US" sz="2000" smtClean="0"/>
              <a:t>&lt;select name="</a:t>
            </a:r>
            <a:r>
              <a:rPr lang="en-US" sz="2000" b="1" smtClean="0">
                <a:solidFill>
                  <a:srgbClr val="FF0000"/>
                </a:solidFill>
              </a:rPr>
              <a:t>day</a:t>
            </a:r>
            <a:r>
              <a:rPr lang="en-US" sz="2000" smtClean="0"/>
              <a:t>"&gt; </a:t>
            </a:r>
            <a:br>
              <a:rPr lang="en-US" sz="2000" smtClean="0"/>
            </a:br>
            <a:r>
              <a:rPr lang="en-US" sz="2000" smtClean="0"/>
              <a:t>&lt;option value="1"&gt;</a:t>
            </a:r>
            <a:r>
              <a:rPr lang="sr-Latn-CS" sz="2000" smtClean="0"/>
              <a:t>Ponedeljak </a:t>
            </a:r>
            <a:r>
              <a:rPr lang="en-US" sz="2000" smtClean="0"/>
              <a:t>/ Sreda</a:t>
            </a:r>
            <a:br>
              <a:rPr lang="en-US" sz="2000" smtClean="0"/>
            </a:br>
            <a:r>
              <a:rPr lang="en-US" sz="2000" smtClean="0"/>
              <a:t>&lt;option value="2"&gt;Utorak / Cetvrtak</a:t>
            </a:r>
            <a:br>
              <a:rPr lang="en-US" sz="2000" smtClean="0"/>
            </a:br>
            <a:r>
              <a:rPr lang="en-US" sz="2000" smtClean="0"/>
              <a:t>&lt;option value="3"&gt;Petak / Nedelja</a:t>
            </a:r>
            <a:br>
              <a:rPr lang="en-US" sz="2000" smtClean="0"/>
            </a:br>
            <a:r>
              <a:rPr lang="en-US" sz="2000" smtClean="0"/>
              <a:t>&lt;option value="4"&gt;Subota</a:t>
            </a:r>
            <a:br>
              <a:rPr lang="en-US" sz="2000" smtClean="0"/>
            </a:br>
            <a:r>
              <a:rPr lang="en-US" sz="2000" smtClean="0"/>
              <a:t>&lt;/select&gt; </a:t>
            </a:r>
            <a:br>
              <a:rPr lang="en-US" sz="2000" smtClean="0"/>
            </a:br>
            <a:r>
              <a:rPr lang="en-US" sz="2000" smtClean="0"/>
              <a:t>&lt;input type="submit" value="Send"&gt; </a:t>
            </a:r>
            <a:br>
              <a:rPr lang="en-US" sz="2000" smtClean="0"/>
            </a:br>
            <a:r>
              <a:rPr lang="en-US" sz="2000" smtClean="0"/>
              <a:t>&lt;/form&gt; </a:t>
            </a:r>
            <a:br>
              <a:rPr lang="en-US" sz="2000" smtClean="0"/>
            </a:br>
            <a:r>
              <a:rPr lang="en-US" sz="2000" smtClean="0"/>
              <a:t>&lt;/body&gt; </a:t>
            </a:r>
            <a:br>
              <a:rPr lang="en-US" sz="2000" smtClean="0"/>
            </a:br>
            <a:r>
              <a:rPr lang="en-US" sz="2000" smtClean="0"/>
              <a:t>&lt;/html&gt;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cooking.php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smtClean="0"/>
              <a:t>&lt;?php </a:t>
            </a:r>
            <a:br>
              <a:rPr lang="en-US" sz="2400" smtClean="0"/>
            </a:br>
            <a:r>
              <a:rPr lang="en-US" sz="2400" smtClean="0"/>
              <a:t>// get form selection </a:t>
            </a:r>
            <a:br>
              <a:rPr lang="en-US" sz="2400" smtClean="0"/>
            </a:br>
            <a:r>
              <a:rPr lang="en-US" sz="2400" b="1" smtClean="0"/>
              <a:t>$day = $_GET['</a:t>
            </a:r>
            <a:r>
              <a:rPr lang="en-US" sz="2400" b="1" smtClean="0">
                <a:solidFill>
                  <a:srgbClr val="FF0000"/>
                </a:solidFill>
              </a:rPr>
              <a:t>day</a:t>
            </a:r>
            <a:r>
              <a:rPr lang="en-US" sz="2400" b="1" smtClean="0"/>
              <a:t>'];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// Provera </a:t>
            </a:r>
            <a:br>
              <a:rPr lang="en-US" sz="2400" smtClean="0"/>
            </a:br>
            <a:r>
              <a:rPr lang="en-US" sz="2400" smtClean="0"/>
              <a:t>if ($day == 1) { </a:t>
            </a:r>
            <a:br>
              <a:rPr lang="en-US" sz="2400" smtClean="0"/>
            </a:br>
            <a:r>
              <a:rPr lang="en-US" sz="2400" smtClean="0"/>
              <a:t>    $special = piletina'; </a:t>
            </a:r>
            <a:br>
              <a:rPr lang="en-US" sz="2400" smtClean="0"/>
            </a:br>
            <a:r>
              <a:rPr lang="en-US" sz="2400" smtClean="0"/>
              <a:t>    } </a:t>
            </a:r>
            <a:br>
              <a:rPr lang="en-US" sz="2400" smtClean="0"/>
            </a:br>
            <a:r>
              <a:rPr lang="en-US" sz="2400" smtClean="0"/>
              <a:t>elseif ($day == 2) { </a:t>
            </a:r>
            <a:br>
              <a:rPr lang="en-US" sz="2400" smtClean="0"/>
            </a:br>
            <a:r>
              <a:rPr lang="en-US" sz="2400" smtClean="0"/>
              <a:t>    $special = jagnjetina'; </a:t>
            </a:r>
            <a:br>
              <a:rPr lang="en-US" sz="2400" smtClean="0"/>
            </a:br>
            <a:r>
              <a:rPr lang="en-US" sz="2400" smtClean="0"/>
              <a:t>    }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2532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smtClean="0"/>
              <a:t>elseif ($day == 3) { </a:t>
            </a:r>
            <a:br>
              <a:rPr lang="en-US" sz="2400" smtClean="0"/>
            </a:br>
            <a:r>
              <a:rPr lang="en-US" sz="2400" smtClean="0"/>
              <a:t>    $special = ‘prasetina'; </a:t>
            </a:r>
            <a:br>
              <a:rPr lang="en-US" sz="2400" smtClean="0"/>
            </a:br>
            <a:r>
              <a:rPr lang="en-US" sz="2400" smtClean="0"/>
              <a:t>    } </a:t>
            </a:r>
            <a:br>
              <a:rPr lang="en-US" sz="2400" smtClean="0"/>
            </a:br>
            <a:r>
              <a:rPr lang="en-US" sz="2400" smtClean="0"/>
              <a:t>else { </a:t>
            </a:r>
            <a:br>
              <a:rPr lang="en-US" sz="2400" smtClean="0"/>
            </a:br>
            <a:r>
              <a:rPr lang="en-US" sz="2400" smtClean="0"/>
              <a:t>    $special = ‘jaretina'; </a:t>
            </a:r>
            <a:br>
              <a:rPr lang="en-US" sz="2400" smtClean="0"/>
            </a:br>
            <a:r>
              <a:rPr lang="en-US" sz="2400" smtClean="0"/>
              <a:t>} </a:t>
            </a:r>
            <a:br>
              <a:rPr lang="en-US" sz="2400" smtClean="0"/>
            </a:br>
            <a:r>
              <a:rPr lang="en-US" sz="2400" smtClean="0"/>
              <a:t>?&gt; 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&lt;h2&gt;Specijalitet kuce:&lt;/h2&gt; </a:t>
            </a:r>
            <a:br>
              <a:rPr lang="en-US" sz="2400" smtClean="0"/>
            </a:br>
            <a:r>
              <a:rPr lang="en-US" sz="2400" smtClean="0"/>
              <a:t>&lt;?php echo $special; ?&gt; </a:t>
            </a:r>
            <a:br>
              <a:rPr lang="en-US" sz="2400" smtClean="0"/>
            </a:br>
            <a:r>
              <a:rPr lang="en-US" sz="2400" smtClean="0"/>
              <a:t>&lt;/body&gt; </a:t>
            </a:r>
            <a:br>
              <a:rPr lang="en-US" sz="2400" smtClean="0"/>
            </a:br>
            <a:r>
              <a:rPr lang="en-US" sz="2400" smtClean="0"/>
              <a:t>&lt;/html&gt;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while </a:t>
            </a:r>
            <a:r>
              <a:rPr lang="en-US" smtClean="0"/>
              <a:t>(izraz): </a:t>
            </a:r>
          </a:p>
          <a:p>
            <a:r>
              <a:rPr lang="en-US" smtClean="0"/>
              <a:t>statement ... </a:t>
            </a:r>
          </a:p>
          <a:p>
            <a:r>
              <a:rPr lang="en-US" smtClean="0">
                <a:solidFill>
                  <a:srgbClr val="FF0000"/>
                </a:solidFill>
              </a:rPr>
              <a:t>endwhile;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Primer1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/* primer 1 */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$i = 1;</a:t>
            </a:r>
            <a:br>
              <a:rPr lang="en-US" smtClean="0"/>
            </a:br>
            <a:r>
              <a:rPr lang="en-US" smtClean="0"/>
              <a:t>while ($i &lt;= 10) {</a:t>
            </a:r>
            <a:br>
              <a:rPr lang="en-US" smtClean="0"/>
            </a:br>
            <a:r>
              <a:rPr lang="en-US" smtClean="0"/>
              <a:t>    echo $i++;  </a:t>
            </a:r>
            <a:br>
              <a:rPr lang="en-US" smtClean="0"/>
            </a:br>
            <a:r>
              <a:rPr lang="en-US" smtClean="0"/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    ?&gt;</a:t>
            </a:r>
          </a:p>
        </p:txBody>
      </p:sp>
      <p:sp>
        <p:nvSpPr>
          <p:cNvPr id="2458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&lt;?php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mtClean="0"/>
              <a:t>      /* primer 2 */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$i = 1;</a:t>
            </a:r>
            <a:br>
              <a:rPr lang="en-US" smtClean="0"/>
            </a:br>
            <a:r>
              <a:rPr lang="en-US" smtClean="0"/>
              <a:t>while ($i &lt;= 10):</a:t>
            </a:r>
            <a:br>
              <a:rPr lang="en-US" smtClean="0"/>
            </a:br>
            <a:r>
              <a:rPr lang="en-US" smtClean="0"/>
              <a:t>    echo $i;</a:t>
            </a:r>
            <a:br>
              <a:rPr lang="en-US" smtClean="0"/>
            </a:br>
            <a:r>
              <a:rPr lang="en-US" smtClean="0"/>
              <a:t>    $i++;</a:t>
            </a:r>
            <a:br>
              <a:rPr lang="en-US" smtClean="0"/>
            </a:br>
            <a:r>
              <a:rPr lang="en-US" smtClean="0"/>
              <a:t>endwhile;</a:t>
            </a:r>
            <a:br>
              <a:rPr lang="en-US" smtClean="0"/>
            </a:br>
            <a:r>
              <a:rPr lang="en-US" smtClean="0"/>
              <a:t>?&gt;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Do-while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&lt;?php</a:t>
            </a:r>
            <a:br>
              <a:rPr lang="pl-PL" smtClean="0"/>
            </a:br>
            <a:r>
              <a:rPr lang="pl-PL" smtClean="0"/>
              <a:t>$i = 0;</a:t>
            </a:r>
            <a:br>
              <a:rPr lang="pl-PL" smtClean="0"/>
            </a:br>
            <a:r>
              <a:rPr lang="pl-PL" smtClean="0"/>
              <a:t>do {</a:t>
            </a:r>
            <a:br>
              <a:rPr lang="pl-PL" smtClean="0"/>
            </a:br>
            <a:r>
              <a:rPr lang="pl-PL" smtClean="0"/>
              <a:t>    echo $i;</a:t>
            </a:r>
            <a:br>
              <a:rPr lang="pl-PL" smtClean="0"/>
            </a:br>
            <a:r>
              <a:rPr lang="pl-PL" smtClean="0"/>
              <a:t>} while ($i &gt; 0);</a:t>
            </a:r>
            <a:br>
              <a:rPr lang="pl-PL" smtClean="0"/>
            </a:br>
            <a:r>
              <a:rPr lang="pl-PL" smtClean="0"/>
              <a:t>?&gt; </a:t>
            </a:r>
          </a:p>
          <a:p>
            <a:pPr>
              <a:buFont typeface="Wingdings" panose="05000000000000000000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 2</a:t>
            </a:r>
            <a:endParaRPr lang="sr-Latn-CS" smtClean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1600" smtClean="0">
                <a:latin typeface="Arial" panose="020B0604020202020204" pitchFamily="34" charset="0"/>
              </a:rPr>
              <a:t>&lt;html&gt;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&lt;head&gt;&lt;/head&gt;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&lt;body&gt;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&lt;form action=“</a:t>
            </a:r>
            <a:r>
              <a:rPr lang="en-US" sz="1600" smtClean="0">
                <a:latin typeface="Arial" panose="020B0604020202020204" pitchFamily="34" charset="0"/>
              </a:rPr>
              <a:t>kvadrati</a:t>
            </a:r>
            <a:r>
              <a:rPr lang="sr-Latn-CS" sz="1600" smtClean="0">
                <a:latin typeface="Arial" panose="020B0604020202020204" pitchFamily="34" charset="0"/>
              </a:rPr>
              <a:t>.php" method="POST"&gt;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en-US" sz="1600" smtClean="0">
                <a:latin typeface="Arial" panose="020B0604020202020204" pitchFamily="34" charset="0"/>
              </a:rPr>
              <a:t>Svi kvadrati izmedju</a:t>
            </a:r>
            <a:r>
              <a:rPr lang="sr-Latn-CS" sz="1600" smtClean="0">
                <a:latin typeface="Arial" panose="020B0604020202020204" pitchFamily="34" charset="0"/>
              </a:rPr>
              <a:t> 1 </a:t>
            </a:r>
            <a:r>
              <a:rPr lang="en-US" sz="1600" smtClean="0">
                <a:latin typeface="Arial" panose="020B0604020202020204" pitchFamily="34" charset="0"/>
              </a:rPr>
              <a:t>i</a:t>
            </a:r>
            <a:r>
              <a:rPr lang="sr-Latn-CS" sz="1600" smtClean="0">
                <a:latin typeface="Arial" panose="020B0604020202020204" pitchFamily="34" charset="0"/>
              </a:rPr>
              <a:t> &lt;input type="text" name="limit" size="4" maxlength="4"&gt;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&lt;input type="submit" name="submit" value=“</a:t>
            </a:r>
            <a:r>
              <a:rPr lang="en-US" sz="1600" smtClean="0">
                <a:latin typeface="Arial" panose="020B0604020202020204" pitchFamily="34" charset="0"/>
              </a:rPr>
              <a:t>Racunaj</a:t>
            </a:r>
            <a:r>
              <a:rPr lang="sr-Latn-CS" sz="1600" smtClean="0">
                <a:latin typeface="Arial" panose="020B0604020202020204" pitchFamily="34" charset="0"/>
              </a:rPr>
              <a:t>"&gt;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&lt;/form&gt;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&lt;/body&gt;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&lt;/html&gt;</a:t>
            </a:r>
            <a:r>
              <a:rPr lang="sr-Latn-CS" sz="1600" smtClean="0"/>
              <a:t> 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828800"/>
            <a:ext cx="4038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sz="1600" smtClean="0">
                <a:latin typeface="Arial" panose="020B0604020202020204" pitchFamily="34" charset="0"/>
              </a:rPr>
              <a:t>&lt;html&gt;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&lt;head&gt;&lt;/head&gt;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&lt;body&gt;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/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&lt;?php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/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// </a:t>
            </a:r>
            <a:r>
              <a:rPr lang="en-US" sz="1600" smtClean="0">
                <a:latin typeface="Arial" panose="020B0604020202020204" pitchFamily="34" charset="0"/>
              </a:rPr>
              <a:t>setuj promenljive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Arial" panose="020B0604020202020204" pitchFamily="34" charset="0"/>
              </a:rPr>
              <a:t>          </a:t>
            </a:r>
            <a:r>
              <a:rPr lang="sr-Latn-CS" sz="1600" smtClean="0">
                <a:latin typeface="Arial" panose="020B0604020202020204" pitchFamily="34" charset="0"/>
              </a:rPr>
              <a:t>$upperLimit = $_POST['limit'];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$lowerLimit = 1;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// </a:t>
            </a:r>
            <a:r>
              <a:rPr lang="en-US" sz="1600" smtClean="0">
                <a:latin typeface="Arial" panose="020B0604020202020204" pitchFamily="34" charset="0"/>
              </a:rPr>
              <a:t>racunanje kvadrata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Arial" panose="020B0604020202020204" pitchFamily="34" charset="0"/>
              </a:rPr>
              <a:t>              </a:t>
            </a:r>
            <a:r>
              <a:rPr lang="sr-Latn-CS" sz="1600" smtClean="0">
                <a:latin typeface="Arial" panose="020B0604020202020204" pitchFamily="34" charset="0"/>
              </a:rPr>
              <a:t>while ($lowerLimit &lt;= $upperLimit) {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    echo ($lowerLimit * $lowerLimit).'&amp;nbsp;';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    $lowerLimit++;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}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// </a:t>
            </a:r>
            <a:r>
              <a:rPr lang="en-US" sz="1600" smtClean="0">
                <a:latin typeface="Arial" panose="020B0604020202020204" pitchFamily="34" charset="0"/>
              </a:rPr>
              <a:t>stampanje kraja posla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Arial" panose="020B0604020202020204" pitchFamily="34" charset="0"/>
              </a:rPr>
              <a:t>          </a:t>
            </a:r>
            <a:r>
              <a:rPr lang="sr-Latn-CS" sz="1600" smtClean="0">
                <a:latin typeface="Arial" panose="020B0604020202020204" pitchFamily="34" charset="0"/>
              </a:rPr>
              <a:t>echo 'END';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/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?&gt;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/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&lt;/body&gt;</a:t>
            </a:r>
            <a:br>
              <a:rPr lang="sr-Latn-CS" sz="1600" smtClean="0">
                <a:latin typeface="Arial" panose="020B0604020202020204" pitchFamily="34" charset="0"/>
              </a:rPr>
            </a:br>
            <a:r>
              <a:rPr lang="sr-Latn-CS" sz="1600" smtClean="0">
                <a:latin typeface="Arial" panose="020B0604020202020204" pitchFamily="34" charset="0"/>
              </a:rPr>
              <a:t>&lt;/html&gt;</a:t>
            </a:r>
            <a:r>
              <a:rPr lang="sr-Latn-CS" sz="1000" smtClean="0"/>
              <a:t>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for (expr1; expr2; expr3) statement </a:t>
            </a:r>
          </a:p>
          <a:p>
            <a:r>
              <a:rPr lang="en-US" sz="2800" smtClean="0"/>
              <a:t>Expr 1 se uvek, bezuslovno izvr</a:t>
            </a:r>
            <a:r>
              <a:rPr lang="sr-Latn-CS" sz="2800" smtClean="0"/>
              <a:t>šava na početku petlje.</a:t>
            </a:r>
          </a:p>
          <a:p>
            <a:r>
              <a:rPr lang="sr-Latn-CS" sz="2800" smtClean="0"/>
              <a:t>Na početku svake iteracije </a:t>
            </a:r>
            <a:r>
              <a:rPr lang="sr-Latn-CS" sz="2800" smtClean="0">
                <a:solidFill>
                  <a:srgbClr val="FF0000"/>
                </a:solidFill>
              </a:rPr>
              <a:t>Expr2</a:t>
            </a:r>
            <a:r>
              <a:rPr lang="sr-Latn-CS" sz="2800" smtClean="0"/>
              <a:t> se procenjuje. Ukoliko je TRUE, petlja se nastavlja i izvršavaju se ugnježdene naredbe. Ukoliko je FALSE izvršavanje petlje se prekida.</a:t>
            </a:r>
          </a:p>
          <a:p>
            <a:r>
              <a:rPr lang="sr-Latn-CS" sz="2800" smtClean="0"/>
              <a:t>Na kraju svake iteracije </a:t>
            </a:r>
            <a:r>
              <a:rPr lang="sr-Latn-CS" sz="2800" smtClean="0">
                <a:solidFill>
                  <a:srgbClr val="FF0000"/>
                </a:solidFill>
              </a:rPr>
              <a:t>Expr 3 </a:t>
            </a:r>
            <a:r>
              <a:rPr lang="sr-Latn-CS" sz="2800" smtClean="0"/>
              <a:t>se izvršava, ocenjuje.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Primeri 1</a:t>
            </a: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nn-NO" smtClean="0"/>
              <a:t>for ($i = 1; $i &lt;= 10; $i++) {</a:t>
            </a:r>
            <a:br>
              <a:rPr lang="nn-NO" smtClean="0"/>
            </a:br>
            <a:r>
              <a:rPr lang="nn-NO" smtClean="0"/>
              <a:t>    echo $i;</a:t>
            </a:r>
            <a:br>
              <a:rPr lang="nn-NO" smtClean="0"/>
            </a:br>
            <a:r>
              <a:rPr lang="nn-NO" smtClean="0"/>
              <a:t>}</a:t>
            </a:r>
            <a:br>
              <a:rPr lang="nn-NO" smtClean="0"/>
            </a:br>
            <a:endParaRPr lang="en-US" smtClean="0"/>
          </a:p>
        </p:txBody>
      </p:sp>
      <p:sp>
        <p:nvSpPr>
          <p:cNvPr id="2867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n-NO" smtClean="0"/>
              <a:t>for ($i = 1; ; $i++) {</a:t>
            </a:r>
            <a:br>
              <a:rPr lang="nn-NO" smtClean="0"/>
            </a:br>
            <a:r>
              <a:rPr lang="nn-NO" smtClean="0"/>
              <a:t>    if ($i &gt; 10) {</a:t>
            </a:r>
            <a:br>
              <a:rPr lang="nn-NO" smtClean="0"/>
            </a:br>
            <a:r>
              <a:rPr lang="nn-NO" smtClean="0"/>
              <a:t>        break;</a:t>
            </a:r>
            <a:br>
              <a:rPr lang="nn-NO" smtClean="0"/>
            </a:br>
            <a:r>
              <a:rPr lang="nn-NO" smtClean="0"/>
              <a:t>    }</a:t>
            </a:r>
            <a:br>
              <a:rPr lang="nn-NO" smtClean="0"/>
            </a:br>
            <a:r>
              <a:rPr lang="nn-NO" smtClean="0"/>
              <a:t>    echo $i;</a:t>
            </a:r>
            <a:br>
              <a:rPr lang="nn-NO" smtClean="0"/>
            </a:br>
            <a:r>
              <a:rPr lang="nn-NO" smtClean="0"/>
              <a:t>}</a:t>
            </a:r>
            <a:br>
              <a:rPr lang="nn-NO" smtClean="0"/>
            </a:b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Primeri 2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smtClean="0"/>
              <a:t>$i = 1;</a:t>
            </a:r>
            <a:br>
              <a:rPr lang="nn-NO" smtClean="0"/>
            </a:br>
            <a:r>
              <a:rPr lang="nn-NO" smtClean="0"/>
              <a:t>for (; ; ) {</a:t>
            </a:r>
            <a:br>
              <a:rPr lang="nn-NO" smtClean="0"/>
            </a:br>
            <a:r>
              <a:rPr lang="nn-NO" smtClean="0"/>
              <a:t>    if ($i &gt; 10) {</a:t>
            </a:r>
            <a:br>
              <a:rPr lang="nn-NO" smtClean="0"/>
            </a:br>
            <a:r>
              <a:rPr lang="nn-NO" smtClean="0"/>
              <a:t>        break;</a:t>
            </a:r>
            <a:br>
              <a:rPr lang="nn-NO" smtClean="0"/>
            </a:br>
            <a:r>
              <a:rPr lang="nn-NO" smtClean="0"/>
              <a:t>    }</a:t>
            </a:r>
            <a:br>
              <a:rPr lang="nn-NO" smtClean="0"/>
            </a:br>
            <a:r>
              <a:rPr lang="nn-NO" smtClean="0"/>
              <a:t>    echo $i;</a:t>
            </a:r>
            <a:br>
              <a:rPr lang="nn-NO" smtClean="0"/>
            </a:br>
            <a:r>
              <a:rPr lang="nn-NO" smtClean="0"/>
              <a:t>    $i++;</a:t>
            </a:r>
            <a:br>
              <a:rPr lang="nn-NO" smtClean="0"/>
            </a:br>
            <a:r>
              <a:rPr lang="nn-NO" smtClean="0"/>
              <a:t>}</a:t>
            </a:r>
            <a:endParaRPr lang="en-US" smtClean="0"/>
          </a:p>
        </p:txBody>
      </p:sp>
      <p:sp>
        <p:nvSpPr>
          <p:cNvPr id="29700" name="Content Placeholder 3"/>
          <p:cNvSpPr>
            <a:spLocks noGrp="1"/>
          </p:cNvSpPr>
          <p:nvPr>
            <p:ph sz="half" idx="2"/>
          </p:nvPr>
        </p:nvSpPr>
        <p:spPr>
          <a:xfrm>
            <a:off x="4357688" y="1828800"/>
            <a:ext cx="4329112" cy="4302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nn-NO" smtClean="0"/>
              <a:t>for ($i = 1, $j = 0; $i &lt;= 10; $j += $i, print $i, $i++);</a:t>
            </a: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foreach</a:t>
            </a: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$arr = array(1, 2, 3, 4);</a:t>
            </a:r>
            <a:br>
              <a:rPr lang="en-US" smtClean="0"/>
            </a:br>
            <a:r>
              <a:rPr lang="en-US" smtClean="0"/>
              <a:t>foreach ($arr as &amp;$value) {</a:t>
            </a:r>
            <a:br>
              <a:rPr lang="en-US" smtClean="0"/>
            </a:br>
            <a:r>
              <a:rPr lang="en-US" smtClean="0"/>
              <a:t>    $value = $value * 2;</a:t>
            </a:r>
            <a:br>
              <a:rPr lang="en-US" smtClean="0"/>
            </a:br>
            <a:r>
              <a:rPr lang="en-US" smtClean="0"/>
              <a:t>}</a:t>
            </a:r>
            <a:br>
              <a:rPr lang="en-US" smtClean="0"/>
            </a:br>
            <a:r>
              <a:rPr lang="en-US" smtClean="0"/>
              <a:t>// $arr </a:t>
            </a:r>
            <a:r>
              <a:rPr lang="sr-Latn-CS" smtClean="0"/>
              <a:t>je sada niz (2</a:t>
            </a:r>
            <a:r>
              <a:rPr lang="en-US" smtClean="0"/>
              <a:t>, 4, 6, 8)</a:t>
            </a:r>
            <a:br>
              <a:rPr lang="en-US" smtClean="0"/>
            </a:br>
            <a:r>
              <a:rPr lang="en-US" smtClean="0"/>
              <a:t>unset($value); //</a:t>
            </a:r>
            <a:r>
              <a:rPr lang="sr-Latn-CS" smtClean="0"/>
              <a:t>razresava referencu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 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PHP</a:t>
            </a:r>
            <a:endParaRPr lang="sr-Latn-C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35480"/>
            <a:ext cx="7315200" cy="4389120"/>
          </a:xfrm>
        </p:spPr>
        <p:txBody>
          <a:bodyPr/>
          <a:lstStyle/>
          <a:p>
            <a:pPr eaLnBrk="1" hangingPunct="1"/>
            <a:r>
              <a:rPr lang="en-US" dirty="0" smtClean="0"/>
              <a:t>2 </a:t>
            </a:r>
            <a:r>
              <a:rPr lang="en-US" dirty="0" err="1" smtClean="0"/>
              <a:t>predavanje</a:t>
            </a:r>
            <a:endParaRPr lang="en-US" dirty="0" smtClean="0"/>
          </a:p>
          <a:p>
            <a:pPr eaLnBrk="1" hangingPunct="1"/>
            <a:r>
              <a:rPr lang="en-US" dirty="0" err="1" smtClean="0"/>
              <a:t>Forme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err="1" smtClean="0"/>
              <a:t>Kontrolne</a:t>
            </a:r>
            <a:r>
              <a:rPr lang="en-US" dirty="0" smtClean="0"/>
              <a:t> </a:t>
            </a:r>
            <a:r>
              <a:rPr lang="en-US" dirty="0" err="1" smtClean="0"/>
              <a:t>stukture</a:t>
            </a:r>
            <a:endParaRPr lang="sr-Latn-CS" dirty="0" smtClean="0"/>
          </a:p>
        </p:txBody>
      </p:sp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Break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break</a:t>
            </a:r>
            <a:r>
              <a:rPr lang="en-US" smtClean="0"/>
              <a:t> </a:t>
            </a:r>
            <a:r>
              <a:rPr lang="sr-Latn-CS" smtClean="0"/>
              <a:t>prekida izvršavanje tekuće:</a:t>
            </a:r>
          </a:p>
          <a:p>
            <a:pPr lvl="1"/>
            <a:r>
              <a:rPr lang="en-US" i="1" smtClean="0"/>
              <a:t>for</a:t>
            </a:r>
            <a:r>
              <a:rPr lang="en-US" smtClean="0"/>
              <a:t>, </a:t>
            </a:r>
            <a:endParaRPr lang="sr-Latn-CS" smtClean="0"/>
          </a:p>
          <a:p>
            <a:pPr lvl="1"/>
            <a:r>
              <a:rPr lang="en-US" i="1" smtClean="0"/>
              <a:t>foreach</a:t>
            </a:r>
            <a:r>
              <a:rPr lang="en-US" smtClean="0"/>
              <a:t>, </a:t>
            </a:r>
            <a:endParaRPr lang="sr-Latn-CS" smtClean="0"/>
          </a:p>
          <a:p>
            <a:pPr lvl="1"/>
            <a:r>
              <a:rPr lang="en-US" i="1" smtClean="0"/>
              <a:t>while</a:t>
            </a:r>
            <a:r>
              <a:rPr lang="en-US" smtClean="0"/>
              <a:t>, </a:t>
            </a:r>
            <a:endParaRPr lang="sr-Latn-CS" smtClean="0"/>
          </a:p>
          <a:p>
            <a:pPr lvl="1"/>
            <a:r>
              <a:rPr lang="en-US" i="1" smtClean="0"/>
              <a:t>do-while</a:t>
            </a:r>
            <a:r>
              <a:rPr lang="en-US" smtClean="0"/>
              <a:t> </a:t>
            </a:r>
            <a:r>
              <a:rPr lang="sr-Latn-CS" smtClean="0"/>
              <a:t>ili</a:t>
            </a:r>
            <a:r>
              <a:rPr lang="en-US" smtClean="0"/>
              <a:t> </a:t>
            </a:r>
            <a:endParaRPr lang="sr-Latn-CS" smtClean="0"/>
          </a:p>
          <a:p>
            <a:pPr lvl="1"/>
            <a:r>
              <a:rPr lang="en-US" i="1" smtClean="0"/>
              <a:t>switch</a:t>
            </a:r>
            <a:r>
              <a:rPr lang="en-US" smtClean="0"/>
              <a:t> </a:t>
            </a:r>
            <a:endParaRPr lang="sr-Latn-CS" smtClean="0"/>
          </a:p>
          <a:p>
            <a:pPr>
              <a:buFont typeface="Wingdings" panose="05000000000000000000" pitchFamily="2" charset="2"/>
              <a:buNone/>
            </a:pPr>
            <a:r>
              <a:rPr lang="sr-Latn-CS" smtClean="0"/>
              <a:t>strukture</a:t>
            </a: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Continue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Continue</a:t>
            </a:r>
            <a:r>
              <a:rPr lang="sr-Latn-CS" i="1" smtClean="0"/>
              <a:t> </a:t>
            </a:r>
            <a:r>
              <a:rPr lang="sr-Latn-CS" smtClean="0"/>
              <a:t>se koristi unutar strukture petlji za prekidanje ostatka tekuće petlje</a:t>
            </a:r>
            <a:r>
              <a:rPr lang="en-US" smtClean="0"/>
              <a:t> </a:t>
            </a:r>
            <a:r>
              <a:rPr lang="sr-Latn-CS" smtClean="0"/>
              <a:t>i nastavljanja izvršavanja na oceni uslova na početku sledeće iteracije. </a:t>
            </a: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Switch</a:t>
            </a: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if ($i == 0) {</a:t>
            </a:r>
            <a:br>
              <a:rPr lang="en-US" smtClean="0"/>
            </a:br>
            <a:r>
              <a:rPr lang="en-US" smtClean="0"/>
              <a:t> echo "i equals 0";</a:t>
            </a:r>
            <a:br>
              <a:rPr lang="en-US" smtClean="0"/>
            </a:br>
            <a:r>
              <a:rPr lang="en-US" smtClean="0"/>
              <a:t>} </a:t>
            </a:r>
            <a:endParaRPr lang="sr-Latn-CS" smtClean="0"/>
          </a:p>
          <a:p>
            <a:r>
              <a:rPr lang="en-US" smtClean="0"/>
              <a:t>elseif ($i == 1) {</a:t>
            </a:r>
            <a:br>
              <a:rPr lang="en-US" smtClean="0"/>
            </a:br>
            <a:r>
              <a:rPr lang="en-US" smtClean="0"/>
              <a:t>    echo "i equals 1";</a:t>
            </a:r>
            <a:br>
              <a:rPr lang="en-US" smtClean="0"/>
            </a:br>
            <a:r>
              <a:rPr lang="en-US" smtClean="0"/>
              <a:t>} </a:t>
            </a:r>
            <a:endParaRPr lang="sr-Latn-CS" smtClean="0"/>
          </a:p>
          <a:p>
            <a:r>
              <a:rPr lang="en-US" smtClean="0"/>
              <a:t>elseif ($i == 2) {</a:t>
            </a:r>
            <a:br>
              <a:rPr lang="en-US" smtClean="0"/>
            </a:br>
            <a:r>
              <a:rPr lang="en-US" smtClean="0"/>
              <a:t>    echo "i equals 2";</a:t>
            </a:r>
            <a:br>
              <a:rPr lang="en-US" smtClean="0"/>
            </a:br>
            <a:r>
              <a:rPr lang="en-US" smtClean="0"/>
              <a:t>}</a:t>
            </a:r>
          </a:p>
        </p:txBody>
      </p:sp>
      <p:sp>
        <p:nvSpPr>
          <p:cNvPr id="33796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switch ($i) {</a:t>
            </a:r>
            <a:br>
              <a:rPr lang="en-US" smtClean="0"/>
            </a:br>
            <a:r>
              <a:rPr lang="en-US" smtClean="0"/>
              <a:t>    case 0:</a:t>
            </a:r>
            <a:br>
              <a:rPr lang="en-US" smtClean="0"/>
            </a:br>
            <a:r>
              <a:rPr lang="en-US" smtClean="0"/>
              <a:t>        echo "i equals 0";</a:t>
            </a:r>
            <a:br>
              <a:rPr lang="en-US" smtClean="0"/>
            </a:br>
            <a:r>
              <a:rPr lang="en-US" smtClean="0"/>
              <a:t>        break;</a:t>
            </a:r>
            <a:br>
              <a:rPr lang="en-US" smtClean="0"/>
            </a:br>
            <a:r>
              <a:rPr lang="en-US" smtClean="0"/>
              <a:t>    case 1:</a:t>
            </a:r>
            <a:br>
              <a:rPr lang="en-US" smtClean="0"/>
            </a:br>
            <a:r>
              <a:rPr lang="en-US" smtClean="0"/>
              <a:t>        echo "i equals 1";</a:t>
            </a:r>
            <a:br>
              <a:rPr lang="en-US" smtClean="0"/>
            </a:br>
            <a:r>
              <a:rPr lang="en-US" smtClean="0"/>
              <a:t>        break;</a:t>
            </a:r>
            <a:br>
              <a:rPr lang="en-US" smtClean="0"/>
            </a:br>
            <a:r>
              <a:rPr lang="en-US" smtClean="0"/>
              <a:t>    case 2:</a:t>
            </a:r>
            <a:br>
              <a:rPr lang="en-US" smtClean="0"/>
            </a:br>
            <a:r>
              <a:rPr lang="en-US" smtClean="0"/>
              <a:t>        echo "i equals 2";</a:t>
            </a:r>
            <a:br>
              <a:rPr lang="en-US" smtClean="0"/>
            </a:br>
            <a:r>
              <a:rPr lang="en-US" smtClean="0"/>
              <a:t>        break;</a:t>
            </a:r>
            <a:br>
              <a:rPr lang="en-US" smtClean="0"/>
            </a:br>
            <a:r>
              <a:rPr lang="en-US" smtClean="0"/>
              <a:t>}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Primeri 1</a:t>
            </a:r>
            <a:endParaRPr 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switch ($i) {</a:t>
            </a:r>
            <a:br>
              <a:rPr lang="en-US" smtClean="0"/>
            </a:br>
            <a:r>
              <a:rPr lang="en-US" smtClean="0"/>
              <a:t>    case “</a:t>
            </a:r>
            <a:r>
              <a:rPr lang="sr-Latn-CS" smtClean="0"/>
              <a:t>jabuka</a:t>
            </a:r>
            <a:r>
              <a:rPr lang="en-US" smtClean="0"/>
              <a:t>":</a:t>
            </a:r>
            <a:br>
              <a:rPr lang="en-US" smtClean="0"/>
            </a:br>
            <a:r>
              <a:rPr lang="en-US" smtClean="0"/>
              <a:t>        echo "i </a:t>
            </a:r>
            <a:r>
              <a:rPr lang="sr-Latn-CS" smtClean="0"/>
              <a:t>je jabuka</a:t>
            </a:r>
            <a:r>
              <a:rPr lang="en-US" smtClean="0"/>
              <a:t>";</a:t>
            </a:r>
            <a:br>
              <a:rPr lang="en-US" smtClean="0"/>
            </a:br>
            <a:r>
              <a:rPr lang="en-US" smtClean="0"/>
              <a:t>        break;</a:t>
            </a:r>
            <a:br>
              <a:rPr lang="en-US" smtClean="0"/>
            </a:br>
            <a:r>
              <a:rPr lang="en-US" smtClean="0"/>
              <a:t>    case “</a:t>
            </a:r>
            <a:r>
              <a:rPr lang="sr-Latn-CS" smtClean="0"/>
              <a:t>kruska</a:t>
            </a:r>
            <a:r>
              <a:rPr lang="en-US" smtClean="0"/>
              <a:t>":</a:t>
            </a:r>
            <a:br>
              <a:rPr lang="en-US" smtClean="0"/>
            </a:br>
            <a:r>
              <a:rPr lang="en-US" smtClean="0"/>
              <a:t>        echo "i </a:t>
            </a:r>
            <a:r>
              <a:rPr lang="sr-Latn-CS" smtClean="0"/>
              <a:t>je kruska</a:t>
            </a:r>
            <a:r>
              <a:rPr lang="en-US" smtClean="0"/>
              <a:t>";</a:t>
            </a:r>
            <a:br>
              <a:rPr lang="en-US" smtClean="0"/>
            </a:br>
            <a:r>
              <a:rPr lang="en-US" smtClean="0"/>
              <a:t>        break;</a:t>
            </a:r>
            <a:br>
              <a:rPr lang="en-US" smtClean="0"/>
            </a:br>
            <a:r>
              <a:rPr lang="en-US" smtClean="0"/>
              <a:t>    case “</a:t>
            </a:r>
            <a:r>
              <a:rPr lang="sr-Latn-CS" smtClean="0"/>
              <a:t>visnja</a:t>
            </a:r>
            <a:r>
              <a:rPr lang="en-US" smtClean="0"/>
              <a:t>":</a:t>
            </a:r>
            <a:br>
              <a:rPr lang="en-US" smtClean="0"/>
            </a:br>
            <a:r>
              <a:rPr lang="en-US" smtClean="0"/>
              <a:t>        echo "i </a:t>
            </a:r>
            <a:r>
              <a:rPr lang="sr-Latn-CS" smtClean="0"/>
              <a:t>je visnja</a:t>
            </a:r>
            <a:r>
              <a:rPr lang="en-US" smtClean="0"/>
              <a:t>";</a:t>
            </a:r>
            <a:br>
              <a:rPr lang="en-US" smtClean="0"/>
            </a:br>
            <a:r>
              <a:rPr lang="en-US" smtClean="0"/>
              <a:t>        break;</a:t>
            </a:r>
            <a:br>
              <a:rPr lang="en-US" smtClean="0"/>
            </a:br>
            <a:r>
              <a:rPr lang="en-US" smtClean="0"/>
              <a:t>}</a:t>
            </a:r>
          </a:p>
        </p:txBody>
      </p:sp>
      <p:sp>
        <p:nvSpPr>
          <p:cNvPr id="34820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switch ($i) {</a:t>
            </a:r>
            <a:br>
              <a:rPr lang="en-US" smtClean="0"/>
            </a:br>
            <a:r>
              <a:rPr lang="en-US" smtClean="0"/>
              <a:t>case 0:</a:t>
            </a:r>
            <a:br>
              <a:rPr lang="en-US" smtClean="0"/>
            </a:br>
            <a:r>
              <a:rPr lang="en-US" smtClean="0"/>
              <a:t>case 1:</a:t>
            </a:r>
            <a:br>
              <a:rPr lang="en-US" smtClean="0"/>
            </a:br>
            <a:r>
              <a:rPr lang="en-US" smtClean="0"/>
              <a:t>case 2:</a:t>
            </a:r>
            <a:br>
              <a:rPr lang="en-US" smtClean="0"/>
            </a:br>
            <a:r>
              <a:rPr lang="en-US" smtClean="0"/>
              <a:t>    echo "i </a:t>
            </a:r>
            <a:r>
              <a:rPr lang="sr-Latn-CS" smtClean="0"/>
              <a:t>je manje od</a:t>
            </a:r>
            <a:r>
              <a:rPr lang="en-US" smtClean="0"/>
              <a:t> 3 </a:t>
            </a:r>
            <a:r>
              <a:rPr lang="sr-Latn-CS" smtClean="0"/>
              <a:t>ali nije negativno</a:t>
            </a:r>
            <a:r>
              <a:rPr lang="en-US" smtClean="0"/>
              <a:t>";</a:t>
            </a:r>
            <a:br>
              <a:rPr lang="en-US" smtClean="0"/>
            </a:br>
            <a:r>
              <a:rPr lang="en-US" smtClean="0"/>
              <a:t>    break;</a:t>
            </a:r>
            <a:br>
              <a:rPr lang="en-US" smtClean="0"/>
            </a:br>
            <a:r>
              <a:rPr lang="en-US" smtClean="0"/>
              <a:t>case 3:</a:t>
            </a:r>
            <a:br>
              <a:rPr lang="en-US" smtClean="0"/>
            </a:br>
            <a:r>
              <a:rPr lang="en-US" smtClean="0"/>
              <a:t>    echo "i </a:t>
            </a:r>
            <a:r>
              <a:rPr lang="sr-Latn-CS" smtClean="0"/>
              <a:t>je</a:t>
            </a:r>
            <a:r>
              <a:rPr lang="en-US" smtClean="0"/>
              <a:t> 3";</a:t>
            </a:r>
            <a:br>
              <a:rPr lang="en-US" smtClean="0"/>
            </a:br>
            <a:r>
              <a:rPr lang="en-US" smtClean="0"/>
              <a:t>}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Primeri 2 default</a:t>
            </a: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smtClean="0"/>
              <a:t>&lt;?php</a:t>
            </a:r>
            <a:br>
              <a:rPr lang="en-US" sz="2000" smtClean="0"/>
            </a:br>
            <a:r>
              <a:rPr lang="en-US" sz="2000" smtClean="0"/>
              <a:t>switch ($i) {</a:t>
            </a:r>
            <a:br>
              <a:rPr lang="en-US" sz="2000" smtClean="0"/>
            </a:br>
            <a:r>
              <a:rPr lang="en-US" sz="2000" smtClean="0"/>
              <a:t>    case 0:</a:t>
            </a:r>
            <a:br>
              <a:rPr lang="en-US" sz="2000" smtClean="0"/>
            </a:br>
            <a:r>
              <a:rPr lang="en-US" sz="2000" smtClean="0"/>
              <a:t>        echo "i equals 0";</a:t>
            </a:r>
            <a:br>
              <a:rPr lang="en-US" sz="2000" smtClean="0"/>
            </a:br>
            <a:r>
              <a:rPr lang="en-US" sz="2000" smtClean="0"/>
              <a:t>        break;</a:t>
            </a:r>
            <a:br>
              <a:rPr lang="en-US" sz="2000" smtClean="0"/>
            </a:br>
            <a:r>
              <a:rPr lang="en-US" sz="2000" smtClean="0"/>
              <a:t>    case 1:</a:t>
            </a:r>
            <a:br>
              <a:rPr lang="en-US" sz="2000" smtClean="0"/>
            </a:br>
            <a:r>
              <a:rPr lang="en-US" sz="2000" smtClean="0"/>
              <a:t>        echo "i equals 1";</a:t>
            </a:r>
            <a:br>
              <a:rPr lang="en-US" sz="2000" smtClean="0"/>
            </a:br>
            <a:r>
              <a:rPr lang="en-US" sz="2000" smtClean="0"/>
              <a:t>        break;</a:t>
            </a:r>
            <a:br>
              <a:rPr lang="en-US" sz="2000" smtClean="0"/>
            </a:br>
            <a:r>
              <a:rPr lang="en-US" sz="2000" smtClean="0"/>
              <a:t>    case 2:</a:t>
            </a:r>
            <a:br>
              <a:rPr lang="en-US" sz="2000" smtClean="0"/>
            </a:br>
            <a:r>
              <a:rPr lang="en-US" sz="2000" smtClean="0"/>
              <a:t>        echo "i equals 2";</a:t>
            </a:r>
            <a:br>
              <a:rPr lang="en-US" sz="2000" smtClean="0"/>
            </a:br>
            <a:r>
              <a:rPr lang="en-US" sz="2000" smtClean="0"/>
              <a:t>        break;</a:t>
            </a:r>
            <a:br>
              <a:rPr lang="en-US" sz="2000" smtClean="0"/>
            </a:br>
            <a:r>
              <a:rPr lang="en-US" sz="2000" smtClean="0"/>
              <a:t>    </a:t>
            </a:r>
            <a:r>
              <a:rPr lang="en-US" sz="2000" b="1" smtClean="0">
                <a:solidFill>
                  <a:srgbClr val="FF0000"/>
                </a:solidFill>
              </a:rPr>
              <a:t>default: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       echo "i is not equal to 0, 1 or 2";</a:t>
            </a:r>
            <a:br>
              <a:rPr lang="en-US" sz="2000" smtClean="0"/>
            </a:br>
            <a:r>
              <a:rPr lang="en-US" sz="2000" smtClean="0"/>
              <a:t>}</a:t>
            </a:r>
            <a:br>
              <a:rPr lang="en-US" sz="2000" smtClean="0"/>
            </a:br>
            <a:r>
              <a:rPr lang="en-US" sz="2000" smtClean="0"/>
              <a:t>?&gt; 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return()</a:t>
            </a:r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Povratak iz funkcije</a:t>
            </a:r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require()</a:t>
            </a:r>
            <a:r>
              <a:rPr lang="sr-Latn-CS" b="1" smtClean="0"/>
              <a:t> </a:t>
            </a:r>
            <a:r>
              <a:rPr lang="en-US" b="1" smtClean="0"/>
              <a:t>&amp; inlcude()</a:t>
            </a:r>
            <a:endParaRPr 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29613" cy="4302125"/>
          </a:xfrm>
        </p:spPr>
        <p:txBody>
          <a:bodyPr/>
          <a:lstStyle/>
          <a:p>
            <a:r>
              <a:rPr lang="en-US" b="1" smtClean="0"/>
              <a:t>require()</a:t>
            </a:r>
            <a:r>
              <a:rPr lang="en-US" smtClean="0"/>
              <a:t> i include() su vrlo slicni, sa tom razlikom sto po nastanku greske require zaustavlja skrpit, a include samo daje upozorenje.</a:t>
            </a:r>
          </a:p>
          <a:p>
            <a:endParaRPr lang="en-US" smtClean="0"/>
          </a:p>
          <a:p>
            <a:r>
              <a:rPr lang="en-US" smtClean="0"/>
              <a:t>&lt;?php require "../B.php"; ?&gt;</a:t>
            </a:r>
          </a:p>
          <a:p>
            <a:r>
              <a:rPr lang="en-US" smtClean="0"/>
              <a:t>require ("desno1.php");  </a:t>
            </a:r>
          </a:p>
          <a:p>
            <a:r>
              <a:rPr lang="en-US" smtClean="0"/>
              <a:t>include “veza.inc”;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/>
              <a:t>vars.php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$boje = ‘zelena';</a:t>
            </a:r>
            <a:br>
              <a:rPr lang="en-US" smtClean="0"/>
            </a:br>
            <a:r>
              <a:rPr lang="en-US" smtClean="0"/>
              <a:t>$voce = ‘jabuka';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endParaRPr lang="en-US" smtClean="0"/>
          </a:p>
        </p:txBody>
      </p:sp>
      <p:sp>
        <p:nvSpPr>
          <p:cNvPr id="38916" name="Content Placeholder 3"/>
          <p:cNvSpPr>
            <a:spLocks noGrp="1"/>
          </p:cNvSpPr>
          <p:nvPr>
            <p:ph sz="half" idx="2"/>
          </p:nvPr>
        </p:nvSpPr>
        <p:spPr>
          <a:xfrm>
            <a:off x="4143375" y="1828800"/>
            <a:ext cx="4543425" cy="4302125"/>
          </a:xfrm>
        </p:spPr>
        <p:txBody>
          <a:bodyPr/>
          <a:lstStyle/>
          <a:p>
            <a:r>
              <a:rPr lang="en-US" b="1" smtClean="0"/>
              <a:t>test.php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echo “Jedna $boja $voce"; // Jedna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include 'vars.php';</a:t>
            </a:r>
            <a:br>
              <a:rPr lang="en-US" smtClean="0"/>
            </a:br>
            <a:r>
              <a:rPr lang="en-US" smtClean="0"/>
              <a:t>echo " Jedna $boja $voce"; </a:t>
            </a:r>
          </a:p>
          <a:p>
            <a:r>
              <a:rPr lang="en-US" smtClean="0"/>
              <a:t>// Jedna zelena jabuka</a:t>
            </a:r>
            <a:br>
              <a:rPr lang="en-US" smtClean="0"/>
            </a:br>
            <a:r>
              <a:rPr lang="en-US" smtClean="0"/>
              <a:t>?&gt;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Primeri 1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smtClean="0"/>
              <a:t>&lt;?php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FFC000"/>
                </a:solidFill>
              </a:rPr>
              <a:t>// ne radi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include 'http://www.example.com/file.txt?foo=1&amp;bar=2';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FFC000"/>
                </a:solidFill>
              </a:rPr>
              <a:t>// ne radi 'file.php?foo=1&amp;bar=2' 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include 'file.php?foo=1&amp;bar=2';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>
                <a:solidFill>
                  <a:srgbClr val="FFC000"/>
                </a:solidFill>
              </a:rPr>
              <a:t>// radi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include 'http://www.example.com/file.php?foo=1&amp;bar=2';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$foo = 1;</a:t>
            </a:r>
            <a:br>
              <a:rPr lang="en-US" sz="2000" smtClean="0"/>
            </a:br>
            <a:r>
              <a:rPr lang="en-US" sz="2000" smtClean="0"/>
              <a:t>$bar = 2;</a:t>
            </a:r>
            <a:br>
              <a:rPr lang="en-US" sz="2000" smtClean="0"/>
            </a:br>
            <a:r>
              <a:rPr lang="en-US" sz="2000" smtClean="0"/>
              <a:t>include 'file.txt';  </a:t>
            </a:r>
            <a:r>
              <a:rPr lang="en-US" sz="2000" smtClean="0">
                <a:solidFill>
                  <a:srgbClr val="FFC000"/>
                </a:solidFill>
              </a:rPr>
              <a:t>// radi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include 'file.php';  </a:t>
            </a:r>
            <a:r>
              <a:rPr lang="en-US" sz="2000" smtClean="0">
                <a:solidFill>
                  <a:srgbClr val="FFC000"/>
                </a:solidFill>
              </a:rPr>
              <a:t>// radi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?&gt;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 2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return.php</a:t>
            </a:r>
            <a:br>
              <a:rPr lang="en-US" smtClean="0"/>
            </a:br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$var = 'PHP';</a:t>
            </a:r>
            <a:br>
              <a:rPr lang="en-US" smtClean="0"/>
            </a:br>
            <a:r>
              <a:rPr lang="en-US" smtClean="0"/>
              <a:t>return $var;</a:t>
            </a:r>
            <a:br>
              <a:rPr lang="en-US" smtClean="0"/>
            </a:br>
            <a:r>
              <a:rPr lang="en-US" smtClean="0"/>
              <a:t>?&gt;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noreturn.php</a:t>
            </a:r>
            <a:br>
              <a:rPr lang="en-US" smtClean="0"/>
            </a:br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$var = 'PHP';</a:t>
            </a:r>
            <a:br>
              <a:rPr lang="en-US" smtClean="0"/>
            </a:br>
            <a:r>
              <a:rPr lang="en-US" smtClean="0"/>
              <a:t>?&gt;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40964" name="Content Placeholder 3"/>
          <p:cNvSpPr>
            <a:spLocks noGrp="1"/>
          </p:cNvSpPr>
          <p:nvPr>
            <p:ph sz="half" idx="2"/>
          </p:nvPr>
        </p:nvSpPr>
        <p:spPr>
          <a:xfrm>
            <a:off x="3924300" y="1828800"/>
            <a:ext cx="4968875" cy="4302125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testreturns.php</a:t>
            </a:r>
            <a:br>
              <a:rPr lang="en-US" smtClean="0"/>
            </a:br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$foo = include 'return.php';</a:t>
            </a:r>
            <a:br>
              <a:rPr lang="en-US" smtClean="0"/>
            </a:br>
            <a:r>
              <a:rPr lang="en-US" smtClean="0"/>
              <a:t>echo $foo; // stampa 'PHP‘</a:t>
            </a:r>
            <a:br>
              <a:rPr lang="en-US" smtClean="0"/>
            </a:br>
            <a:r>
              <a:rPr lang="en-US" smtClean="0"/>
              <a:t>$bar = include 'noreturn.php';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echo $bar; // stampa 1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?&gt;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Forme HTML</a:t>
            </a:r>
            <a:endParaRPr lang="sr-Latn-CS" smtClean="0"/>
          </a:p>
        </p:txBody>
      </p:sp>
      <p:pic>
        <p:nvPicPr>
          <p:cNvPr id="5123" name="Picture 3" descr="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85938"/>
            <a:ext cx="2143125" cy="437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571750"/>
            <a:ext cx="42481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Ranjivosti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$page = $_GET['page'];</a:t>
            </a:r>
            <a:br>
              <a:rPr lang="en-US" smtClean="0"/>
            </a:br>
            <a:r>
              <a:rPr lang="en-US" smtClean="0"/>
              <a:t>if (file_exists('pages/'.$page.'.php'))</a:t>
            </a:r>
            <a:br>
              <a:rPr lang="en-US" smtClean="0"/>
            </a:br>
            <a:r>
              <a:rPr lang="en-US" smtClean="0"/>
              <a:t>{</a:t>
            </a:r>
            <a:br>
              <a:rPr lang="en-US" smtClean="0"/>
            </a:br>
            <a:r>
              <a:rPr lang="en-US" smtClean="0"/>
              <a:t>   include('pages/'.$page.'.php');</a:t>
            </a:r>
            <a:br>
              <a:rPr lang="en-US" smtClean="0"/>
            </a:br>
            <a:r>
              <a:rPr lang="en-US" smtClean="0"/>
              <a:t>}</a:t>
            </a:r>
            <a:br>
              <a:rPr lang="en-US" smtClean="0"/>
            </a:br>
            <a:r>
              <a:rPr lang="en-US" smtClean="0"/>
              <a:t>?&gt;</a:t>
            </a:r>
            <a:br>
              <a:rPr lang="en-US" smtClean="0"/>
            </a:br>
            <a:r>
              <a:rPr lang="en-US" smtClean="0">
                <a:solidFill>
                  <a:srgbClr val="C00000"/>
                </a:solidFill>
              </a:rPr>
              <a:t>index.php?page=/../../../../../../etc/passwd%00.html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Korisni primeri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include("site.inc.php");</a:t>
            </a:r>
          </a:p>
          <a:p>
            <a:r>
              <a:rPr lang="en-US" smtClean="0"/>
              <a:t>include("header.php");</a:t>
            </a:r>
          </a:p>
          <a:p>
            <a:r>
              <a:rPr lang="en-US" smtClean="0"/>
              <a:t>include("menu.php");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require_once()</a:t>
            </a:r>
            <a:r>
              <a:rPr lang="sr-Latn-CS" b="1" smtClean="0"/>
              <a:t> </a:t>
            </a:r>
            <a:r>
              <a:rPr lang="en-US" b="1" smtClean="0"/>
              <a:t>&amp; inlcude_once()</a:t>
            </a:r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29613" cy="4302125"/>
          </a:xfrm>
        </p:spPr>
        <p:txBody>
          <a:bodyPr/>
          <a:lstStyle/>
          <a:p>
            <a:r>
              <a:rPr lang="en-US" smtClean="0"/>
              <a:t>Identicno kao require i include s tom razlikom sto skript proverava da li je bilo ukljucenja require ili include, ukoliko jeste ne radi to ponovo.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 to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&lt;?php</a:t>
            </a:r>
            <a:br>
              <a:rPr lang="en-US" smtClean="0"/>
            </a:br>
            <a:r>
              <a:rPr lang="en-US" smtClean="0"/>
              <a:t>goto a;</a:t>
            </a:r>
            <a:br>
              <a:rPr lang="en-US" smtClean="0"/>
            </a:br>
            <a:r>
              <a:rPr lang="en-US" smtClean="0"/>
              <a:t>echo 'Foo';</a:t>
            </a:r>
            <a:br>
              <a:rPr lang="en-US" smtClean="0"/>
            </a:br>
            <a:r>
              <a:rPr lang="en-US" smtClean="0"/>
              <a:t> </a:t>
            </a:r>
            <a:br>
              <a:rPr lang="en-US" smtClean="0"/>
            </a:br>
            <a:r>
              <a:rPr lang="en-US" smtClean="0"/>
              <a:t>a:</a:t>
            </a:r>
            <a:br>
              <a:rPr lang="en-US" smtClean="0"/>
            </a:br>
            <a:r>
              <a:rPr lang="en-US" smtClean="0"/>
              <a:t>echo 'Bar';</a:t>
            </a:r>
            <a:br>
              <a:rPr lang="en-US" smtClean="0"/>
            </a:br>
            <a:r>
              <a:rPr lang="en-US" smtClean="0"/>
              <a:t>?&gt; </a:t>
            </a:r>
          </a:p>
          <a:p>
            <a:r>
              <a:rPr lang="en-US" smtClean="0"/>
              <a:t>// Bar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 1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smtClean="0"/>
              <a:t>&lt;?php</a:t>
            </a:r>
            <a:br>
              <a:rPr lang="en-US" sz="2000" smtClean="0"/>
            </a:br>
            <a:r>
              <a:rPr lang="en-US" sz="2000" smtClean="0"/>
              <a:t>do {</a:t>
            </a:r>
            <a:br>
              <a:rPr lang="en-US" sz="2000" smtClean="0"/>
            </a:br>
            <a:r>
              <a:rPr lang="en-US" sz="2000" smtClean="0"/>
              <a:t>    if ($i &lt; 5) {</a:t>
            </a:r>
            <a:br>
              <a:rPr lang="en-US" sz="2000" smtClean="0"/>
            </a:br>
            <a:r>
              <a:rPr lang="en-US" sz="2000" smtClean="0"/>
              <a:t>        echo "i nije dovoljno veliko";</a:t>
            </a:r>
            <a:br>
              <a:rPr lang="en-US" sz="2000" smtClean="0"/>
            </a:br>
            <a:r>
              <a:rPr lang="en-US" sz="2000" smtClean="0"/>
              <a:t>        break;</a:t>
            </a:r>
            <a:br>
              <a:rPr lang="en-US" sz="2000" smtClean="0"/>
            </a:br>
            <a:r>
              <a:rPr lang="en-US" sz="2000" smtClean="0"/>
              <a:t>    }</a:t>
            </a:r>
            <a:br>
              <a:rPr lang="en-US" sz="2000" smtClean="0"/>
            </a:br>
            <a:r>
              <a:rPr lang="en-US" sz="2000" smtClean="0"/>
              <a:t>    $i *= $factor;</a:t>
            </a:r>
            <a:br>
              <a:rPr lang="en-US" sz="2000" smtClean="0"/>
            </a:br>
            <a:r>
              <a:rPr lang="en-US" sz="2000" smtClean="0"/>
              <a:t>    if ($i &lt; $minimum_limit) {</a:t>
            </a:r>
            <a:br>
              <a:rPr lang="en-US" sz="2000" smtClean="0"/>
            </a:br>
            <a:r>
              <a:rPr lang="en-US" sz="2000" smtClean="0"/>
              <a:t>        break;</a:t>
            </a:r>
            <a:br>
              <a:rPr lang="en-US" sz="2000" smtClean="0"/>
            </a:br>
            <a:r>
              <a:rPr lang="en-US" sz="2000" smtClean="0"/>
              <a:t>    }</a:t>
            </a:r>
            <a:br>
              <a:rPr lang="en-US" sz="2000" smtClean="0"/>
            </a:br>
            <a:r>
              <a:rPr lang="en-US" sz="2000" smtClean="0"/>
              <a:t>   echo "i je ok";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    /* procesiraj i */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} while (0);</a:t>
            </a:r>
            <a:br>
              <a:rPr lang="en-US" sz="2000" smtClean="0"/>
            </a:br>
            <a:r>
              <a:rPr lang="en-US" sz="2000" smtClean="0"/>
              <a:t>?&gt; </a:t>
            </a:r>
          </a:p>
          <a:p>
            <a:endParaRPr lang="en-US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 2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("&lt;form action='".$_SERVER['PHP_SELF']."' method='post'&gt;");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("&lt;tr&gt;");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("&lt;td bgcolor='#EEEEEE' width='100%' colspan='2' align='center' class='smallBold'&gt;");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($current_mms." of ".$row_mms_count['count']);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("&lt;/td&gt;");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("&lt;/tr&gt;");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("&lt;tr&gt;");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("&lt;td bgcolor='#EEEEEE' width='50%' align='right'&gt;");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("&lt;input type='submit' name='submit' value='&lt;&lt;' class='form'&gt;");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("&lt;/td&gt;");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("&lt;td bgcolor='#EEEEEE' width='50%'&gt;");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("&lt;input type='submit' name='submit' value='&gt;&gt;' class='form'&gt;");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("&lt;/td&gt;");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1800" smtClean="0"/>
              <a:t>	echo ("&lt;/tr&gt;");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 2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if ($sec=="1")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	include("sec1.inc.php");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elseif ($sec=="2")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	include("sec2.inc.php");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elseif ($sec=="3")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	include("sec3.inc.php");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elseif ($sec=="4") {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	include("sec4.inc.php");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smtClean="0"/>
              <a:t>}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 3a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&lt;html&gt;</a:t>
            </a:r>
            <a:br>
              <a:rPr lang="en-US" sz="1800" smtClean="0"/>
            </a:br>
            <a:r>
              <a:rPr lang="en-US" sz="1800" smtClean="0"/>
              <a:t>&lt;head&gt;&lt;/head&gt;</a:t>
            </a:r>
            <a:br>
              <a:rPr lang="en-US" sz="1800" smtClean="0"/>
            </a:br>
            <a:r>
              <a:rPr lang="en-US" sz="1800" smtClean="0"/>
              <a:t>&lt;body&gt;</a:t>
            </a:r>
            <a:br>
              <a:rPr lang="en-US" sz="1800" smtClean="0"/>
            </a:br>
            <a:r>
              <a:rPr lang="en-US" sz="1800" smtClean="0"/>
              <a:t>&lt;form method="post" action="&lt;?php echo $_SERVER['PHP_SELF']; ?&gt;"&gt;</a:t>
            </a:r>
            <a:br>
              <a:rPr lang="en-US" sz="1800" smtClean="0"/>
            </a:br>
            <a:r>
              <a:rPr lang="en-US" sz="1800" smtClean="0"/>
              <a:t>Enter number of rows &lt;input name="rows" type="text" size="4"&gt; and columns &lt;input name="columns" type="text" size="4"&gt; &lt;input type="submit" name="submit" value="Draw Table"&gt;</a:t>
            </a:r>
            <a:br>
              <a:rPr lang="en-US" sz="1800" smtClean="0"/>
            </a:br>
            <a:r>
              <a:rPr lang="en-US" sz="1800" smtClean="0"/>
              <a:t>&lt;/form&gt;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 3b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smtClean="0"/>
              <a:t>&lt;?php</a:t>
            </a:r>
            <a:br>
              <a:rPr lang="en-US" sz="1800" smtClean="0"/>
            </a:br>
            <a:r>
              <a:rPr lang="en-US" sz="1800" smtClean="0"/>
              <a:t>if (isset($_POST['submit'])) {</a:t>
            </a:r>
            <a:br>
              <a:rPr lang="en-US" sz="1800" smtClean="0"/>
            </a:br>
            <a:r>
              <a:rPr lang="en-US" sz="1800" smtClean="0"/>
              <a:t>    echo "&lt;table width = 90% border = '1' cellspacing = '5' cellpadding = '0'&gt;";</a:t>
            </a:r>
            <a:br>
              <a:rPr lang="en-US" sz="1800" smtClean="0"/>
            </a:br>
            <a:r>
              <a:rPr lang="en-US" sz="1800" smtClean="0"/>
              <a:t>    // set variables from form input</a:t>
            </a:r>
            <a:br>
              <a:rPr lang="en-US" sz="1800" smtClean="0"/>
            </a:br>
            <a:r>
              <a:rPr lang="en-US" sz="1800" smtClean="0"/>
              <a:t>    $rows = $_POST['rows'];</a:t>
            </a:r>
            <a:br>
              <a:rPr lang="en-US" sz="1800" smtClean="0"/>
            </a:br>
            <a:r>
              <a:rPr lang="en-US" sz="1800" smtClean="0"/>
              <a:t>    $columns = $_POST['columns'];</a:t>
            </a:r>
            <a:br>
              <a:rPr lang="en-US" sz="1800" smtClean="0"/>
            </a:br>
            <a:r>
              <a:rPr lang="en-US" sz="1800" smtClean="0"/>
              <a:t>    // loop to create rows</a:t>
            </a:r>
            <a:br>
              <a:rPr lang="en-US" sz="1800" smtClean="0"/>
            </a:br>
            <a:r>
              <a:rPr lang="en-US" sz="1800" smtClean="0"/>
              <a:t>    for ($r = 1; $r &lt;= $rows; $r++) {</a:t>
            </a:r>
            <a:br>
              <a:rPr lang="en-US" sz="1800" smtClean="0"/>
            </a:br>
            <a:r>
              <a:rPr lang="en-US" sz="1800" smtClean="0"/>
              <a:t>        echo "&lt;tr&gt;";</a:t>
            </a:r>
            <a:br>
              <a:rPr lang="en-US" sz="1800" smtClean="0"/>
            </a:br>
            <a:r>
              <a:rPr lang="en-US" sz="1800" smtClean="0"/>
              <a:t>        // loop to create columns</a:t>
            </a:r>
            <a:br>
              <a:rPr lang="en-US" sz="1800" smtClean="0"/>
            </a:br>
            <a:r>
              <a:rPr lang="en-US" sz="1800" smtClean="0"/>
              <a:t>        for ($c = 1; $c &lt;= $columns;$c++) {</a:t>
            </a:r>
            <a:br>
              <a:rPr lang="en-US" sz="1800" smtClean="0"/>
            </a:br>
            <a:r>
              <a:rPr lang="en-US" sz="1800" smtClean="0"/>
              <a:t>            echo "&lt;td&gt;&amp;nbsp;&lt;/td&gt; ";</a:t>
            </a:r>
            <a:br>
              <a:rPr lang="en-US" sz="1800" smtClean="0"/>
            </a:br>
            <a:r>
              <a:rPr lang="en-US" sz="1800" smtClean="0"/>
              <a:t>        }     echo "&lt;/tr&gt; ";</a:t>
            </a:r>
            <a:br>
              <a:rPr lang="en-US" sz="1800" smtClean="0"/>
            </a:br>
            <a:r>
              <a:rPr lang="en-US" sz="1800" smtClean="0"/>
              <a:t>    }</a:t>
            </a:r>
            <a:br>
              <a:rPr lang="en-US" sz="1800" smtClean="0"/>
            </a:br>
            <a:r>
              <a:rPr lang="en-US" sz="1800" smtClean="0"/>
              <a:t>    echo "&lt;/table&gt; ";</a:t>
            </a:r>
            <a:br>
              <a:rPr lang="en-US" sz="1800" smtClean="0"/>
            </a:br>
            <a:r>
              <a:rPr lang="en-US" sz="1800" smtClean="0"/>
              <a:t>}</a:t>
            </a:r>
            <a:br>
              <a:rPr lang="en-US" sz="1800" smtClean="0"/>
            </a:br>
            <a:r>
              <a:rPr lang="en-US" sz="1800" smtClean="0"/>
              <a:t>?&gt;</a:t>
            </a:r>
          </a:p>
          <a:p>
            <a:endParaRPr lang="en-US" sz="180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27584" y="4421441"/>
            <a:ext cx="550068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Forma </a:t>
            </a:r>
            <a:endParaRPr lang="en-US" smtClean="0"/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36645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&lt;html&gt; </a:t>
            </a:r>
            <a:br>
              <a:rPr lang="en-US" sz="2000" dirty="0" smtClean="0"/>
            </a:br>
            <a:r>
              <a:rPr lang="en-US" sz="2000" dirty="0" smtClean="0"/>
              <a:t>&lt;head&gt;&lt;/head&gt;</a:t>
            </a:r>
            <a:br>
              <a:rPr lang="en-US" sz="2000" dirty="0" smtClean="0"/>
            </a:br>
            <a:r>
              <a:rPr lang="en-US" sz="2000" dirty="0" smtClean="0"/>
              <a:t>&lt;body&gt; </a:t>
            </a:r>
            <a:br>
              <a:rPr lang="en-US" sz="2000" dirty="0" smtClean="0"/>
            </a:br>
            <a:r>
              <a:rPr lang="en-US" sz="2000" dirty="0" smtClean="0"/>
              <a:t>&lt;form action="</a:t>
            </a:r>
            <a:r>
              <a:rPr lang="en-US" sz="2000" dirty="0" err="1" smtClean="0"/>
              <a:t>message.php</a:t>
            </a:r>
            <a:r>
              <a:rPr lang="en-US" sz="2000" dirty="0" smtClean="0"/>
              <a:t>" method="post"&gt; </a:t>
            </a:r>
            <a:br>
              <a:rPr lang="en-US" sz="2000" dirty="0" smtClean="0"/>
            </a:br>
            <a:r>
              <a:rPr lang="sr-Latn-CS" sz="2000" dirty="0" smtClean="0"/>
              <a:t>Unesi svoju poruku</a:t>
            </a:r>
            <a:r>
              <a:rPr lang="en-US" sz="2000" dirty="0" smtClean="0"/>
              <a:t>: &lt;input type="text" name="</a:t>
            </a:r>
            <a:r>
              <a:rPr lang="en-US" sz="2000" b="1" dirty="0" err="1" smtClean="0">
                <a:solidFill>
                  <a:srgbClr val="FF0000"/>
                </a:solidFill>
              </a:rPr>
              <a:t>msg</a:t>
            </a:r>
            <a:r>
              <a:rPr lang="en-US" sz="2000" dirty="0" smtClean="0"/>
              <a:t>" size="30"&gt; </a:t>
            </a:r>
            <a:br>
              <a:rPr lang="en-US" sz="2000" dirty="0" smtClean="0"/>
            </a:br>
            <a:r>
              <a:rPr lang="en-US" sz="2000" dirty="0" smtClean="0"/>
              <a:t>&lt;input type="submit" value="Send"&gt; </a:t>
            </a:r>
            <a:br>
              <a:rPr lang="en-US" sz="2000" dirty="0" smtClean="0"/>
            </a:br>
            <a:r>
              <a:rPr lang="en-US" sz="2000" dirty="0" smtClean="0"/>
              <a:t>&lt;/form&gt; </a:t>
            </a:r>
            <a:br>
              <a:rPr lang="en-US" sz="2000" dirty="0" smtClean="0"/>
            </a:br>
            <a:r>
              <a:rPr lang="en-US" sz="2000" dirty="0" smtClean="0"/>
              <a:t>&lt;/body&gt; </a:t>
            </a:r>
            <a:br>
              <a:rPr lang="en-US" sz="2000" dirty="0" smtClean="0"/>
            </a:br>
            <a:r>
              <a:rPr lang="en-US" sz="2000" dirty="0" smtClean="0"/>
              <a:t>&lt;/html&gt;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/>
              <a:t>Najva</a:t>
            </a:r>
            <a:r>
              <a:rPr lang="sr-Latn-CS" sz="2000" dirty="0" smtClean="0"/>
              <a:t>žnija linija je </a:t>
            </a:r>
            <a:r>
              <a:rPr lang="en-US" sz="2000" dirty="0" smtClean="0"/>
              <a:t>&lt;form&gt;</a:t>
            </a:r>
            <a:r>
              <a:rPr lang="sr-Latn-CS" sz="2000" dirty="0" smtClean="0"/>
              <a:t> </a:t>
            </a:r>
            <a:r>
              <a:rPr lang="en-US" sz="2000" dirty="0" smtClean="0"/>
              <a:t> tag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&lt;form action="</a:t>
            </a:r>
            <a:r>
              <a:rPr lang="en-US" sz="2000" b="1" dirty="0" err="1" smtClean="0"/>
              <a:t>message.php</a:t>
            </a:r>
            <a:r>
              <a:rPr lang="en-US" sz="2000" b="1" dirty="0" smtClean="0"/>
              <a:t>" method="post"&gt;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...</a:t>
            </a:r>
            <a:br>
              <a:rPr lang="en-US" sz="2000" dirty="0" smtClean="0"/>
            </a:br>
            <a:r>
              <a:rPr lang="en-US" sz="2000" dirty="0" smtClean="0"/>
              <a:t>&lt;/form&gt; </a:t>
            </a:r>
          </a:p>
          <a:p>
            <a:pPr>
              <a:buFont typeface="Wingdings" panose="05000000000000000000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55576" y="3799790"/>
            <a:ext cx="4643438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Čitanje i proc</a:t>
            </a:r>
            <a:r>
              <a:rPr lang="en-US" smtClean="0"/>
              <a:t>e</a:t>
            </a:r>
            <a:r>
              <a:rPr lang="sr-Latn-CS" smtClean="0"/>
              <a:t>siranje podataka</a:t>
            </a:r>
            <a:endParaRPr lang="en-US" smtClean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8580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&lt;html&gt; </a:t>
            </a:r>
            <a:br>
              <a:rPr lang="en-US" sz="2400" dirty="0" smtClean="0"/>
            </a:br>
            <a:r>
              <a:rPr lang="en-US" sz="2400" dirty="0" smtClean="0"/>
              <a:t>&lt;head&gt;&lt;/head&gt;</a:t>
            </a:r>
            <a:br>
              <a:rPr lang="en-US" sz="2400" dirty="0" smtClean="0"/>
            </a:br>
            <a:r>
              <a:rPr lang="en-US" sz="2400" dirty="0" smtClean="0"/>
              <a:t>&lt;body&gt;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&lt;?</a:t>
            </a:r>
            <a:r>
              <a:rPr lang="en-US" sz="2400" dirty="0" err="1" smtClean="0"/>
              <a:t>php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// </a:t>
            </a:r>
            <a:r>
              <a:rPr lang="sr-Latn-CS" sz="2400" dirty="0" smtClean="0"/>
              <a:t>Prihvatanje poslatih podataka iz forme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$input = </a:t>
            </a:r>
            <a:r>
              <a:rPr lang="en-US" sz="2400" b="1" dirty="0" smtClean="0">
                <a:solidFill>
                  <a:srgbClr val="FF0000"/>
                </a:solidFill>
              </a:rPr>
              <a:t>$_POST['</a:t>
            </a:r>
            <a:r>
              <a:rPr lang="en-US" sz="2400" b="1" dirty="0" err="1" smtClean="0">
                <a:solidFill>
                  <a:srgbClr val="FF0000"/>
                </a:solidFill>
              </a:rPr>
              <a:t>msg</a:t>
            </a:r>
            <a:r>
              <a:rPr lang="en-US" sz="2400" b="1" dirty="0" smtClean="0">
                <a:solidFill>
                  <a:srgbClr val="FF0000"/>
                </a:solidFill>
              </a:rPr>
              <a:t>'];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// use it </a:t>
            </a:r>
            <a:br>
              <a:rPr lang="en-US" sz="2400" dirty="0" smtClean="0"/>
            </a:br>
            <a:r>
              <a:rPr lang="en-US" sz="2400" dirty="0" smtClean="0"/>
              <a:t>echo “</a:t>
            </a:r>
            <a:r>
              <a:rPr lang="sr-Latn-CS" sz="2400" dirty="0" smtClean="0"/>
              <a:t>Porucio su</a:t>
            </a:r>
            <a:r>
              <a:rPr lang="en-US" sz="2400" dirty="0" smtClean="0"/>
              <a:t>: &lt;</a:t>
            </a:r>
            <a:r>
              <a:rPr lang="en-US" sz="2400" dirty="0" err="1" smtClean="0"/>
              <a:t>i</a:t>
            </a:r>
            <a:r>
              <a:rPr lang="en-US" sz="2400" dirty="0" smtClean="0"/>
              <a:t>&gt;$input&lt;/</a:t>
            </a:r>
            <a:r>
              <a:rPr lang="en-US" sz="2400" dirty="0" err="1" smtClean="0"/>
              <a:t>i</a:t>
            </a:r>
            <a:r>
              <a:rPr lang="en-US" sz="2400" dirty="0" smtClean="0"/>
              <a:t>&gt;"; </a:t>
            </a:r>
            <a:br>
              <a:rPr lang="en-US" sz="2400" dirty="0" smtClean="0"/>
            </a:br>
            <a:r>
              <a:rPr lang="en-US" sz="2400" dirty="0" smtClean="0"/>
              <a:t>?&gt;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&lt;/body&gt; </a:t>
            </a:r>
            <a:br>
              <a:rPr lang="en-US" sz="2400" dirty="0" smtClean="0"/>
            </a:br>
            <a:r>
              <a:rPr lang="en-US" sz="2400" dirty="0" smtClean="0"/>
              <a:t>&lt;/html&gt;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&lt;form name="form1" method="post" action="index.php"&gt;</a:t>
            </a:r>
          </a:p>
          <a:p>
            <a:r>
              <a:rPr lang="en-US" sz="2000" smtClean="0"/>
              <a:t>  &lt;p&gt;  &lt;select name="select"&gt;</a:t>
            </a:r>
          </a:p>
          <a:p>
            <a:r>
              <a:rPr lang="en-US" sz="2000" smtClean="0"/>
              <a:t>      &lt;option value="jedan"&gt;1&lt;/option&gt;</a:t>
            </a:r>
          </a:p>
          <a:p>
            <a:r>
              <a:rPr lang="en-US" sz="2000" smtClean="0"/>
              <a:t>      &lt;option value="dva"&gt;2&lt;/option&gt;</a:t>
            </a:r>
          </a:p>
          <a:p>
            <a:r>
              <a:rPr lang="en-US" sz="2000" smtClean="0"/>
              <a:t>    &lt;/select&gt; &lt;/p&gt;</a:t>
            </a:r>
          </a:p>
          <a:p>
            <a:r>
              <a:rPr lang="en-US" sz="2000" smtClean="0"/>
              <a:t>  &lt;p&gt;   &lt;textarea name="textarea"&gt;&lt;/textarea&gt;&lt;/p&gt;</a:t>
            </a:r>
          </a:p>
          <a:p>
            <a:r>
              <a:rPr lang="en-US" sz="2000" smtClean="0"/>
              <a:t>  &lt;p&gt;  &lt;input type="checkbox" name="m" value="m"&gt;&lt;/p&gt;</a:t>
            </a:r>
          </a:p>
          <a:p>
            <a:r>
              <a:rPr lang="en-US" sz="2000" smtClean="0"/>
              <a:t>  &lt;p&gt;   &lt;input type="submit" name="Submit" value="Submit"&gt;</a:t>
            </a:r>
          </a:p>
          <a:p>
            <a:r>
              <a:rPr lang="en-US" sz="2000" smtClean="0"/>
              <a:t>    &lt;input type="reset" name="Submit2" value="Reset"&gt; &lt;/p&gt;</a:t>
            </a:r>
          </a:p>
          <a:p>
            <a:r>
              <a:rPr lang="en-US" sz="2000" smtClean="0"/>
              <a:t>&lt;/form&gt;</a:t>
            </a:r>
          </a:p>
          <a:p>
            <a:pPr>
              <a:buFont typeface="Wingdings" panose="05000000000000000000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>
                <a:latin typeface="Arial" panose="020B0604020202020204" pitchFamily="34" charset="0"/>
              </a:rPr>
              <a:t>&lt;a href=index.php?action=viewedit&amp;id=&lt;? echo $id</a:t>
            </a:r>
            <a:r>
              <a:rPr lang="en-US" smtClean="0">
                <a:latin typeface="Arial" panose="020B0604020202020204" pitchFamily="34" charset="0"/>
              </a:rPr>
              <a:t>;</a:t>
            </a:r>
            <a:r>
              <a:rPr lang="sr-Latn-CS" smtClean="0">
                <a:latin typeface="Arial" panose="020B0604020202020204" pitchFamily="34" charset="0"/>
              </a:rPr>
              <a:t> ?&gt;&gt;промени&lt;/a&gt; &amp;nbsp;&amp;nbsp;&amp;nbsp;&amp;nbsp;&amp;nbsp;</a:t>
            </a:r>
            <a:r>
              <a:rPr lang="en-US" smtClean="0">
                <a:latin typeface="Arial" panose="020B0604020202020204" pitchFamily="34" charset="0"/>
              </a:rPr>
              <a:t>              </a:t>
            </a:r>
            <a:r>
              <a:rPr lang="sr-Latn-CS" smtClean="0">
                <a:latin typeface="Arial" panose="020B0604020202020204" pitchFamily="34" charset="0"/>
              </a:rPr>
              <a:t>&lt;a href=index.php?action=del&amp;id=&lt;? echo $id</a:t>
            </a:r>
            <a:r>
              <a:rPr lang="en-US" smtClean="0">
                <a:latin typeface="Arial" panose="020B0604020202020204" pitchFamily="34" charset="0"/>
              </a:rPr>
              <a:t>;</a:t>
            </a:r>
            <a:r>
              <a:rPr lang="sr-Latn-CS" smtClean="0">
                <a:latin typeface="Arial" panose="020B0604020202020204" pitchFamily="34" charset="0"/>
              </a:rPr>
              <a:t> ?&gt;&gt;избриши&lt;/a&gt;&lt;/font&gt;</a:t>
            </a:r>
            <a:r>
              <a:rPr lang="sr-Latn-CS" smtClean="0"/>
              <a:t>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>
                <a:latin typeface="Arial" panose="020B0604020202020204" pitchFamily="34" charset="0"/>
              </a:rPr>
              <a:t>$id=$_GET[</a:t>
            </a:r>
            <a:r>
              <a:rPr lang="en-US" smtClean="0">
                <a:latin typeface="Arial" panose="020B0604020202020204" pitchFamily="34" charset="0"/>
              </a:rPr>
              <a:t>‘</a:t>
            </a:r>
            <a:r>
              <a:rPr lang="sr-Latn-CS" smtClean="0">
                <a:latin typeface="Arial" panose="020B0604020202020204" pitchFamily="34" charset="0"/>
              </a:rPr>
              <a:t>id</a:t>
            </a:r>
            <a:r>
              <a:rPr lang="en-US" smtClean="0">
                <a:latin typeface="Arial" panose="020B0604020202020204" pitchFamily="34" charset="0"/>
              </a:rPr>
              <a:t>’</a:t>
            </a:r>
            <a:r>
              <a:rPr lang="sr-Latn-CS" smtClean="0">
                <a:latin typeface="Arial" panose="020B0604020202020204" pitchFamily="34" charset="0"/>
              </a:rPr>
              <a:t>];</a:t>
            </a:r>
          </a:p>
          <a:p>
            <a:r>
              <a:rPr lang="sr-Latn-CS" smtClean="0">
                <a:latin typeface="Arial" panose="020B0604020202020204" pitchFamily="34" charset="0"/>
              </a:rPr>
              <a:t>$action=$_GET[</a:t>
            </a:r>
            <a:r>
              <a:rPr lang="en-US" smtClean="0">
                <a:latin typeface="Arial" panose="020B0604020202020204" pitchFamily="34" charset="0"/>
              </a:rPr>
              <a:t>‘</a:t>
            </a:r>
            <a:r>
              <a:rPr lang="sr-Latn-CS" smtClean="0">
                <a:latin typeface="Arial" panose="020B0604020202020204" pitchFamily="34" charset="0"/>
              </a:rPr>
              <a:t>action</a:t>
            </a:r>
            <a:r>
              <a:rPr lang="en-US" smtClean="0">
                <a:latin typeface="Arial" panose="020B0604020202020204" pitchFamily="34" charset="0"/>
              </a:rPr>
              <a:t>’</a:t>
            </a:r>
            <a:r>
              <a:rPr lang="sr-Latn-CS" smtClean="0">
                <a:latin typeface="Arial" panose="020B0604020202020204" pitchFamily="34" charset="0"/>
              </a:rPr>
              <a:t>];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 PPT-Multimedijalne tehnologije - Web programiranje 8</Template>
  <TotalTime>513</TotalTime>
  <Words>592</Words>
  <Application>Microsoft Office PowerPoint</Application>
  <PresentationFormat>On-screen Show (4:3)</PresentationFormat>
  <Paragraphs>185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PHP 2</vt:lpstr>
      <vt:lpstr>PHP</vt:lpstr>
      <vt:lpstr>Forme HTML</vt:lpstr>
      <vt:lpstr>Forma </vt:lpstr>
      <vt:lpstr>Čitanje i procesiranje podataka</vt:lpstr>
      <vt:lpstr>Forme</vt:lpstr>
      <vt:lpstr>PowerPoint Presentation</vt:lpstr>
      <vt:lpstr>PowerPoint Presentation</vt:lpstr>
      <vt:lpstr>Kontrolne strukture</vt:lpstr>
      <vt:lpstr>If-else</vt:lpstr>
      <vt:lpstr>If-else</vt:lpstr>
      <vt:lpstr>Primer</vt:lpstr>
      <vt:lpstr>godine.php</vt:lpstr>
      <vt:lpstr>Skraćeno pisanje ☺</vt:lpstr>
      <vt:lpstr>Skraćeno pisanje</vt:lpstr>
      <vt:lpstr>Ugnježdavanje</vt:lpstr>
      <vt:lpstr>…ili mnogo elegantnije ☺</vt:lpstr>
      <vt:lpstr>if-elseif-else</vt:lpstr>
      <vt:lpstr>Primer</vt:lpstr>
      <vt:lpstr>cooking.php</vt:lpstr>
      <vt:lpstr>while</vt:lpstr>
      <vt:lpstr>Primer1</vt:lpstr>
      <vt:lpstr>Do-while</vt:lpstr>
      <vt:lpstr>Primer 2</vt:lpstr>
      <vt:lpstr>for </vt:lpstr>
      <vt:lpstr>Primeri 1</vt:lpstr>
      <vt:lpstr>Primeri 2</vt:lpstr>
      <vt:lpstr>foreach</vt:lpstr>
      <vt:lpstr>Break</vt:lpstr>
      <vt:lpstr>Continue</vt:lpstr>
      <vt:lpstr>Switch</vt:lpstr>
      <vt:lpstr>Primeri 1</vt:lpstr>
      <vt:lpstr>Primeri 2 default</vt:lpstr>
      <vt:lpstr>return()</vt:lpstr>
      <vt:lpstr>require() &amp; inlcude()</vt:lpstr>
      <vt:lpstr>Primer</vt:lpstr>
      <vt:lpstr>Primeri 1</vt:lpstr>
      <vt:lpstr>Primer 2</vt:lpstr>
      <vt:lpstr>Ranjivosti</vt:lpstr>
      <vt:lpstr>Korisni primeri</vt:lpstr>
      <vt:lpstr>require_once() &amp; inlcude_once()</vt:lpstr>
      <vt:lpstr>Go to</vt:lpstr>
      <vt:lpstr>Primer 1</vt:lpstr>
      <vt:lpstr>Primer 2</vt:lpstr>
      <vt:lpstr>Primer 2</vt:lpstr>
      <vt:lpstr>Primer 3a</vt:lpstr>
      <vt:lpstr>Primer 3b</vt:lpstr>
    </vt:vector>
  </TitlesOfParts>
  <Company>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User</dc:creator>
  <cp:lastModifiedBy>Sasha</cp:lastModifiedBy>
  <cp:revision>117</cp:revision>
  <dcterms:created xsi:type="dcterms:W3CDTF">2009-10-13T08:46:15Z</dcterms:created>
  <dcterms:modified xsi:type="dcterms:W3CDTF">2018-04-01T14:59:52Z</dcterms:modified>
</cp:coreProperties>
</file>