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8"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BC1EBC-2C8C-4745-9DBB-7D2821DE93A2}" type="datetimeFigureOut">
              <a:rPr lang="en-US" smtClean="0"/>
              <a:pPr/>
              <a:t>4/23/2018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C1EBC-2C8C-4745-9DBB-7D2821DE93A2}"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C1EBC-2C8C-4745-9DBB-7D2821DE93A2}"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C1EBC-2C8C-4745-9DBB-7D2821DE93A2}"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C1EBC-2C8C-4745-9DBB-7D2821DE93A2}"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C1EBC-2C8C-4745-9DBB-7D2821DE93A2}"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7475D6-C4A2-4C2D-B379-6EFD879AD8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BC1EBC-2C8C-4745-9DBB-7D2821DE93A2}" type="datetimeFigureOut">
              <a:rPr lang="en-US" smtClean="0"/>
              <a:pPr/>
              <a:t>4/23/2018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475D6-C4A2-4C2D-B379-6EFD879AD8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3031599"/>
          </a:xfrm>
          <a:prstGeom prst="rect">
            <a:avLst/>
          </a:prstGeom>
          <a:noFill/>
          <a:ln w="9525">
            <a:noFill/>
            <a:miter lim="800000"/>
            <a:headEnd/>
            <a:tailEnd/>
          </a:ln>
        </p:spPr>
        <p:txBody>
          <a:bodyPr wrap="square">
            <a:spAutoFit/>
          </a:bodyPr>
          <a:lstStyle/>
          <a:p>
            <a:pPr algn="ctr">
              <a:spcBef>
                <a:spcPts val="1200"/>
              </a:spcBef>
            </a:pPr>
            <a:r>
              <a:rPr lang="en-US" sz="4500" dirty="0">
                <a:latin typeface="+mj-lt"/>
                <a:ea typeface="+mj-ea"/>
                <a:cs typeface="+mj-cs"/>
              </a:rPr>
              <a:t>VISOKA TEHNIČKA ŠKOLA STRUKOVNIH STUDIJA ZVEČAN</a:t>
            </a:r>
          </a:p>
          <a:p>
            <a:pPr algn="ctr">
              <a:spcBef>
                <a:spcPts val="1200"/>
              </a:spcBef>
            </a:pPr>
            <a:r>
              <a:rPr lang="en-US" sz="3600" dirty="0">
                <a:latin typeface="+mj-lt"/>
                <a:ea typeface="+mj-ea"/>
                <a:cs typeface="+mj-cs"/>
              </a:rPr>
              <a:t>STUDIJSKI PROGRAM:</a:t>
            </a:r>
          </a:p>
          <a:p>
            <a:pPr algn="ctr">
              <a:spcBef>
                <a:spcPts val="1200"/>
              </a:spcBef>
            </a:pPr>
            <a:r>
              <a:rPr lang="en-US" sz="4500" dirty="0">
                <a:latin typeface="+mj-lt"/>
                <a:ea typeface="+mj-ea"/>
                <a:cs typeface="+mj-cs"/>
              </a:rPr>
              <a:t>MULTIMEDIJALNE TEHNOLOGIJ</a:t>
            </a:r>
            <a:r>
              <a:rPr lang="en-US" sz="4500" dirty="0">
                <a:solidFill>
                  <a:schemeClr val="tx2"/>
                </a:solidFill>
                <a:latin typeface="+mj-lt"/>
                <a:ea typeface="+mj-ea"/>
                <a:cs typeface="+mj-cs"/>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514600"/>
            <a:ext cx="7924800" cy="3352800"/>
          </a:xfrm>
        </p:spPr>
        <p:txBody>
          <a:bodyPr>
            <a:noAutofit/>
          </a:bodyPr>
          <a:lstStyle/>
          <a:p>
            <a:r>
              <a:rPr lang="sr-Latn-CS" sz="2600" dirty="0" smtClean="0"/>
              <a:t/>
            </a:r>
            <a:br>
              <a:rPr lang="sr-Latn-CS" sz="2600" dirty="0" smtClean="0"/>
            </a:br>
            <a:r>
              <a:rPr lang="en-US" sz="2600" dirty="0" smtClean="0"/>
              <a:t/>
            </a:r>
            <a:br>
              <a:rPr lang="en-US" sz="2600" dirty="0" smtClean="0"/>
            </a:br>
            <a:endParaRPr lang="en-US" sz="2600" dirty="0"/>
          </a:p>
        </p:txBody>
      </p:sp>
      <p:sp>
        <p:nvSpPr>
          <p:cNvPr id="4" name="Title 1"/>
          <p:cNvSpPr txBox="1">
            <a:spLocks/>
          </p:cNvSpPr>
          <p:nvPr/>
        </p:nvSpPr>
        <p:spPr>
          <a:xfrm>
            <a:off x="9144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600" dirty="0">
              <a:solidFill>
                <a:schemeClr val="tx2"/>
              </a:solidFill>
              <a:latin typeface="Times New Roman" pitchFamily="18" charset="0"/>
              <a:ea typeface="+mj-ea"/>
              <a:cs typeface="Times New Roman" pitchFamily="18" charset="0"/>
            </a:endParaRPr>
          </a:p>
        </p:txBody>
      </p:sp>
      <p:sp>
        <p:nvSpPr>
          <p:cNvPr id="5" name="Pravougaonik 4"/>
          <p:cNvSpPr/>
          <p:nvPr/>
        </p:nvSpPr>
        <p:spPr>
          <a:xfrm>
            <a:off x="914400" y="582067"/>
            <a:ext cx="7315200" cy="6155531"/>
          </a:xfrm>
          <a:prstGeom prst="rect">
            <a:avLst/>
          </a:prstGeom>
        </p:spPr>
        <p:txBody>
          <a:bodyPr wrap="square">
            <a:spAutoFit/>
          </a:bodyPr>
          <a:lstStyle/>
          <a:p>
            <a:pPr>
              <a:spcBef>
                <a:spcPts val="1200"/>
              </a:spcBef>
            </a:pPr>
            <a:endParaRPr lang="en-US" sz="3600" dirty="0" smtClean="0">
              <a:solidFill>
                <a:schemeClr val="tx2"/>
              </a:solidFill>
              <a:latin typeface="Times New Roman" pitchFamily="18" charset="0"/>
              <a:cs typeface="Times New Roman" pitchFamily="18" charset="0"/>
            </a:endParaRPr>
          </a:p>
          <a:p>
            <a:pPr>
              <a:spcBef>
                <a:spcPts val="1200"/>
              </a:spcBef>
            </a:pPr>
            <a:r>
              <a:rPr lang="sr-Latn-RS" sz="3600" dirty="0" smtClean="0">
                <a:latin typeface="Times New Roman" pitchFamily="18" charset="0"/>
                <a:cs typeface="Times New Roman" pitchFamily="18" charset="0"/>
              </a:rPr>
              <a:t>Naziv p</a:t>
            </a:r>
            <a:r>
              <a:rPr lang="en-US" sz="3600" dirty="0" err="1" smtClean="0">
                <a:latin typeface="Times New Roman" pitchFamily="18" charset="0"/>
                <a:cs typeface="Times New Roman" pitchFamily="18" charset="0"/>
              </a:rPr>
              <a:t>redmet</a:t>
            </a:r>
            <a:r>
              <a:rPr lang="sr-Latn-RS" sz="3600" dirty="0" smtClean="0">
                <a:latin typeface="Times New Roman" pitchFamily="18" charset="0"/>
                <a:cs typeface="Times New Roman" pitchFamily="18" charset="0"/>
              </a:rPr>
              <a:t>: Telekomunikaciona merenja</a:t>
            </a:r>
          </a:p>
          <a:p>
            <a:pPr>
              <a:spcBef>
                <a:spcPts val="1200"/>
              </a:spcBef>
            </a:pPr>
            <a:r>
              <a:rPr lang="sr-Latn-RS" sz="3600" dirty="0" smtClean="0">
                <a:latin typeface="Times New Roman" pitchFamily="18" charset="0"/>
                <a:cs typeface="Times New Roman" pitchFamily="18" charset="0"/>
              </a:rPr>
              <a:t>Status predmeta: Obavezan</a:t>
            </a:r>
          </a:p>
          <a:p>
            <a:pPr>
              <a:spcBef>
                <a:spcPts val="1200"/>
              </a:spcBef>
            </a:pPr>
            <a:r>
              <a:rPr lang="sr-Latn-CS" sz="3600" dirty="0" smtClean="0">
                <a:latin typeface="Times New Roman" pitchFamily="18" charset="0"/>
                <a:cs typeface="Times New Roman" pitchFamily="18" charset="0"/>
              </a:rPr>
              <a:t>N</a:t>
            </a:r>
            <a:r>
              <a:rPr lang="sr-Latn-RS" sz="3600" dirty="0" smtClean="0">
                <a:latin typeface="Times New Roman" pitchFamily="18" charset="0"/>
                <a:cs typeface="Times New Roman" pitchFamily="18" charset="0"/>
              </a:rPr>
              <a:t>edeljni fond časova:</a:t>
            </a:r>
          </a:p>
          <a:p>
            <a:pPr lvl="1">
              <a:spcBef>
                <a:spcPts val="1200"/>
              </a:spcBef>
              <a:buFont typeface="Wingdings" pitchFamily="2" charset="2"/>
              <a:buChar char="Ø"/>
            </a:pPr>
            <a:r>
              <a:rPr lang="en-US" sz="3600" dirty="0" smtClean="0">
                <a:latin typeface="Times New Roman" pitchFamily="18" charset="0"/>
                <a:cs typeface="Times New Roman" pitchFamily="18" charset="0"/>
              </a:rPr>
              <a:t> </a:t>
            </a:r>
            <a:r>
              <a:rPr lang="sr-Latn-RS" sz="3600" dirty="0" smtClean="0">
                <a:latin typeface="Times New Roman" pitchFamily="18" charset="0"/>
                <a:cs typeface="Times New Roman" pitchFamily="18" charset="0"/>
              </a:rPr>
              <a:t>2 časa predavanja</a:t>
            </a:r>
            <a:endParaRPr lang="en-US" sz="3600" dirty="0" smtClean="0">
              <a:latin typeface="Times New Roman" pitchFamily="18" charset="0"/>
              <a:cs typeface="Times New Roman" pitchFamily="18" charset="0"/>
            </a:endParaRPr>
          </a:p>
          <a:p>
            <a:pPr lvl="1">
              <a:spcBef>
                <a:spcPts val="1200"/>
              </a:spcBef>
              <a:buFont typeface="Wingdings" pitchFamily="2" charset="2"/>
              <a:buChar char="Ø"/>
            </a:pPr>
            <a:r>
              <a:rPr lang="en-US" sz="3600" dirty="0" smtClean="0">
                <a:latin typeface="Times New Roman" pitchFamily="18" charset="0"/>
                <a:cs typeface="Times New Roman" pitchFamily="18" charset="0"/>
              </a:rPr>
              <a:t> </a:t>
            </a:r>
            <a:r>
              <a:rPr lang="sr-Latn-RS" sz="3600" dirty="0" smtClean="0">
                <a:latin typeface="Times New Roman" pitchFamily="18" charset="0"/>
                <a:cs typeface="Times New Roman" pitchFamily="18" charset="0"/>
              </a:rPr>
              <a:t>2 časa praktična nastava</a:t>
            </a:r>
            <a:endParaRPr lang="en-US" sz="3600" dirty="0" smtClean="0">
              <a:latin typeface="Times New Roman" pitchFamily="18" charset="0"/>
              <a:cs typeface="Times New Roman" pitchFamily="18" charset="0"/>
            </a:endParaRPr>
          </a:p>
          <a:p>
            <a:pPr lvl="1">
              <a:spcBef>
                <a:spcPts val="1200"/>
              </a:spcBef>
              <a:buFont typeface="Wingdings" pitchFamily="2" charset="2"/>
              <a:buChar char="Ø"/>
            </a:pPr>
            <a:endParaRPr lang="en-US" sz="3600" dirty="0" smtClean="0">
              <a:solidFill>
                <a:schemeClr val="tx2"/>
              </a:solidFill>
              <a:latin typeface="Times New Roman" pitchFamily="18" charset="0"/>
              <a:cs typeface="Times New Roman" pitchFamily="18" charset="0"/>
            </a:endParaRPr>
          </a:p>
          <a:p>
            <a:pPr lvl="1">
              <a:spcBef>
                <a:spcPts val="1200"/>
              </a:spcBef>
            </a:pPr>
            <a:endParaRPr lang="sr-Latn-RS" sz="36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514600"/>
            <a:ext cx="7924800" cy="3352800"/>
          </a:xfrm>
        </p:spPr>
        <p:txBody>
          <a:bodyPr>
            <a:noAutofit/>
          </a:bodyPr>
          <a:lstStyle/>
          <a:p>
            <a:r>
              <a:rPr lang="sr-Cyrl-CS" sz="2600" dirty="0" smtClean="0">
                <a:solidFill>
                  <a:schemeClr val="tx1"/>
                </a:solidFill>
                <a:latin typeface="Times New Roman" pitchFamily="18" charset="0"/>
                <a:cs typeface="Times New Roman" pitchFamily="18" charset="0"/>
              </a:rPr>
              <a:t>Cilj predmeta </a:t>
            </a:r>
            <a:r>
              <a:rPr lang="en-US" sz="2600" dirty="0" smtClean="0">
                <a:solidFill>
                  <a:schemeClr val="tx1"/>
                </a:solidFill>
                <a:latin typeface="Times New Roman" pitchFamily="18" charset="0"/>
                <a:cs typeface="Times New Roman" pitchFamily="18" charset="0"/>
              </a:rPr>
              <a:t>je u</a:t>
            </a:r>
            <a:r>
              <a:rPr lang="sr-Cyrl-CS" sz="2600" dirty="0" smtClean="0">
                <a:solidFill>
                  <a:schemeClr val="tx1"/>
                </a:solidFill>
                <a:latin typeface="Times New Roman" pitchFamily="18" charset="0"/>
                <a:cs typeface="Times New Roman" pitchFamily="18" charset="0"/>
              </a:rPr>
              <a:t>poznati studente s principima rada i kori</a:t>
            </a:r>
            <a:r>
              <a:rPr lang="sr-Latn-RS" sz="2600" dirty="0" smtClean="0">
                <a:solidFill>
                  <a:schemeClr val="tx1"/>
                </a:solidFill>
                <a:latin typeface="Times New Roman" pitchFamily="18" charset="0"/>
                <a:cs typeface="Times New Roman" pitchFamily="18" charset="0"/>
              </a:rPr>
              <a:t>š</a:t>
            </a:r>
            <a:r>
              <a:rPr lang="sr-Cyrl-CS" sz="2600" dirty="0" err="1" smtClean="0">
                <a:solidFill>
                  <a:schemeClr val="tx1"/>
                </a:solidFill>
                <a:latin typeface="Times New Roman" pitchFamily="18" charset="0"/>
                <a:cs typeface="Times New Roman" pitchFamily="18" charset="0"/>
              </a:rPr>
              <a:t>ćenjem</a:t>
            </a:r>
            <a:r>
              <a:rPr lang="sr-Cyrl-CS" sz="2600" dirty="0" smtClean="0">
                <a:solidFill>
                  <a:schemeClr val="tx1"/>
                </a:solidFill>
                <a:latin typeface="Times New Roman" pitchFamily="18" charset="0"/>
                <a:cs typeface="Times New Roman" pitchFamily="18" charset="0"/>
              </a:rPr>
              <a:t> telekomunikacionih laboratorijskih uređaja. Osposobiti studente za tipična telekomunikaciona merenja u vremenskom i </a:t>
            </a:r>
            <a:r>
              <a:rPr lang="sr-Cyrl-CS" sz="2600" dirty="0" err="1" smtClean="0">
                <a:solidFill>
                  <a:schemeClr val="tx1"/>
                </a:solidFill>
                <a:latin typeface="Times New Roman" pitchFamily="18" charset="0"/>
                <a:cs typeface="Times New Roman" pitchFamily="18" charset="0"/>
              </a:rPr>
              <a:t>frekvencijskom</a:t>
            </a:r>
            <a:r>
              <a:rPr lang="sr-Cyrl-CS" sz="2600" dirty="0" smtClean="0">
                <a:solidFill>
                  <a:schemeClr val="tx1"/>
                </a:solidFill>
                <a:latin typeface="Times New Roman" pitchFamily="18" charset="0"/>
                <a:cs typeface="Times New Roman" pitchFamily="18" charset="0"/>
              </a:rPr>
              <a:t> domenu. </a:t>
            </a:r>
            <a:r>
              <a:rPr lang="en-US" sz="2600" dirty="0" err="1" smtClean="0">
                <a:solidFill>
                  <a:schemeClr val="tx1"/>
                </a:solidFill>
                <a:latin typeface="Times New Roman" pitchFamily="18" charset="0"/>
                <a:cs typeface="Times New Roman" pitchFamily="18" charset="0"/>
              </a:rPr>
              <a:t>Takođe</a:t>
            </a:r>
            <a:r>
              <a:rPr lang="en-US" sz="2600" dirty="0" smtClean="0">
                <a:solidFill>
                  <a:schemeClr val="tx1"/>
                </a:solidFill>
                <a:latin typeface="Times New Roman" pitchFamily="18" charset="0"/>
                <a:cs typeface="Times New Roman" pitchFamily="18" charset="0"/>
              </a:rPr>
              <a:t>, </a:t>
            </a:r>
            <a:r>
              <a:rPr lang="sr-Latn-RS" sz="2600" dirty="0" smtClean="0">
                <a:solidFill>
                  <a:schemeClr val="tx1"/>
                </a:solidFill>
                <a:latin typeface="Times New Roman" pitchFamily="18" charset="0"/>
                <a:cs typeface="Times New Roman" pitchFamily="18" charset="0"/>
              </a:rPr>
              <a:t>o</a:t>
            </a:r>
            <a:r>
              <a:rPr lang="sr-Cyrl-CS" sz="2600" dirty="0" err="1" smtClean="0">
                <a:solidFill>
                  <a:schemeClr val="tx1"/>
                </a:solidFill>
                <a:latin typeface="Times New Roman" pitchFamily="18" charset="0"/>
                <a:cs typeface="Times New Roman" pitchFamily="18" charset="0"/>
              </a:rPr>
              <a:t>sposobiti</a:t>
            </a:r>
            <a:r>
              <a:rPr lang="sr-Cyrl-CS" sz="2600" dirty="0" smtClean="0">
                <a:solidFill>
                  <a:schemeClr val="tx1"/>
                </a:solidFill>
                <a:latin typeface="Times New Roman" pitchFamily="18" charset="0"/>
                <a:cs typeface="Times New Roman" pitchFamily="18" charset="0"/>
              </a:rPr>
              <a:t> studente za izradu izve</a:t>
            </a:r>
            <a:r>
              <a:rPr lang="sr-Latn-RS" sz="2600" dirty="0" smtClean="0">
                <a:solidFill>
                  <a:schemeClr val="tx1"/>
                </a:solidFill>
                <a:latin typeface="Times New Roman" pitchFamily="18" charset="0"/>
                <a:cs typeface="Times New Roman" pitchFamily="18" charset="0"/>
              </a:rPr>
              <a:t>š</a:t>
            </a:r>
            <a:r>
              <a:rPr lang="sr-Cyrl-CS" sz="2600" dirty="0" err="1" smtClean="0">
                <a:solidFill>
                  <a:schemeClr val="tx1"/>
                </a:solidFill>
                <a:latin typeface="Times New Roman" pitchFamily="18" charset="0"/>
                <a:cs typeface="Times New Roman" pitchFamily="18" charset="0"/>
              </a:rPr>
              <a:t>taja</a:t>
            </a:r>
            <a:r>
              <a:rPr lang="sr-Cyrl-CS" sz="2600" dirty="0" smtClean="0">
                <a:solidFill>
                  <a:schemeClr val="tx1"/>
                </a:solidFill>
                <a:latin typeface="Times New Roman" pitchFamily="18" charset="0"/>
                <a:cs typeface="Times New Roman" pitchFamily="18" charset="0"/>
              </a:rPr>
              <a:t> o obavljenim merenjima</a:t>
            </a:r>
            <a:r>
              <a:rPr lang="en-US" sz="2600" dirty="0" smtClean="0">
                <a:solidFill>
                  <a:schemeClr val="tx1"/>
                </a:solidFill>
                <a:latin typeface="Times New Roman" pitchFamily="18" charset="0"/>
                <a:cs typeface="Times New Roman" pitchFamily="18" charset="0"/>
              </a:rPr>
              <a:t>.</a:t>
            </a:r>
            <a:r>
              <a:rPr lang="sr-Latn-CS" sz="2600" dirty="0" smtClean="0"/>
              <a:t/>
            </a:r>
            <a:br>
              <a:rPr lang="sr-Latn-CS" sz="2600" dirty="0" smtClean="0"/>
            </a:br>
            <a:r>
              <a:rPr lang="en-US" sz="2600" dirty="0" smtClean="0"/>
              <a:t/>
            </a:r>
            <a:br>
              <a:rPr lang="en-US" sz="2600" dirty="0" smtClean="0"/>
            </a:br>
            <a:endParaRPr lang="en-US" sz="2600" dirty="0"/>
          </a:p>
        </p:txBody>
      </p:sp>
      <p:sp>
        <p:nvSpPr>
          <p:cNvPr id="4" name="Title 1"/>
          <p:cNvSpPr txBox="1">
            <a:spLocks/>
          </p:cNvSpPr>
          <p:nvPr/>
        </p:nvSpPr>
        <p:spPr>
          <a:xfrm>
            <a:off x="9144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362200"/>
            <a:ext cx="7924800" cy="3657600"/>
          </a:xfrm>
        </p:spPr>
        <p:txBody>
          <a:bodyPr>
            <a:noAutofit/>
          </a:bodyPr>
          <a:lstStyle/>
          <a:p>
            <a:r>
              <a:rPr lang="sr-Cyrl-CS" sz="2600" b="1" dirty="0" smtClean="0">
                <a:solidFill>
                  <a:schemeClr val="tx1"/>
                </a:solidFill>
                <a:latin typeface="Times New Roman" pitchFamily="18" charset="0"/>
                <a:cs typeface="Times New Roman" pitchFamily="18" charset="0"/>
              </a:rPr>
              <a:t>Ishod predmeta </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sr-Cyrl-CS" sz="2600" dirty="0" smtClean="0">
                <a:solidFill>
                  <a:schemeClr val="tx1"/>
                </a:solidFill>
                <a:latin typeface="Times New Roman" pitchFamily="18" charset="0"/>
                <a:cs typeface="Times New Roman" pitchFamily="18" charset="0"/>
              </a:rPr>
              <a:t>Nakon položenog ispita, studenti će moći da:</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t>
            </a:r>
            <a:r>
              <a:rPr lang="sr-Cyrl-CS" sz="2600" dirty="0" smtClean="0">
                <a:solidFill>
                  <a:schemeClr val="tx1"/>
                </a:solidFill>
                <a:latin typeface="Times New Roman" pitchFamily="18" charset="0"/>
                <a:cs typeface="Times New Roman" pitchFamily="18" charset="0"/>
              </a:rPr>
              <a:t>Pravilno povežu i </a:t>
            </a:r>
            <a:r>
              <a:rPr lang="sr-Cyrl-CS" sz="2600" dirty="0" err="1" smtClean="0">
                <a:solidFill>
                  <a:schemeClr val="tx1"/>
                </a:solidFill>
                <a:latin typeface="Times New Roman" pitchFamily="18" charset="0"/>
                <a:cs typeface="Times New Roman" pitchFamily="18" charset="0"/>
              </a:rPr>
              <a:t>umreže</a:t>
            </a:r>
            <a:r>
              <a:rPr lang="sr-Cyrl-CS" sz="2600" dirty="0" smtClean="0">
                <a:solidFill>
                  <a:schemeClr val="tx1"/>
                </a:solidFill>
                <a:latin typeface="Times New Roman" pitchFamily="18" charset="0"/>
                <a:cs typeface="Times New Roman" pitchFamily="18" charset="0"/>
              </a:rPr>
              <a:t> laboratorijske uređaje,</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 </a:t>
            </a:r>
            <a:r>
              <a:rPr lang="sr-Cyrl-CS" sz="2600" dirty="0" err="1" smtClean="0">
                <a:solidFill>
                  <a:schemeClr val="tx1"/>
                </a:solidFill>
                <a:latin typeface="Times New Roman" pitchFamily="18" charset="0"/>
                <a:cs typeface="Times New Roman" pitchFamily="18" charset="0"/>
              </a:rPr>
              <a:t>Izvr</a:t>
            </a:r>
            <a:r>
              <a:rPr lang="sr-Latn-RS" sz="2600" dirty="0" smtClean="0">
                <a:solidFill>
                  <a:schemeClr val="tx1"/>
                </a:solidFill>
                <a:latin typeface="Times New Roman" pitchFamily="18" charset="0"/>
                <a:cs typeface="Times New Roman" pitchFamily="18" charset="0"/>
              </a:rPr>
              <a:t>š</a:t>
            </a:r>
            <a:r>
              <a:rPr lang="sr-Cyrl-CS" sz="2600" dirty="0" smtClean="0">
                <a:solidFill>
                  <a:schemeClr val="tx1"/>
                </a:solidFill>
                <a:latin typeface="Times New Roman" pitchFamily="18" charset="0"/>
                <a:cs typeface="Times New Roman" pitchFamily="18" charset="0"/>
              </a:rPr>
              <a:t>e napredna merenja telekomunikacionih signala i sistema,</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 </a:t>
            </a:r>
            <a:r>
              <a:rPr lang="sr-Cyrl-CS" sz="2600" dirty="0" smtClean="0">
                <a:solidFill>
                  <a:schemeClr val="tx1"/>
                </a:solidFill>
                <a:latin typeface="Times New Roman" pitchFamily="18" charset="0"/>
                <a:cs typeface="Times New Roman" pitchFamily="18" charset="0"/>
              </a:rPr>
              <a:t>Uvezu rezultate merenja na računar,</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t>
            </a:r>
            <a:r>
              <a:rPr lang="sr-Cyrl-CS" sz="2600" dirty="0" smtClean="0">
                <a:solidFill>
                  <a:schemeClr val="tx1"/>
                </a:solidFill>
                <a:latin typeface="Times New Roman" pitchFamily="18" charset="0"/>
                <a:cs typeface="Times New Roman" pitchFamily="18" charset="0"/>
              </a:rPr>
              <a:t>Obrade rezultate merenja i izrade izve</a:t>
            </a:r>
            <a:r>
              <a:rPr lang="sr-Latn-RS" sz="2600" dirty="0" smtClean="0">
                <a:solidFill>
                  <a:schemeClr val="tx1"/>
                </a:solidFill>
                <a:latin typeface="Times New Roman" pitchFamily="18" charset="0"/>
                <a:cs typeface="Times New Roman" pitchFamily="18" charset="0"/>
              </a:rPr>
              <a:t>š</a:t>
            </a:r>
            <a:r>
              <a:rPr lang="sr-Cyrl-CS" sz="2600" dirty="0" smtClean="0">
                <a:solidFill>
                  <a:schemeClr val="tx1"/>
                </a:solidFill>
                <a:latin typeface="Times New Roman" pitchFamily="18" charset="0"/>
                <a:cs typeface="Times New Roman" pitchFamily="18" charset="0"/>
              </a:rPr>
              <a:t>taj,</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 </a:t>
            </a:r>
            <a:r>
              <a:rPr lang="sr-Cyrl-CS" sz="2600" dirty="0" smtClean="0">
                <a:solidFill>
                  <a:schemeClr val="tx1"/>
                </a:solidFill>
                <a:latin typeface="Times New Roman" pitchFamily="18" charset="0"/>
                <a:cs typeface="Times New Roman" pitchFamily="18" charset="0"/>
              </a:rPr>
              <a:t>Provere saglasnost rezultata merenja s relevantnim propisima i standardima</a:t>
            </a:r>
            <a:r>
              <a:rPr lang="sr-Cyrl-CS" sz="2600" dirty="0" smtClean="0">
                <a:solidFill>
                  <a:schemeClr val="tx1"/>
                </a:solidFill>
              </a:rPr>
              <a:t>.</a:t>
            </a:r>
            <a:endParaRPr lang="en-US" sz="2600" dirty="0">
              <a:solidFill>
                <a:schemeClr val="tx1"/>
              </a:solidFill>
            </a:endParaRPr>
          </a:p>
        </p:txBody>
      </p:sp>
      <p:sp>
        <p:nvSpPr>
          <p:cNvPr id="4" name="Title 1"/>
          <p:cNvSpPr txBox="1">
            <a:spLocks/>
          </p:cNvSpPr>
          <p:nvPr/>
        </p:nvSpPr>
        <p:spPr>
          <a:xfrm>
            <a:off x="8382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7924800" cy="3581400"/>
          </a:xfrm>
        </p:spPr>
        <p:txBody>
          <a:bodyPr>
            <a:noAutofit/>
          </a:bodyPr>
          <a:lstStyle/>
          <a:p>
            <a:r>
              <a:rPr lang="en-US" sz="2600" dirty="0" err="1" smtClean="0">
                <a:solidFill>
                  <a:schemeClr val="tx1"/>
                </a:solidFill>
                <a:latin typeface="Times New Roman" pitchFamily="18" charset="0"/>
                <a:cs typeface="Times New Roman" pitchFamily="18" charset="0"/>
              </a:rPr>
              <a:t>Materija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koja</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izučava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predmetu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će</a:t>
            </a:r>
            <a:r>
              <a:rPr lang="en-US" sz="2600" dirty="0" smtClean="0">
                <a:solidFill>
                  <a:schemeClr val="tx1"/>
                </a:solidFill>
                <a:latin typeface="Times New Roman" pitchFamily="18" charset="0"/>
                <a:cs typeface="Times New Roman" pitchFamily="18" charset="0"/>
              </a:rPr>
              <a:t> s </a:t>
            </a:r>
            <a:r>
              <a:rPr lang="en-US" sz="2600" dirty="0" err="1" smtClean="0">
                <a:solidFill>
                  <a:schemeClr val="tx1"/>
                </a:solidFill>
                <a:latin typeface="Times New Roman" pitchFamily="18" charset="0"/>
                <a:cs typeface="Times New Roman" pitchFamily="18" charset="0"/>
              </a:rPr>
              <a:t>velikom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verovatnoćom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trebati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svima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koji</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budu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zaposlili</a:t>
            </a:r>
            <a:r>
              <a:rPr lang="en-US" sz="2600" dirty="0" smtClean="0">
                <a:solidFill>
                  <a:schemeClr val="tx1"/>
                </a:solidFill>
                <a:latin typeface="Times New Roman" pitchFamily="18" charset="0"/>
                <a:cs typeface="Times New Roman" pitchFamily="18" charset="0"/>
              </a:rPr>
              <a:t> u </a:t>
            </a:r>
            <a:r>
              <a:rPr lang="en-US" sz="2600" dirty="0" err="1" smtClean="0">
                <a:solidFill>
                  <a:schemeClr val="tx1"/>
                </a:solidFill>
                <a:latin typeface="Times New Roman" pitchFamily="18" charset="0"/>
                <a:cs typeface="Times New Roman" pitchFamily="18" charset="0"/>
              </a:rPr>
              <a:t>struci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bez</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obzira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na</a:t>
            </a:r>
            <a:r>
              <a:rPr lang="en-US" sz="2600" dirty="0" smtClean="0">
                <a:solidFill>
                  <a:schemeClr val="tx1"/>
                </a:solidFill>
                <a:latin typeface="Times New Roman" pitchFamily="18" charset="0"/>
                <a:cs typeface="Times New Roman" pitchFamily="18" charset="0"/>
              </a:rPr>
              <a:t> to </a:t>
            </a:r>
            <a:r>
              <a:rPr lang="en-US" sz="2600" dirty="0" err="1" smtClean="0">
                <a:solidFill>
                  <a:schemeClr val="tx1"/>
                </a:solidFill>
                <a:latin typeface="Times New Roman" pitchFamily="18" charset="0"/>
                <a:cs typeface="Times New Roman" pitchFamily="18" charset="0"/>
              </a:rPr>
              <a:t>hoće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li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raditi</a:t>
            </a:r>
            <a:r>
              <a:rPr lang="en-US" sz="2600" dirty="0" smtClean="0">
                <a:solidFill>
                  <a:schemeClr val="tx1"/>
                </a:solidFill>
                <a:latin typeface="Times New Roman" pitchFamily="18" charset="0"/>
                <a:cs typeface="Times New Roman" pitchFamily="18" charset="0"/>
              </a:rPr>
              <a:t> u </a:t>
            </a:r>
            <a:r>
              <a:rPr lang="en-US" sz="2600" dirty="0" err="1" smtClean="0">
                <a:solidFill>
                  <a:schemeClr val="tx1"/>
                </a:solidFill>
                <a:latin typeface="Times New Roman" pitchFamily="18" charset="0"/>
                <a:cs typeface="Times New Roman" pitchFamily="18" charset="0"/>
              </a:rPr>
              <a:t>telekomunikacionim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operatorima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fiksnim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mobilnim</a:t>
            </a:r>
            <a:r>
              <a:rPr lang="en-US" sz="2600" dirty="0" smtClean="0">
                <a:solidFill>
                  <a:schemeClr val="tx1"/>
                </a:solidFill>
                <a:latin typeface="Times New Roman" pitchFamily="18" charset="0"/>
                <a:cs typeface="Times New Roman" pitchFamily="18" charset="0"/>
              </a:rPr>
              <a:t>), RTV </a:t>
            </a:r>
            <a:r>
              <a:rPr lang="en-US" sz="2600" dirty="0" err="1" smtClean="0">
                <a:solidFill>
                  <a:schemeClr val="tx1"/>
                </a:solidFill>
                <a:latin typeface="Times New Roman" pitchFamily="18" charset="0"/>
                <a:cs typeface="Times New Roman" pitchFamily="18" charset="0"/>
              </a:rPr>
              <a:t>emiterima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projektantskim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firmama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sistemskim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integratorima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proizvođačima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opreme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predstavništvima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tehničkoj</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podršci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istraživačkim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razvojnim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ustanovama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univerzitet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instituti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javnom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vladinom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sektoru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ili</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iz</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hobija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interesuju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za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praktičan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rad</a:t>
            </a:r>
            <a:r>
              <a:rPr lang="en-US" sz="2600" dirty="0" smtClean="0">
                <a:solidFill>
                  <a:schemeClr val="tx1"/>
                </a:solidFill>
                <a:latin typeface="Times New Roman" pitchFamily="18" charset="0"/>
                <a:cs typeface="Times New Roman" pitchFamily="18" charset="0"/>
              </a:rPr>
              <a:t> u </a:t>
            </a:r>
            <a:r>
              <a:rPr lang="en-US" sz="2600" dirty="0" err="1" smtClean="0">
                <a:solidFill>
                  <a:schemeClr val="tx1"/>
                </a:solidFill>
                <a:latin typeface="Times New Roman" pitchFamily="18" charset="0"/>
                <a:cs typeface="Times New Roman" pitchFamily="18" charset="0"/>
              </a:rPr>
              <a:t>oblasti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merenja</a:t>
            </a:r>
            <a:r>
              <a:rPr lang="en-US" sz="2600" dirty="0" smtClean="0">
                <a:solidFill>
                  <a:schemeClr val="tx1"/>
                </a:solidFill>
                <a:latin typeface="Times New Roman" pitchFamily="18" charset="0"/>
                <a:cs typeface="Times New Roman" pitchFamily="18" charset="0"/>
              </a:rPr>
              <a:t>.</a:t>
            </a:r>
            <a:endParaRPr lang="en-US" sz="2600"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8382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7924800" cy="3581400"/>
          </a:xfrm>
        </p:spPr>
        <p:txBody>
          <a:bodyPr>
            <a:noAutofit/>
          </a:bodyPr>
          <a:lstStyle/>
          <a:p>
            <a:r>
              <a:rPr lang="en-US" sz="2600" dirty="0" smtClean="0">
                <a:solidFill>
                  <a:schemeClr val="tx1"/>
                </a:solidFill>
                <a:latin typeface="Times New Roman" pitchFamily="18" charset="0"/>
                <a:cs typeface="Times New Roman" pitchFamily="18" charset="0"/>
              </a:rPr>
              <a:t>Pod </a:t>
            </a:r>
            <a:r>
              <a:rPr lang="en-US" sz="2600" dirty="0" err="1" smtClean="0">
                <a:solidFill>
                  <a:schemeClr val="tx1"/>
                </a:solidFill>
                <a:latin typeface="Times New Roman" pitchFamily="18" charset="0"/>
                <a:cs typeface="Times New Roman" pitchFamily="18" charset="0"/>
              </a:rPr>
              <a:t>merenjem</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podrazumeva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testiranje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komunikacione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opreme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instalacija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nadzor</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održavanje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sistema</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err="1" smtClean="0">
                <a:solidFill>
                  <a:schemeClr val="tx1"/>
                </a:solidFill>
                <a:latin typeface="Times New Roman" pitchFamily="18" charset="0"/>
                <a:cs typeface="Times New Roman" pitchFamily="18" charset="0"/>
              </a:rPr>
              <a:t>Merenje</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proces</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upoređivanja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etalonom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standardom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odnosno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tačnom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vrednošću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Tačna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dobija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eksperimentalno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pomoću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merenih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koje</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obrađuju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pomoću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metoda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teorije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grešaka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Prosto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tačna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ona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za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kažemo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najmanju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grešku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odnosno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nultu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grešku</a:t>
            </a:r>
            <a:r>
              <a:rPr lang="en-US" sz="2600" dirty="0" smtClean="0">
                <a:solidFill>
                  <a:schemeClr val="tx1"/>
                </a:solidFill>
                <a:latin typeface="Times New Roman" pitchFamily="18" charset="0"/>
                <a:cs typeface="Times New Roman" pitchFamily="18" charset="0"/>
              </a:rPr>
              <a:t>.</a:t>
            </a:r>
            <a:br>
              <a:rPr lang="en-US" sz="2600" dirty="0" smtClean="0">
                <a:solidFill>
                  <a:schemeClr val="tx1"/>
                </a:solidFill>
                <a:latin typeface="Times New Roman" pitchFamily="18" charset="0"/>
                <a:cs typeface="Times New Roman" pitchFamily="18" charset="0"/>
              </a:rPr>
            </a:br>
            <a:endParaRPr lang="en-US" sz="2600" dirty="0">
              <a:solidFill>
                <a:schemeClr val="tx1"/>
              </a:solidFill>
              <a:latin typeface="Times New Roman" pitchFamily="18" charset="0"/>
              <a:cs typeface="Times New Roman" pitchFamily="18" charset="0"/>
            </a:endParaRPr>
          </a:p>
        </p:txBody>
      </p:sp>
      <p:sp>
        <p:nvSpPr>
          <p:cNvPr id="4" name="Title 1"/>
          <p:cNvSpPr txBox="1">
            <a:spLocks/>
          </p:cNvSpPr>
          <p:nvPr/>
        </p:nvSpPr>
        <p:spPr>
          <a:xfrm>
            <a:off x="10668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7924800" cy="3581400"/>
          </a:xfrm>
        </p:spPr>
        <p:txBody>
          <a:bodyPr>
            <a:noAutofit/>
          </a:bodyPr>
          <a:lstStyle/>
          <a:p>
            <a:r>
              <a:rPr lang="en-US" sz="2600" dirty="0" err="1" smtClean="0">
                <a:solidFill>
                  <a:schemeClr val="tx1"/>
                </a:solidFill>
                <a:latin typeface="Times New Roman" pitchFamily="18" charset="0"/>
                <a:cs typeface="Times New Roman" pitchFamily="18" charset="0"/>
              </a:rPr>
              <a:t>Merena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veličina</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fizička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koja</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određuje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merenjem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veličine</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proizvod</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brojne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odgovarajuće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jedinice</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err="1" smtClean="0">
                <a:solidFill>
                  <a:schemeClr val="tx1"/>
                </a:solidFill>
                <a:latin typeface="Times New Roman" pitchFamily="18" charset="0"/>
                <a:cs typeface="Times New Roman" pitchFamily="18" charset="0"/>
              </a:rPr>
              <a:t>Tačnost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daje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razliku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između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izmerene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stvarne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vrednosti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neke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fizičke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Može</a:t>
            </a:r>
            <a:r>
              <a:rPr lang="en-US" sz="2600" dirty="0" smtClean="0">
                <a:solidFill>
                  <a:schemeClr val="tx1"/>
                </a:solidFill>
                <a:latin typeface="Times New Roman" pitchFamily="18" charset="0"/>
                <a:cs typeface="Times New Roman" pitchFamily="18" charset="0"/>
              </a:rPr>
              <a:t> se </a:t>
            </a:r>
            <a:r>
              <a:rPr lang="en-US" sz="2600" dirty="0" err="1" smtClean="0">
                <a:solidFill>
                  <a:schemeClr val="tx1"/>
                </a:solidFill>
                <a:latin typeface="Times New Roman" pitchFamily="18" charset="0"/>
                <a:cs typeface="Times New Roman" pitchFamily="18" charset="0"/>
              </a:rPr>
              <a:t>reći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da</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merenje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tačnije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ako</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napravljena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manja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greška</a:t>
            </a:r>
            <a:r>
              <a:rPr lang="en-US" sz="2600" dirty="0" smtClean="0">
                <a:solidFill>
                  <a:schemeClr val="tx1"/>
                </a:solidFill>
                <a:latin typeface="Times New Roman" pitchFamily="18" charset="0"/>
                <a:cs typeface="Times New Roman" pitchFamily="18" charset="0"/>
              </a:rPr>
              <a:t>.</a:t>
            </a:r>
            <a:br>
              <a:rPr lang="en-US" sz="2600" dirty="0" smtClean="0">
                <a:solidFill>
                  <a:schemeClr val="tx1"/>
                </a:solidFill>
                <a:latin typeface="Times New Roman" pitchFamily="18" charset="0"/>
                <a:cs typeface="Times New Roman" pitchFamily="18" charset="0"/>
              </a:rPr>
            </a:br>
            <a:r>
              <a:rPr lang="en-US" sz="2800" dirty="0" smtClean="0"/>
              <a:t/>
            </a:r>
            <a:br>
              <a:rPr lang="en-US" sz="2800" dirty="0" smtClean="0"/>
            </a:br>
            <a:endParaRPr lang="en-US" sz="2600" dirty="0"/>
          </a:p>
        </p:txBody>
      </p:sp>
      <p:sp>
        <p:nvSpPr>
          <p:cNvPr id="4" name="Title 1"/>
          <p:cNvSpPr txBox="1">
            <a:spLocks/>
          </p:cNvSpPr>
          <p:nvPr/>
        </p:nvSpPr>
        <p:spPr>
          <a:xfrm>
            <a:off x="9906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7924800" cy="3581400"/>
          </a:xfrm>
        </p:spPr>
        <p:txBody>
          <a:bodyPr>
            <a:noAutofit/>
          </a:bodyPr>
          <a:lstStyle/>
          <a:p>
            <a:r>
              <a:rPr lang="en-US" sz="2600" dirty="0" err="1" smtClean="0">
                <a:solidFill>
                  <a:schemeClr val="tx1"/>
                </a:solidFill>
                <a:latin typeface="Times New Roman" pitchFamily="18" charset="0"/>
                <a:cs typeface="Times New Roman" pitchFamily="18" charset="0"/>
              </a:rPr>
              <a:t>Preciznost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podrazumijeva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ponovljivost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mernog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rezultata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odnosno</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stepen</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međusobnog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podudaranja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niza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pojedinih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rezultata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dobijenih</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ponovljenim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konstantne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fizičke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istim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mernim</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instrumentom</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err="1" smtClean="0">
                <a:solidFill>
                  <a:schemeClr val="tx1"/>
                </a:solidFill>
                <a:latin typeface="Times New Roman" pitchFamily="18" charset="0"/>
                <a:cs typeface="Times New Roman" pitchFamily="18" charset="0"/>
              </a:rPr>
              <a:t>Osetljivost</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merenja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mernog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instrumenta</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odnos</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promene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pokazivanja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mernog</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instrumenta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otklon</a:t>
            </a:r>
            <a:r>
              <a:rPr lang="en-US" sz="2600" dirty="0" smtClean="0">
                <a:solidFill>
                  <a:schemeClr val="tx1"/>
                </a:solidFill>
                <a:latin typeface="Times New Roman" pitchFamily="18" charset="0"/>
                <a:cs typeface="Times New Roman" pitchFamily="18" charset="0"/>
              </a:rPr>
              <a:t> u </a:t>
            </a:r>
            <a:r>
              <a:rPr lang="en-US" sz="2600" dirty="0" err="1" smtClean="0">
                <a:solidFill>
                  <a:schemeClr val="tx1"/>
                </a:solidFill>
                <a:latin typeface="Times New Roman" pitchFamily="18" charset="0"/>
                <a:cs typeface="Times New Roman" pitchFamily="18" charset="0"/>
              </a:rPr>
              <a:t>milimetrima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stepenima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radijanima</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i</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promene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fizičke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veličine</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koja</a:t>
            </a:r>
            <a:r>
              <a:rPr lang="en-US" sz="2600" dirty="0" smtClean="0">
                <a:solidFill>
                  <a:schemeClr val="tx1"/>
                </a:solidFill>
                <a:latin typeface="Times New Roman" pitchFamily="18" charset="0"/>
                <a:cs typeface="Times New Roman" pitchFamily="18" charset="0"/>
              </a:rPr>
              <a:t> je </a:t>
            </a:r>
            <a:r>
              <a:rPr lang="en-US" sz="2600" dirty="0" err="1" smtClean="0">
                <a:solidFill>
                  <a:schemeClr val="tx1"/>
                </a:solidFill>
                <a:latin typeface="Times New Roman" pitchFamily="18" charset="0"/>
                <a:cs typeface="Times New Roman" pitchFamily="18" charset="0"/>
              </a:rPr>
              <a:t>tu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promenu</a:t>
            </a:r>
            <a:r>
              <a:rPr lang="en-US" sz="2600" dirty="0" smtClean="0">
                <a:solidFill>
                  <a:schemeClr val="tx1"/>
                </a:solidFill>
                <a:latin typeface="Times New Roman" pitchFamily="18" charset="0"/>
                <a:cs typeface="Times New Roman" pitchFamily="18" charset="0"/>
              </a:rPr>
              <a:t> </a:t>
            </a:r>
            <a:r>
              <a:rPr lang="en-US" sz="2600" dirty="0" err="1" smtClean="0">
                <a:solidFill>
                  <a:schemeClr val="tx1"/>
                </a:solidFill>
                <a:latin typeface="Times New Roman" pitchFamily="18" charset="0"/>
                <a:cs typeface="Times New Roman" pitchFamily="18" charset="0"/>
              </a:rPr>
              <a:t>prouzrokovala</a:t>
            </a:r>
            <a:r>
              <a:rPr lang="en-US" sz="2600" dirty="0" smtClean="0">
                <a:solidFill>
                  <a:schemeClr val="tx1"/>
                </a:solidFill>
              </a:rPr>
              <a:t>.</a:t>
            </a:r>
            <a:r>
              <a:rPr lang="en-US" sz="2600" dirty="0" smtClean="0"/>
              <a:t/>
            </a:r>
            <a:br>
              <a:rPr lang="en-US" sz="2600" dirty="0" smtClean="0"/>
            </a:br>
            <a:endParaRPr lang="en-US" sz="2600" dirty="0"/>
          </a:p>
        </p:txBody>
      </p:sp>
      <p:sp>
        <p:nvSpPr>
          <p:cNvPr id="4" name="Title 1"/>
          <p:cNvSpPr txBox="1">
            <a:spLocks/>
          </p:cNvSpPr>
          <p:nvPr/>
        </p:nvSpPr>
        <p:spPr>
          <a:xfrm>
            <a:off x="990600" y="990600"/>
            <a:ext cx="73914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UVOD</a:t>
            </a:r>
            <a:endParaRPr lang="en-US" sz="36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TotalTime>
  <Words>224</Words>
  <Application>Microsoft Office PowerPoint</Application>
  <PresentationFormat>Projekcija na ekranu (4:3)</PresentationFormat>
  <Paragraphs>22</Paragraphs>
  <Slides>8</Slides>
  <Notes>0</Notes>
  <HiddenSlides>0</HiddenSlides>
  <MMClips>0</MMClips>
  <ScaleCrop>false</ScaleCrop>
  <HeadingPairs>
    <vt:vector size="4" baseType="variant">
      <vt:variant>
        <vt:lpstr>Tema</vt:lpstr>
      </vt:variant>
      <vt:variant>
        <vt:i4>1</vt:i4>
      </vt:variant>
      <vt:variant>
        <vt:lpstr>Naslovi slajdova</vt:lpstr>
      </vt:variant>
      <vt:variant>
        <vt:i4>8</vt:i4>
      </vt:variant>
    </vt:vector>
  </HeadingPairs>
  <TitlesOfParts>
    <vt:vector size="9" baseType="lpstr">
      <vt:lpstr>Flow</vt:lpstr>
      <vt:lpstr>Slajd 1</vt:lpstr>
      <vt:lpstr>  </vt:lpstr>
      <vt:lpstr>Cilj predmeta je upoznati studente s principima rada i korišćenjem telekomunikacionih laboratorijskih uređaja. Osposobiti studente za tipična telekomunikaciona merenja u vremenskom i frekvencijskom domenu. Takođe, osposobiti studente za izradu izveštaja o obavljenim merenjima.  </vt:lpstr>
      <vt:lpstr>Ishod predmeta  Nakon položenog ispita, studenti će moći da: - Pravilno povežu i umreže laboratorijske uređaje,  - Izvrše napredna merenja telekomunikacionih signala i sistema,  - Uvezu rezultate merenja na računar, - Obrade rezultate merenja i izrade izveštaj,  - Provere saglasnost rezultata merenja s relevantnim propisima i standardima.</vt:lpstr>
      <vt:lpstr>Materija koja se izučava na predmetu će s velikom verovatnoćom trebati svima koji se budu zaposlili u struci, bez obzira na to hoće li raditi u telekomunikacionim operatorima (fiksnim i mobilnim), RTV emiterima, projektantskim firmama, sistemskim integratorima, proizvođačima opreme, predstavništvima, tehničkoj podršci, istraživačkim i razvojnim ustanovama (univerzitet, instituti), javnom i vladinom sektoru, ili se iz hobija interesuju za praktičan rad u oblasti merenja.</vt:lpstr>
      <vt:lpstr>Pod merenjem se podrazumeva testiranje komunikacione opreme i instalacija, nadzor i održavanje sistema. Merenje je proces upoređivanja merene vrednosti sa etalonom, standardom odnosno tačnom vrednošću. Tačna vrednost se dobija eksperimentalno pomoću merenih vrednosti koje se obrađuju pomoću metoda teorije grešaka. Prosto, tačna vrednost je ona merena vrednost za koju kažemo da ima najmanju grešku, odnosno nultu grešku. </vt:lpstr>
      <vt:lpstr>Merena veličina je fizička veličina koja se određuje merenjem. Merna vrednost merene veličine je proizvod brojne vrednosti i odgovarajuće jedinice. Tačnost merenja daje razliku između izmerene vrednosti i stvarne vrednosti neke fizičke veličine. Može se reći da je merenje tačnije ako je napravljena manja greška.  </vt:lpstr>
      <vt:lpstr>Preciznost merenja podrazumijeva ponovljivost mernog rezultata, odnosno stepen međusobnog podudaranja niza pojedinih rezultata dobijenih ponovljenim merenjima konstantne fizičke veličine istim mernim instrumentom. Osetljivost merenja (mernog instrumenta) je odnos promene pokazivanja mernog instrumenta (otklon u milimetrima, stepenima, radijanima) i promene fizičke veličine koja je tu promenu prouzrokovala.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 Markovic</dc:creator>
  <cp:keywords>Multimedijalne tehnologije</cp:keywords>
  <cp:lastModifiedBy>Uroš</cp:lastModifiedBy>
  <cp:revision>15</cp:revision>
  <dcterms:created xsi:type="dcterms:W3CDTF">2018-03-10T13:46:02Z</dcterms:created>
  <dcterms:modified xsi:type="dcterms:W3CDTF">2018-04-23T17:32:23Z</dcterms:modified>
</cp:coreProperties>
</file>