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1BC1EBC-2C8C-4745-9DBB-7D2821DE93A2}" type="datetimeFigureOut">
              <a:rPr lang="en-US" smtClean="0"/>
              <a:pPr/>
              <a:t>4/1/2018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67475D6-C4A2-4C2D-B379-6EFD879AD8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C1EBC-2C8C-4745-9DBB-7D2821DE93A2}" type="datetimeFigureOut">
              <a:rPr lang="en-US" smtClean="0"/>
              <a:pPr/>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C1EBC-2C8C-4745-9DBB-7D2821DE93A2}" type="datetimeFigureOut">
              <a:rPr lang="en-US" smtClean="0"/>
              <a:pPr/>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C1EBC-2C8C-4745-9DBB-7D2821DE93A2}" type="datetimeFigureOut">
              <a:rPr lang="en-US" smtClean="0"/>
              <a:pPr/>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BC1EBC-2C8C-4745-9DBB-7D2821DE93A2}" type="datetimeFigureOut">
              <a:rPr lang="en-US" smtClean="0"/>
              <a:pPr/>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BC1EBC-2C8C-4745-9DBB-7D2821DE93A2}" type="datetimeFigureOut">
              <a:rPr lang="en-US" smtClean="0"/>
              <a:pPr/>
              <a:t>4/1/2018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BC1EBC-2C8C-4745-9DBB-7D2821DE93A2}" type="datetimeFigureOut">
              <a:rPr lang="en-US" smtClean="0"/>
              <a:pPr/>
              <a:t>4/1/2018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BC1EBC-2C8C-4745-9DBB-7D2821DE93A2}" type="datetimeFigureOut">
              <a:rPr lang="en-US" smtClean="0"/>
              <a:pPr/>
              <a:t>4/1/2018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BC1EBC-2C8C-4745-9DBB-7D2821DE93A2}" type="datetimeFigureOut">
              <a:rPr lang="en-US" smtClean="0"/>
              <a:pPr/>
              <a:t>4/1/2018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BC1EBC-2C8C-4745-9DBB-7D2821DE93A2}" type="datetimeFigureOut">
              <a:rPr lang="en-US" smtClean="0"/>
              <a:pPr/>
              <a:t>4/1/2018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BC1EBC-2C8C-4745-9DBB-7D2821DE93A2}" type="datetimeFigureOut">
              <a:rPr lang="en-US" smtClean="0"/>
              <a:pPr/>
              <a:t>4/1/2018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67475D6-C4A2-4C2D-B379-6EFD879AD83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1BC1EBC-2C8C-4745-9DBB-7D2821DE93A2}" type="datetimeFigureOut">
              <a:rPr lang="en-US" smtClean="0"/>
              <a:pPr/>
              <a:t>4/1/2018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7475D6-C4A2-4C2D-B379-6EFD879AD83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5" name="Text Box 5"/>
          <p:cNvSpPr txBox="1">
            <a:spLocks noChangeArrowheads="1"/>
          </p:cNvSpPr>
          <p:nvPr/>
        </p:nvSpPr>
        <p:spPr bwMode="auto">
          <a:xfrm>
            <a:off x="990600" y="1676400"/>
            <a:ext cx="7772400" cy="4416594"/>
          </a:xfrm>
          <a:prstGeom prst="rect">
            <a:avLst/>
          </a:prstGeom>
          <a:noFill/>
          <a:ln w="9525">
            <a:noFill/>
            <a:miter lim="800000"/>
            <a:headEnd/>
            <a:tailEnd/>
          </a:ln>
        </p:spPr>
        <p:txBody>
          <a:bodyPr wrap="square">
            <a:spAutoFit/>
          </a:bodyPr>
          <a:lstStyle/>
          <a:p>
            <a:pPr algn="ctr">
              <a:spcBef>
                <a:spcPts val="1200"/>
              </a:spcBef>
            </a:pPr>
            <a:r>
              <a:rPr lang="en-US" sz="4500" dirty="0">
                <a:latin typeface="Times New Roman" pitchFamily="18" charset="0"/>
                <a:ea typeface="+mj-ea"/>
                <a:cs typeface="Times New Roman" pitchFamily="18" charset="0"/>
              </a:rPr>
              <a:t>VISOKA TEHNIČKA ŠKOLA STRUKOVNIH STUDIJA ZVEČAN</a:t>
            </a:r>
          </a:p>
          <a:p>
            <a:pPr algn="ctr">
              <a:spcBef>
                <a:spcPts val="1200"/>
              </a:spcBef>
            </a:pPr>
            <a:r>
              <a:rPr lang="en-US" sz="3600" dirty="0">
                <a:latin typeface="Times New Roman" pitchFamily="18" charset="0"/>
                <a:ea typeface="+mj-ea"/>
                <a:cs typeface="Times New Roman" pitchFamily="18" charset="0"/>
              </a:rPr>
              <a:t>STUDIJSKI PROGRAM:</a:t>
            </a:r>
          </a:p>
          <a:p>
            <a:pPr algn="ctr">
              <a:spcBef>
                <a:spcPts val="1200"/>
              </a:spcBef>
            </a:pPr>
            <a:r>
              <a:rPr lang="en-US" sz="4500" dirty="0">
                <a:latin typeface="Times New Roman" pitchFamily="18" charset="0"/>
                <a:ea typeface="+mj-ea"/>
                <a:cs typeface="Times New Roman" pitchFamily="18" charset="0"/>
              </a:rPr>
              <a:t>MULTIMEDIJALNE TEHNOLOG</a:t>
            </a:r>
            <a:r>
              <a:rPr lang="en-US" sz="4500" dirty="0">
                <a:solidFill>
                  <a:schemeClr val="tx2"/>
                </a:solidFill>
                <a:latin typeface="Times New Roman" pitchFamily="18" charset="0"/>
                <a:ea typeface="+mj-ea"/>
                <a:cs typeface="Times New Roman" pitchFamily="18" charset="0"/>
              </a:rPr>
              <a:t>IJE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0" fill="hold"/>
                                        <p:tgtEl>
                                          <p:spTgt spid="1026"/>
                                        </p:tgtEl>
                                        <p:attrNameLst>
                                          <p:attrName>ppt_w</p:attrName>
                                        </p:attrNameLst>
                                      </p:cBhvr>
                                      <p:tavLst>
                                        <p:tav tm="0" fmla="#ppt_w*sin(2.5*pi*$)">
                                          <p:val>
                                            <p:fltVal val="0"/>
                                          </p:val>
                                        </p:tav>
                                        <p:tav tm="100000">
                                          <p:val>
                                            <p:fltVal val="1"/>
                                          </p:val>
                                        </p:tav>
                                      </p:tavLst>
                                    </p:anim>
                                    <p:anim calcmode="lin" valueType="num">
                                      <p:cBhvr>
                                        <p:cTn id="8" dur="5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209800"/>
            <a:ext cx="7848600" cy="3886200"/>
          </a:xfrm>
        </p:spPr>
        <p:txBody>
          <a:bodyPr>
            <a:normAutofit/>
          </a:bodyPr>
          <a:lstStyle/>
          <a:p>
            <a:r>
              <a:rPr lang="sr-Latn-CS" sz="2600" dirty="0" smtClean="0">
                <a:solidFill>
                  <a:schemeClr val="tx1"/>
                </a:solidFill>
              </a:rPr>
              <a:t>Na stabilnost ovih oscilatora najveći uticaj ima promena temperature. S obzirom na to razlikujemo osnovne tipove:</a:t>
            </a:r>
            <a:br>
              <a:rPr lang="sr-Latn-CS" sz="2600" dirty="0" smtClean="0">
                <a:solidFill>
                  <a:schemeClr val="tx1"/>
                </a:solidFill>
              </a:rPr>
            </a:br>
            <a:r>
              <a:rPr lang="sr-Latn-CS" sz="2600" dirty="0" smtClean="0">
                <a:solidFill>
                  <a:schemeClr val="tx1"/>
                </a:solidFill>
              </a:rPr>
              <a:t>- kristal oscilator na sobnoj temperaturi (</a:t>
            </a:r>
            <a:r>
              <a:rPr lang="sr-Latn-CS" sz="2600" i="1" dirty="0" err="1" smtClean="0">
                <a:solidFill>
                  <a:schemeClr val="tx1"/>
                </a:solidFill>
              </a:rPr>
              <a:t>Room</a:t>
            </a:r>
            <a:r>
              <a:rPr lang="sr-Latn-CS" sz="2600" i="1" dirty="0" smtClean="0">
                <a:solidFill>
                  <a:schemeClr val="tx1"/>
                </a:solidFill>
              </a:rPr>
              <a:t> Temperature </a:t>
            </a:r>
            <a:r>
              <a:rPr lang="sr-Latn-CS" sz="2600" i="1" dirty="0" err="1" smtClean="0">
                <a:solidFill>
                  <a:schemeClr val="tx1"/>
                </a:solidFill>
              </a:rPr>
              <a:t>Crystal</a:t>
            </a:r>
            <a:r>
              <a:rPr lang="sr-Latn-CS" sz="2600" i="1" dirty="0" smtClean="0">
                <a:solidFill>
                  <a:schemeClr val="tx1"/>
                </a:solidFill>
              </a:rPr>
              <a:t> </a:t>
            </a:r>
            <a:r>
              <a:rPr lang="sr-Latn-CS" sz="2600" i="1" dirty="0" err="1" smtClean="0">
                <a:solidFill>
                  <a:schemeClr val="tx1"/>
                </a:solidFill>
              </a:rPr>
              <a:t>Oscillator</a:t>
            </a:r>
            <a:r>
              <a:rPr lang="sr-Latn-CS" sz="2600" i="1" dirty="0" smtClean="0">
                <a:solidFill>
                  <a:schemeClr val="tx1"/>
                </a:solidFill>
              </a:rPr>
              <a:t> - RTCO</a:t>
            </a:r>
            <a:r>
              <a:rPr lang="sr-Latn-CS" sz="2600" dirty="0" smtClean="0">
                <a:solidFill>
                  <a:schemeClr val="tx1"/>
                </a:solidFill>
              </a:rPr>
              <a:t>)</a:t>
            </a:r>
            <a:br>
              <a:rPr lang="sr-Latn-CS" sz="2600" dirty="0" smtClean="0">
                <a:solidFill>
                  <a:schemeClr val="tx1"/>
                </a:solidFill>
              </a:rPr>
            </a:br>
            <a:r>
              <a:rPr lang="sr-Latn-CS" sz="2600" dirty="0" smtClean="0">
                <a:solidFill>
                  <a:schemeClr val="tx1"/>
                </a:solidFill>
              </a:rPr>
              <a:t>- temperaturno kompenzovan kristal oscilator (</a:t>
            </a:r>
            <a:r>
              <a:rPr lang="sr-Latn-CS" sz="2600" i="1" dirty="0" smtClean="0">
                <a:solidFill>
                  <a:schemeClr val="tx1"/>
                </a:solidFill>
              </a:rPr>
              <a:t>Temperature </a:t>
            </a:r>
            <a:r>
              <a:rPr lang="sr-Latn-CS" sz="2600" i="1" dirty="0" err="1" smtClean="0">
                <a:solidFill>
                  <a:schemeClr val="tx1"/>
                </a:solidFill>
              </a:rPr>
              <a:t>Compensated</a:t>
            </a:r>
            <a:r>
              <a:rPr lang="sr-Latn-CS" sz="2600" i="1" dirty="0" smtClean="0">
                <a:solidFill>
                  <a:schemeClr val="tx1"/>
                </a:solidFill>
              </a:rPr>
              <a:t> </a:t>
            </a:r>
            <a:r>
              <a:rPr lang="sr-Latn-CS" sz="2600" i="1" dirty="0" err="1" smtClean="0">
                <a:solidFill>
                  <a:schemeClr val="tx1"/>
                </a:solidFill>
              </a:rPr>
              <a:t>Crystal</a:t>
            </a:r>
            <a:r>
              <a:rPr lang="sr-Latn-CS" sz="2600" i="1" dirty="0" smtClean="0">
                <a:solidFill>
                  <a:schemeClr val="tx1"/>
                </a:solidFill>
              </a:rPr>
              <a:t> </a:t>
            </a:r>
            <a:r>
              <a:rPr lang="sr-Latn-CS" sz="2600" i="1" dirty="0" err="1" smtClean="0">
                <a:solidFill>
                  <a:schemeClr val="tx1"/>
                </a:solidFill>
              </a:rPr>
              <a:t>Oscillator</a:t>
            </a:r>
            <a:r>
              <a:rPr lang="sr-Latn-CS" sz="2600" i="1" dirty="0" smtClean="0">
                <a:solidFill>
                  <a:schemeClr val="tx1"/>
                </a:solidFill>
              </a:rPr>
              <a:t> - TCCO</a:t>
            </a:r>
            <a:r>
              <a:rPr lang="sr-Latn-CS" sz="2600" dirty="0" smtClean="0">
                <a:solidFill>
                  <a:schemeClr val="tx1"/>
                </a:solidFill>
              </a:rPr>
              <a:t>)</a:t>
            </a:r>
            <a:br>
              <a:rPr lang="sr-Latn-CS" sz="2600" dirty="0" smtClean="0">
                <a:solidFill>
                  <a:schemeClr val="tx1"/>
                </a:solidFill>
              </a:rPr>
            </a:br>
            <a:r>
              <a:rPr lang="sr-Latn-CS" sz="2600" dirty="0" smtClean="0">
                <a:solidFill>
                  <a:schemeClr val="tx1"/>
                </a:solidFill>
              </a:rPr>
              <a:t>- termostatski kontrolisan kristal oscilator (</a:t>
            </a:r>
            <a:r>
              <a:rPr lang="sr-Latn-CS" sz="2600" i="1" dirty="0" smtClean="0">
                <a:solidFill>
                  <a:schemeClr val="tx1"/>
                </a:solidFill>
              </a:rPr>
              <a:t>Oven </a:t>
            </a:r>
            <a:r>
              <a:rPr lang="sr-Latn-CS" sz="2600" i="1" dirty="0" err="1" smtClean="0">
                <a:solidFill>
                  <a:schemeClr val="tx1"/>
                </a:solidFill>
              </a:rPr>
              <a:t>Controlled</a:t>
            </a:r>
            <a:r>
              <a:rPr lang="sr-Latn-CS" sz="2600" i="1" dirty="0" smtClean="0">
                <a:solidFill>
                  <a:schemeClr val="tx1"/>
                </a:solidFill>
              </a:rPr>
              <a:t> </a:t>
            </a:r>
            <a:r>
              <a:rPr lang="sr-Latn-CS" sz="2600" i="1" dirty="0" err="1" smtClean="0">
                <a:solidFill>
                  <a:schemeClr val="tx1"/>
                </a:solidFill>
              </a:rPr>
              <a:t>Crystal</a:t>
            </a:r>
            <a:r>
              <a:rPr lang="sr-Latn-CS" sz="2600" i="1" dirty="0" smtClean="0">
                <a:solidFill>
                  <a:schemeClr val="tx1"/>
                </a:solidFill>
              </a:rPr>
              <a:t> </a:t>
            </a:r>
            <a:r>
              <a:rPr lang="sr-Latn-CS" sz="2600" i="1" dirty="0" err="1" smtClean="0">
                <a:solidFill>
                  <a:schemeClr val="tx1"/>
                </a:solidFill>
              </a:rPr>
              <a:t>Oscillator</a:t>
            </a:r>
            <a:r>
              <a:rPr lang="sr-Latn-CS" sz="2600" i="1" dirty="0" smtClean="0">
                <a:solidFill>
                  <a:schemeClr val="tx1"/>
                </a:solidFill>
              </a:rPr>
              <a:t> - OCCO</a:t>
            </a:r>
            <a:r>
              <a:rPr lang="sr-Latn-CS" sz="2600" dirty="0" smtClean="0">
                <a:solidFill>
                  <a:schemeClr val="tx1"/>
                </a:solidFill>
              </a:rPr>
              <a:t>)</a:t>
            </a:r>
            <a:br>
              <a:rPr lang="sr-Latn-CS" sz="2600" dirty="0" smtClean="0">
                <a:solidFill>
                  <a:schemeClr val="tx1"/>
                </a:solidFill>
              </a:rPr>
            </a:br>
            <a:endParaRPr lang="en-US" sz="2600" dirty="0">
              <a:solidFill>
                <a:schemeClr val="tx1"/>
              </a:solidFill>
            </a:endParaRPr>
          </a:p>
        </p:txBody>
      </p:sp>
      <p:sp>
        <p:nvSpPr>
          <p:cNvPr id="5" name="Title 1"/>
          <p:cNvSpPr txBox="1">
            <a:spLocks/>
          </p:cNvSpPr>
          <p:nvPr/>
        </p:nvSpPr>
        <p:spPr>
          <a:xfrm>
            <a:off x="685800" y="9906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frekvencije</a:t>
            </a:r>
            <a:endParaRPr kumimoji="0" lang="sr-Latn-RS" sz="3600" b="0" i="0" u="none" strike="noStrike" kern="1200" cap="none" spc="0" normalizeH="0" baseline="0" noProof="0" dirty="0" smtClean="0">
              <a:ln>
                <a:noFill/>
              </a:ln>
              <a:effectLst/>
              <a:uLnTx/>
              <a:uFillTx/>
              <a:latin typeface="Times New Roman" pitchFamily="18" charset="0"/>
              <a:ea typeface="+mj-ea"/>
              <a:cs typeface="Times New Roman" pitchFamily="18" charset="0"/>
            </a:endParaRPr>
          </a:p>
          <a:p>
            <a:pPr lvl="0" algn="ctr">
              <a:spcBef>
                <a:spcPct val="0"/>
              </a:spcBef>
            </a:pPr>
            <a:r>
              <a:rPr lang="sr-Latn-RS" sz="2800" noProof="0" dirty="0" smtClean="0">
                <a:latin typeface="Times New Roman" pitchFamily="18" charset="0"/>
                <a:cs typeface="Times New Roman" pitchFamily="18" charset="0"/>
              </a:rPr>
              <a:t>Oscilator vremenske baze</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205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209800"/>
            <a:ext cx="7848600" cy="3886200"/>
          </a:xfrm>
        </p:spPr>
        <p:txBody>
          <a:bodyPr>
            <a:normAutofit fontScale="90000"/>
          </a:bodyPr>
          <a:lstStyle/>
          <a:p>
            <a:r>
              <a:rPr lang="sr-Latn-CS" sz="2900" dirty="0" smtClean="0">
                <a:solidFill>
                  <a:schemeClr val="tx1"/>
                </a:solidFill>
                <a:latin typeface="Times New Roman" pitchFamily="18" charset="0"/>
                <a:cs typeface="Times New Roman" pitchFamily="18" charset="0"/>
              </a:rPr>
              <a:t>Najveći uticaj na ukupnu grešku imaju greška ±1 cifre i greška vremenske baze. Greška ±1 cifre se često naziva </a:t>
            </a:r>
            <a:r>
              <a:rPr lang="sr-Latn-CS" sz="2900" dirty="0" err="1" smtClean="0">
                <a:solidFill>
                  <a:schemeClr val="tx1"/>
                </a:solidFill>
                <a:latin typeface="Times New Roman" pitchFamily="18" charset="0"/>
                <a:cs typeface="Times New Roman" pitchFamily="18" charset="0"/>
              </a:rPr>
              <a:t>kvantizaciona</a:t>
            </a:r>
            <a:r>
              <a:rPr lang="sr-Latn-CS" sz="2900" dirty="0" smtClean="0">
                <a:solidFill>
                  <a:schemeClr val="tx1"/>
                </a:solidFill>
                <a:latin typeface="Times New Roman" pitchFamily="18" charset="0"/>
                <a:cs typeface="Times New Roman" pitchFamily="18" charset="0"/>
              </a:rPr>
              <a:t> greška i posledica je neusaglašenosti frekvencije internog takta i ulaznog signala kao što je prikazano na slici. Glavna kapija je otvorena za isto vreme t  u oba slučaja. </a:t>
            </a:r>
            <a:r>
              <a:rPr lang="sr-Latn-CS" sz="2900" dirty="0" err="1" smtClean="0">
                <a:solidFill>
                  <a:schemeClr val="tx1"/>
                </a:solidFill>
                <a:latin typeface="Times New Roman" pitchFamily="18" charset="0"/>
                <a:cs typeface="Times New Roman" pitchFamily="18" charset="0"/>
              </a:rPr>
              <a:t>Neusaglašenost</a:t>
            </a:r>
            <a:r>
              <a:rPr lang="sr-Latn-CS" sz="2900" dirty="0" smtClean="0">
                <a:solidFill>
                  <a:schemeClr val="tx1"/>
                </a:solidFill>
                <a:latin typeface="Times New Roman" pitchFamily="18" charset="0"/>
                <a:cs typeface="Times New Roman" pitchFamily="18" charset="0"/>
              </a:rPr>
              <a:t> između takta i ulaznog signala prouzrokuje dva validna brojanja pri čemu je broj izbrojanih impulsa u prvom slučaju 1, a u drugom slučaju 2.</a:t>
            </a:r>
            <a:r>
              <a:rPr lang="sr-Latn-CS" dirty="0" smtClean="0"/>
              <a:t/>
            </a:r>
            <a:br>
              <a:rPr lang="sr-Latn-CS" dirty="0" smtClean="0"/>
            </a:br>
            <a:endParaRPr lang="en-US" sz="2900" dirty="0"/>
          </a:p>
        </p:txBody>
      </p:sp>
      <p:sp>
        <p:nvSpPr>
          <p:cNvPr id="5" name="Title 1"/>
          <p:cNvSpPr txBox="1">
            <a:spLocks/>
          </p:cNvSpPr>
          <p:nvPr/>
        </p:nvSpPr>
        <p:spPr>
          <a:xfrm>
            <a:off x="914400" y="9906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frekvencije</a:t>
            </a:r>
            <a:endParaRPr kumimoji="0" lang="sr-Latn-RS" sz="3600" b="0" i="0" u="none" strike="noStrike" kern="1200" cap="none" spc="0" normalizeH="0" baseline="0" noProof="0" dirty="0" smtClean="0">
              <a:ln>
                <a:noFill/>
              </a:ln>
              <a:effectLst/>
              <a:uLnTx/>
              <a:uFillTx/>
              <a:latin typeface="Times New Roman" pitchFamily="18" charset="0"/>
              <a:ea typeface="+mj-ea"/>
              <a:cs typeface="Times New Roman" pitchFamily="18" charset="0"/>
            </a:endParaRPr>
          </a:p>
          <a:p>
            <a:pPr lvl="0" algn="ctr">
              <a:spcBef>
                <a:spcPct val="0"/>
              </a:spcBef>
            </a:pPr>
            <a:r>
              <a:rPr lang="sr-Latn-RS" sz="2800" noProof="0" dirty="0" smtClean="0">
                <a:latin typeface="Times New Roman" pitchFamily="18" charset="0"/>
                <a:cs typeface="Times New Roman" pitchFamily="18" charset="0"/>
              </a:rPr>
              <a:t>Oscilator vremenske baze</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205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209800"/>
            <a:ext cx="7848600" cy="3886200"/>
          </a:xfrm>
        </p:spPr>
        <p:txBody>
          <a:bodyPr>
            <a:normAutofit/>
          </a:bodyPr>
          <a:lstStyle/>
          <a:p>
            <a:r>
              <a:rPr lang="sr-Latn-CS" dirty="0" smtClean="0"/>
              <a:t/>
            </a:r>
            <a:br>
              <a:rPr lang="sr-Latn-CS" dirty="0" smtClean="0"/>
            </a:br>
            <a:endParaRPr lang="en-US" sz="2900" dirty="0"/>
          </a:p>
        </p:txBody>
      </p:sp>
      <p:sp>
        <p:nvSpPr>
          <p:cNvPr id="5" name="Title 1"/>
          <p:cNvSpPr txBox="1">
            <a:spLocks/>
          </p:cNvSpPr>
          <p:nvPr/>
        </p:nvSpPr>
        <p:spPr>
          <a:xfrm>
            <a:off x="1066800" y="7620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frekvencije</a:t>
            </a:r>
            <a:endParaRPr kumimoji="0" lang="sr-Latn-RS" sz="3600" b="0" i="0" u="none" strike="noStrike" kern="1200" cap="none" spc="0" normalizeH="0" baseline="0" noProof="0" dirty="0" smtClean="0">
              <a:ln>
                <a:noFill/>
              </a:ln>
              <a:effectLst/>
              <a:uLnTx/>
              <a:uFillTx/>
              <a:latin typeface="Times New Roman" pitchFamily="18" charset="0"/>
              <a:ea typeface="+mj-ea"/>
              <a:cs typeface="Times New Roman" pitchFamily="18" charset="0"/>
            </a:endParaRPr>
          </a:p>
          <a:p>
            <a:pPr lvl="0" algn="ctr">
              <a:spcBef>
                <a:spcPct val="0"/>
              </a:spcBef>
            </a:pPr>
            <a:r>
              <a:rPr lang="sr-Latn-RS" sz="2800" noProof="0" dirty="0" smtClean="0">
                <a:latin typeface="Times New Roman" pitchFamily="18" charset="0"/>
                <a:cs typeface="Times New Roman" pitchFamily="18" charset="0"/>
              </a:rPr>
              <a:t>Oscilator vremenske baze</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205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pic>
        <p:nvPicPr>
          <p:cNvPr id="21506" name="Picture 2"/>
          <p:cNvPicPr>
            <a:picLocks noChangeAspect="1" noChangeArrowheads="1"/>
          </p:cNvPicPr>
          <p:nvPr/>
        </p:nvPicPr>
        <p:blipFill>
          <a:blip r:embed="rId3"/>
          <a:srcRect/>
          <a:stretch>
            <a:fillRect/>
          </a:stretch>
        </p:blipFill>
        <p:spPr bwMode="auto">
          <a:xfrm>
            <a:off x="1524000" y="1905000"/>
            <a:ext cx="5741206" cy="2452687"/>
          </a:xfrm>
          <a:prstGeom prst="rect">
            <a:avLst/>
          </a:prstGeom>
          <a:noFill/>
          <a:ln w="9525">
            <a:noFill/>
            <a:miter lim="800000"/>
            <a:headEnd/>
            <a:tailEnd/>
          </a:ln>
          <a:effectLst/>
        </p:spPr>
      </p:pic>
      <p:sp>
        <p:nvSpPr>
          <p:cNvPr id="21507" name="Rectangle 3"/>
          <p:cNvSpPr>
            <a:spLocks noChangeArrowheads="1"/>
          </p:cNvSpPr>
          <p:nvPr/>
        </p:nvSpPr>
        <p:spPr bwMode="auto">
          <a:xfrm>
            <a:off x="1371600" y="4343400"/>
            <a:ext cx="7010400"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Latn-CS" sz="2600" b="0" i="0" u="none" strike="noStrike" cap="none" normalizeH="0" baseline="0" dirty="0" smtClean="0">
                <a:ln>
                  <a:noFill/>
                </a:ln>
                <a:solidFill>
                  <a:schemeClr val="tx1"/>
                </a:solidFill>
                <a:effectLst/>
                <a:latin typeface="Times New Roman" pitchFamily="18" charset="0"/>
                <a:ea typeface="TimesNewRomanPSMT" charset="-128"/>
                <a:cs typeface="Times New Roman" pitchFamily="18" charset="0"/>
              </a:rPr>
              <a:t>Zaključićemo da je za niže frekvencije (manje od 1 MHz) dominantna je greška ±1 cifre, dok je za veće frekvencije dominantna greška vremenske baze.</a:t>
            </a:r>
          </a:p>
          <a:p>
            <a:pPr marL="0" marR="0" lvl="0" indent="0" algn="l" defTabSz="914400" rtl="0" eaLnBrk="1" fontAlgn="base" latinLnBrk="0" hangingPunct="1">
              <a:lnSpc>
                <a:spcPct val="100000"/>
              </a:lnSpc>
              <a:spcBef>
                <a:spcPct val="0"/>
              </a:spcBef>
              <a:spcAft>
                <a:spcPct val="0"/>
              </a:spcAft>
              <a:buClrTx/>
              <a:buSzTx/>
              <a:buFontTx/>
              <a:buNone/>
              <a:tabLst/>
            </a:pPr>
            <a:endParaRPr lang="sr-Latn-RS" sz="1200" dirty="0" smtClean="0">
              <a:latin typeface="Calibri" pitchFamily="34" charset="0"/>
              <a:ea typeface="TimesNewRomanPSMT"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Latn-RS" sz="1200" b="0" i="0" u="none" strike="noStrike" cap="none" normalizeH="0" baseline="0" dirty="0" smtClean="0">
              <a:ln>
                <a:noFill/>
              </a:ln>
              <a:solidFill>
                <a:schemeClr val="tx1"/>
              </a:solidFill>
              <a:effectLst/>
              <a:latin typeface="Calibri" pitchFamily="34" charset="0"/>
              <a:ea typeface="TimesNewRomanPSMT"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Latn-C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133600"/>
            <a:ext cx="7848600" cy="3886200"/>
          </a:xfrm>
        </p:spPr>
        <p:txBody>
          <a:bodyPr>
            <a:normAutofit fontScale="90000"/>
          </a:bodyPr>
          <a:lstStyle/>
          <a:p>
            <a:r>
              <a:rPr lang="sr-Latn-CS" sz="2900" dirty="0" err="1" smtClean="0">
                <a:solidFill>
                  <a:schemeClr val="tx1"/>
                </a:solidFill>
                <a:latin typeface="Times New Roman" pitchFamily="18" charset="0"/>
                <a:cs typeface="Times New Roman" pitchFamily="18" charset="0"/>
              </a:rPr>
              <a:t>Frekvencmetri</a:t>
            </a:r>
            <a:r>
              <a:rPr lang="sr-Latn-CS" sz="2900" dirty="0" smtClean="0">
                <a:solidFill>
                  <a:schemeClr val="tx1"/>
                </a:solidFill>
                <a:latin typeface="Times New Roman" pitchFamily="18" charset="0"/>
                <a:cs typeface="Times New Roman" pitchFamily="18" charset="0"/>
              </a:rPr>
              <a:t> kao digitalna kola imaju ograničen </a:t>
            </a:r>
            <a:r>
              <a:rPr lang="sr-Latn-CS" sz="2900" dirty="0" err="1" smtClean="0">
                <a:solidFill>
                  <a:schemeClr val="tx1"/>
                </a:solidFill>
                <a:latin typeface="Times New Roman" pitchFamily="18" charset="0"/>
                <a:cs typeface="Times New Roman" pitchFamily="18" charset="0"/>
              </a:rPr>
              <a:t>frekvencijski</a:t>
            </a:r>
            <a:r>
              <a:rPr lang="sr-Latn-CS" sz="2900" dirty="0" smtClean="0">
                <a:solidFill>
                  <a:schemeClr val="tx1"/>
                </a:solidFill>
                <a:latin typeface="Times New Roman" pitchFamily="18" charset="0"/>
                <a:cs typeface="Times New Roman" pitchFamily="18" charset="0"/>
              </a:rPr>
              <a:t> opseg zbog ograničene brzine rada logičkih kola. Najsavremenija kola omogućavaju konstrukciju brojača za </a:t>
            </a:r>
            <a:r>
              <a:rPr lang="sr-Latn-CS" sz="2900" dirty="0" err="1" smtClean="0">
                <a:solidFill>
                  <a:schemeClr val="tx1"/>
                </a:solidFill>
                <a:latin typeface="Times New Roman" pitchFamily="18" charset="0"/>
                <a:cs typeface="Times New Roman" pitchFamily="18" charset="0"/>
              </a:rPr>
              <a:t>frekvencijske</a:t>
            </a:r>
            <a:r>
              <a:rPr lang="sr-Latn-CS" sz="2900" dirty="0" smtClean="0">
                <a:solidFill>
                  <a:schemeClr val="tx1"/>
                </a:solidFill>
                <a:latin typeface="Times New Roman" pitchFamily="18" charset="0"/>
                <a:cs typeface="Times New Roman" pitchFamily="18" charset="0"/>
              </a:rPr>
              <a:t> opsege do 500 MHz ili maksimalno do 1 GHz. Za merenje većih frekvencija neophodno je primeniti neku od metoda konverzije naniže. Danas se koriste četiri osnovne tehnike za konvertovanje opsega frekvencija:</a:t>
            </a:r>
            <a:r>
              <a:rPr lang="sr-Latn-CS" dirty="0" smtClean="0"/>
              <a:t/>
            </a:r>
            <a:br>
              <a:rPr lang="sr-Latn-CS" dirty="0" smtClean="0"/>
            </a:br>
            <a:endParaRPr lang="en-US" sz="2900" dirty="0"/>
          </a:p>
        </p:txBody>
      </p:sp>
      <p:sp>
        <p:nvSpPr>
          <p:cNvPr id="5" name="Title 1"/>
          <p:cNvSpPr txBox="1">
            <a:spLocks/>
          </p:cNvSpPr>
          <p:nvPr/>
        </p:nvSpPr>
        <p:spPr>
          <a:xfrm>
            <a:off x="914400" y="9144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frekvencije</a:t>
            </a:r>
            <a:endParaRPr kumimoji="0" lang="sr-Latn-RS" sz="3600" b="0" i="0" u="none" strike="noStrike" kern="1200" cap="none" spc="0" normalizeH="0" baseline="0" noProof="0" dirty="0" smtClean="0">
              <a:ln>
                <a:noFill/>
              </a:ln>
              <a:effectLst/>
              <a:uLnTx/>
              <a:uFillTx/>
              <a:latin typeface="Times New Roman" pitchFamily="18" charset="0"/>
              <a:ea typeface="+mj-ea"/>
              <a:cs typeface="Times New Roman" pitchFamily="18" charset="0"/>
            </a:endParaRPr>
          </a:p>
          <a:p>
            <a:pPr lvl="0" algn="ctr">
              <a:spcBef>
                <a:spcPct val="0"/>
              </a:spcBef>
            </a:pPr>
            <a:r>
              <a:rPr lang="sr-Latn-CS" sz="2800" dirty="0" smtClean="0">
                <a:latin typeface="Times New Roman" pitchFamily="18" charset="0"/>
                <a:cs typeface="Times New Roman" pitchFamily="18" charset="0"/>
              </a:rPr>
              <a:t>M</a:t>
            </a:r>
            <a:r>
              <a:rPr lang="sr-Latn-RS" sz="2800" dirty="0" smtClean="0">
                <a:latin typeface="Times New Roman" pitchFamily="18" charset="0"/>
                <a:cs typeface="Times New Roman" pitchFamily="18" charset="0"/>
              </a:rPr>
              <a:t>erenje visokih frekvencija</a:t>
            </a:r>
            <a:endParaRPr kumimoji="0" lang="en-US" sz="2800" b="0" i="0" u="none" strike="noStrike" kern="120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205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209800"/>
            <a:ext cx="7848600" cy="3886200"/>
          </a:xfrm>
        </p:spPr>
        <p:txBody>
          <a:bodyPr>
            <a:normAutofit fontScale="90000"/>
          </a:bodyPr>
          <a:lstStyle/>
          <a:p>
            <a:r>
              <a:rPr lang="sr-Latn-CS" sz="2900" dirty="0" smtClean="0"/>
              <a:t>- </a:t>
            </a:r>
            <a:r>
              <a:rPr lang="sr-Latn-CS" sz="2900" dirty="0" smtClean="0">
                <a:solidFill>
                  <a:schemeClr val="tx1"/>
                </a:solidFill>
                <a:latin typeface="Times New Roman" pitchFamily="18" charset="0"/>
                <a:cs typeface="Times New Roman" pitchFamily="18" charset="0"/>
              </a:rPr>
              <a:t>tehnika </a:t>
            </a:r>
            <a:r>
              <a:rPr lang="sr-Latn-CS" sz="2900" dirty="0" err="1" smtClean="0">
                <a:solidFill>
                  <a:schemeClr val="tx1"/>
                </a:solidFill>
                <a:latin typeface="Times New Roman" pitchFamily="18" charset="0"/>
                <a:cs typeface="Times New Roman" pitchFamily="18" charset="0"/>
              </a:rPr>
              <a:t>preskaliranja</a:t>
            </a:r>
            <a:r>
              <a:rPr lang="sr-Latn-CS" sz="2900" dirty="0" smtClean="0">
                <a:solidFill>
                  <a:schemeClr val="tx1"/>
                </a:solidFill>
                <a:latin typeface="Times New Roman" pitchFamily="18" charset="0"/>
                <a:cs typeface="Times New Roman" pitchFamily="18" charset="0"/>
              </a:rPr>
              <a:t> za opseg do 1,5 GHz</a:t>
            </a:r>
            <a:br>
              <a:rPr lang="sr-Latn-CS" sz="2900" dirty="0" smtClean="0">
                <a:solidFill>
                  <a:schemeClr val="tx1"/>
                </a:solidFill>
                <a:latin typeface="Times New Roman" pitchFamily="18" charset="0"/>
                <a:cs typeface="Times New Roman" pitchFamily="18" charset="0"/>
              </a:rPr>
            </a:br>
            <a:r>
              <a:rPr lang="sr-Latn-CS" sz="2900" dirty="0" smtClean="0">
                <a:solidFill>
                  <a:schemeClr val="tx1"/>
                </a:solidFill>
                <a:latin typeface="Times New Roman" pitchFamily="18" charset="0"/>
                <a:cs typeface="Times New Roman" pitchFamily="18" charset="0"/>
              </a:rPr>
              <a:t>- tehnika </a:t>
            </a:r>
            <a:r>
              <a:rPr lang="sr-Latn-CS" sz="2900" dirty="0" err="1" smtClean="0">
                <a:solidFill>
                  <a:schemeClr val="tx1"/>
                </a:solidFill>
                <a:latin typeface="Times New Roman" pitchFamily="18" charset="0"/>
                <a:cs typeface="Times New Roman" pitchFamily="18" charset="0"/>
              </a:rPr>
              <a:t>heterodinske</a:t>
            </a:r>
            <a:r>
              <a:rPr lang="sr-Latn-CS" sz="2900" dirty="0" smtClean="0">
                <a:solidFill>
                  <a:schemeClr val="tx1"/>
                </a:solidFill>
                <a:latin typeface="Times New Roman" pitchFamily="18" charset="0"/>
                <a:cs typeface="Times New Roman" pitchFamily="18" charset="0"/>
              </a:rPr>
              <a:t> konverzije koja se najčešće koristi za opseg do 20 GHz</a:t>
            </a:r>
            <a:br>
              <a:rPr lang="sr-Latn-CS" sz="2900" dirty="0" smtClean="0">
                <a:solidFill>
                  <a:schemeClr val="tx1"/>
                </a:solidFill>
                <a:latin typeface="Times New Roman" pitchFamily="18" charset="0"/>
                <a:cs typeface="Times New Roman" pitchFamily="18" charset="0"/>
              </a:rPr>
            </a:br>
            <a:r>
              <a:rPr lang="sr-Latn-CS" sz="2900" dirty="0" smtClean="0">
                <a:solidFill>
                  <a:schemeClr val="tx1"/>
                </a:solidFill>
                <a:latin typeface="Times New Roman" pitchFamily="18" charset="0"/>
                <a:cs typeface="Times New Roman" pitchFamily="18" charset="0"/>
              </a:rPr>
              <a:t>- transfer oscilatori za opseg do 23 GHz</a:t>
            </a:r>
            <a:br>
              <a:rPr lang="sr-Latn-CS" sz="2900" dirty="0" smtClean="0">
                <a:solidFill>
                  <a:schemeClr val="tx1"/>
                </a:solidFill>
                <a:latin typeface="Times New Roman" pitchFamily="18" charset="0"/>
                <a:cs typeface="Times New Roman" pitchFamily="18" charset="0"/>
              </a:rPr>
            </a:br>
            <a:r>
              <a:rPr lang="sr-Latn-CS" sz="2900" dirty="0" smtClean="0">
                <a:solidFill>
                  <a:schemeClr val="tx1"/>
                </a:solidFill>
                <a:latin typeface="Times New Roman" pitchFamily="18" charset="0"/>
                <a:cs typeface="Times New Roman" pitchFamily="18" charset="0"/>
              </a:rPr>
              <a:t>- harmonijsko </a:t>
            </a:r>
            <a:r>
              <a:rPr lang="sr-Latn-CS" sz="2900" dirty="0" err="1" smtClean="0">
                <a:solidFill>
                  <a:schemeClr val="tx1"/>
                </a:solidFill>
                <a:latin typeface="Times New Roman" pitchFamily="18" charset="0"/>
                <a:cs typeface="Times New Roman" pitchFamily="18" charset="0"/>
              </a:rPr>
              <a:t>heterodinski</a:t>
            </a:r>
            <a:r>
              <a:rPr lang="sr-Latn-CS" sz="2900" dirty="0" smtClean="0">
                <a:solidFill>
                  <a:schemeClr val="tx1"/>
                </a:solidFill>
                <a:latin typeface="Times New Roman" pitchFamily="18" charset="0"/>
                <a:cs typeface="Times New Roman" pitchFamily="18" charset="0"/>
              </a:rPr>
              <a:t> </a:t>
            </a:r>
            <a:r>
              <a:rPr lang="sr-Latn-CS" sz="2900" dirty="0" err="1" smtClean="0">
                <a:solidFill>
                  <a:schemeClr val="tx1"/>
                </a:solidFill>
                <a:latin typeface="Times New Roman" pitchFamily="18" charset="0"/>
                <a:cs typeface="Times New Roman" pitchFamily="18" charset="0"/>
              </a:rPr>
              <a:t>konvertori</a:t>
            </a:r>
            <a:r>
              <a:rPr lang="sr-Latn-CS" sz="2900" dirty="0" smtClean="0">
                <a:solidFill>
                  <a:schemeClr val="tx1"/>
                </a:solidFill>
                <a:latin typeface="Times New Roman" pitchFamily="18" charset="0"/>
                <a:cs typeface="Times New Roman" pitchFamily="18" charset="0"/>
              </a:rPr>
              <a:t> – nova tehnika koja omogućava </a:t>
            </a:r>
            <a:r>
              <a:rPr lang="sr-Latn-CS" sz="2900" dirty="0" smtClean="0">
                <a:solidFill>
                  <a:schemeClr val="tx1"/>
                </a:solidFill>
                <a:latin typeface="Times New Roman" pitchFamily="18" charset="0"/>
                <a:cs typeface="Times New Roman" pitchFamily="18" charset="0"/>
              </a:rPr>
              <a:t>merenja </a:t>
            </a:r>
            <a:r>
              <a:rPr lang="sr-Latn-CS" sz="2900" dirty="0" smtClean="0">
                <a:solidFill>
                  <a:schemeClr val="tx1"/>
                </a:solidFill>
                <a:latin typeface="Times New Roman" pitchFamily="18" charset="0"/>
                <a:cs typeface="Times New Roman" pitchFamily="18" charset="0"/>
              </a:rPr>
              <a:t>frekvencija do 40 GHz</a:t>
            </a:r>
            <a:r>
              <a:rPr lang="sr-Latn-CS" sz="2900" dirty="0" smtClean="0"/>
              <a:t/>
            </a:r>
            <a:br>
              <a:rPr lang="sr-Latn-CS" sz="2900" dirty="0" smtClean="0"/>
            </a:br>
            <a:r>
              <a:rPr lang="sr-Latn-CS" dirty="0" smtClean="0"/>
              <a:t/>
            </a:r>
            <a:br>
              <a:rPr lang="sr-Latn-CS" dirty="0" smtClean="0"/>
            </a:br>
            <a:endParaRPr lang="en-US" sz="2900" dirty="0"/>
          </a:p>
        </p:txBody>
      </p:sp>
      <p:sp>
        <p:nvSpPr>
          <p:cNvPr id="5" name="Title 1"/>
          <p:cNvSpPr txBox="1">
            <a:spLocks/>
          </p:cNvSpPr>
          <p:nvPr/>
        </p:nvSpPr>
        <p:spPr>
          <a:xfrm>
            <a:off x="1066800" y="9906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frekvencije</a:t>
            </a:r>
            <a:endParaRPr kumimoji="0" lang="sr-Latn-RS" sz="3600" b="0" i="0" u="none" strike="noStrike" kern="1200" cap="none" spc="0" normalizeH="0" baseline="0" noProof="0" dirty="0" smtClean="0">
              <a:ln>
                <a:noFill/>
              </a:ln>
              <a:effectLst/>
              <a:uLnTx/>
              <a:uFillTx/>
              <a:latin typeface="Times New Roman" pitchFamily="18" charset="0"/>
              <a:ea typeface="+mj-ea"/>
              <a:cs typeface="Times New Roman" pitchFamily="18" charset="0"/>
            </a:endParaRPr>
          </a:p>
          <a:p>
            <a:pPr lvl="0" algn="ctr">
              <a:spcBef>
                <a:spcPct val="0"/>
              </a:spcBef>
            </a:pPr>
            <a:r>
              <a:rPr lang="sr-Latn-CS" sz="2800" dirty="0" smtClean="0">
                <a:latin typeface="Times New Roman" pitchFamily="18" charset="0"/>
                <a:cs typeface="Times New Roman" pitchFamily="18" charset="0"/>
              </a:rPr>
              <a:t>M</a:t>
            </a:r>
            <a:r>
              <a:rPr lang="sr-Latn-RS" sz="2800" dirty="0" smtClean="0">
                <a:latin typeface="Times New Roman" pitchFamily="18" charset="0"/>
                <a:cs typeface="Times New Roman" pitchFamily="18" charset="0"/>
              </a:rPr>
              <a:t>erenje visokih frekvencija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205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209800"/>
            <a:ext cx="7848600" cy="3886200"/>
          </a:xfrm>
        </p:spPr>
        <p:txBody>
          <a:bodyPr>
            <a:normAutofit fontScale="90000"/>
          </a:bodyPr>
          <a:lstStyle/>
          <a:p>
            <a:r>
              <a:rPr lang="sr-Latn-CS" sz="2900" dirty="0" err="1" smtClean="0">
                <a:solidFill>
                  <a:schemeClr val="tx1"/>
                </a:solidFill>
                <a:latin typeface="Times New Roman" pitchFamily="18" charset="0"/>
                <a:cs typeface="Times New Roman" pitchFamily="18" charset="0"/>
              </a:rPr>
              <a:t>Frekvencmetri</a:t>
            </a:r>
            <a:r>
              <a:rPr lang="sr-Latn-CS" sz="2900" dirty="0" smtClean="0">
                <a:solidFill>
                  <a:schemeClr val="tx1"/>
                </a:solidFill>
                <a:latin typeface="Times New Roman" pitchFamily="18" charset="0"/>
                <a:cs typeface="Times New Roman" pitchFamily="18" charset="0"/>
              </a:rPr>
              <a:t> sa </a:t>
            </a:r>
            <a:r>
              <a:rPr lang="sr-Latn-CS" sz="2900" dirty="0" err="1" smtClean="0">
                <a:solidFill>
                  <a:schemeClr val="tx1"/>
                </a:solidFill>
                <a:latin typeface="Times New Roman" pitchFamily="18" charset="0"/>
                <a:cs typeface="Times New Roman" pitchFamily="18" charset="0"/>
              </a:rPr>
              <a:t>preskaliranjem</a:t>
            </a:r>
            <a:r>
              <a:rPr lang="sr-Latn-CS" sz="2900" dirty="0" smtClean="0">
                <a:solidFill>
                  <a:schemeClr val="tx1"/>
                </a:solidFill>
                <a:latin typeface="Times New Roman" pitchFamily="18" charset="0"/>
                <a:cs typeface="Times New Roman" pitchFamily="18" charset="0"/>
              </a:rPr>
              <a:t> jednostavno koriste deljenje ulazne frekvencije čime se dobija signal niže frekvencije koji se može procesirati digitalnim kolima. Blok šema </a:t>
            </a:r>
            <a:r>
              <a:rPr lang="sr-Latn-CS" sz="2900" dirty="0" err="1" smtClean="0">
                <a:solidFill>
                  <a:schemeClr val="tx1"/>
                </a:solidFill>
                <a:latin typeface="Times New Roman" pitchFamily="18" charset="0"/>
                <a:cs typeface="Times New Roman" pitchFamily="18" charset="0"/>
              </a:rPr>
              <a:t>frekvencmetra</a:t>
            </a:r>
            <a:r>
              <a:rPr lang="sr-Latn-CS" sz="2900" dirty="0" smtClean="0">
                <a:solidFill>
                  <a:schemeClr val="tx1"/>
                </a:solidFill>
                <a:latin typeface="Times New Roman" pitchFamily="18" charset="0"/>
                <a:cs typeface="Times New Roman" pitchFamily="18" charset="0"/>
              </a:rPr>
              <a:t> sa </a:t>
            </a:r>
            <a:r>
              <a:rPr lang="sr-Latn-CS" sz="2900" dirty="0" err="1" smtClean="0">
                <a:solidFill>
                  <a:schemeClr val="tx1"/>
                </a:solidFill>
                <a:latin typeface="Times New Roman" pitchFamily="18" charset="0"/>
                <a:cs typeface="Times New Roman" pitchFamily="18" charset="0"/>
              </a:rPr>
              <a:t>preskaliranjem</a:t>
            </a:r>
            <a:r>
              <a:rPr lang="sr-Latn-CS" sz="2900" dirty="0" smtClean="0">
                <a:solidFill>
                  <a:schemeClr val="tx1"/>
                </a:solidFill>
                <a:latin typeface="Times New Roman" pitchFamily="18" charset="0"/>
                <a:cs typeface="Times New Roman" pitchFamily="18" charset="0"/>
              </a:rPr>
              <a:t> prikazana je na sledećoj slici.</a:t>
            </a:r>
            <a:r>
              <a:rPr lang="sr-Latn-CS" sz="2900" dirty="0" smtClean="0"/>
              <a:t/>
            </a:r>
            <a:br>
              <a:rPr lang="sr-Latn-CS" sz="2900" dirty="0" smtClean="0"/>
            </a:br>
            <a:r>
              <a:rPr lang="sr-Latn-CS" sz="2900" dirty="0" smtClean="0"/>
              <a:t> </a:t>
            </a:r>
            <a:r>
              <a:rPr lang="sr-Latn-CS" sz="3200" dirty="0" smtClean="0"/>
              <a:t/>
            </a:r>
            <a:br>
              <a:rPr lang="sr-Latn-CS" sz="3200" dirty="0" smtClean="0"/>
            </a:br>
            <a:r>
              <a:rPr lang="sr-Latn-CS" sz="2900" dirty="0" smtClean="0"/>
              <a:t/>
            </a:r>
            <a:br>
              <a:rPr lang="sr-Latn-CS" sz="2900" dirty="0" smtClean="0"/>
            </a:br>
            <a:r>
              <a:rPr lang="sr-Latn-CS" dirty="0" smtClean="0"/>
              <a:t/>
            </a:r>
            <a:br>
              <a:rPr lang="sr-Latn-CS" dirty="0" smtClean="0"/>
            </a:br>
            <a:endParaRPr lang="en-US" sz="2900" dirty="0"/>
          </a:p>
        </p:txBody>
      </p:sp>
      <p:sp>
        <p:nvSpPr>
          <p:cNvPr id="5" name="Title 1"/>
          <p:cNvSpPr txBox="1">
            <a:spLocks/>
          </p:cNvSpPr>
          <p:nvPr/>
        </p:nvSpPr>
        <p:spPr>
          <a:xfrm>
            <a:off x="838200" y="9906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frekvencije</a:t>
            </a:r>
            <a:endParaRPr kumimoji="0" lang="sr-Latn-RS" sz="3600" b="0" i="0" u="none" strike="noStrike" kern="1200" cap="none" spc="0" normalizeH="0" baseline="0" noProof="0" dirty="0" smtClean="0">
              <a:ln>
                <a:noFill/>
              </a:ln>
              <a:effectLst/>
              <a:uLnTx/>
              <a:uFillTx/>
              <a:latin typeface="Times New Roman" pitchFamily="18" charset="0"/>
              <a:ea typeface="+mj-ea"/>
              <a:cs typeface="Times New Roman" pitchFamily="18" charset="0"/>
            </a:endParaRPr>
          </a:p>
          <a:p>
            <a:pPr lvl="0" algn="ctr">
              <a:spcBef>
                <a:spcPct val="0"/>
              </a:spcBef>
            </a:pPr>
            <a:r>
              <a:rPr lang="sr-Latn-CS" sz="2800" dirty="0" smtClean="0">
                <a:latin typeface="Times New Roman" pitchFamily="18" charset="0"/>
                <a:cs typeface="Times New Roman" pitchFamily="18" charset="0"/>
              </a:rPr>
              <a:t>M</a:t>
            </a:r>
            <a:r>
              <a:rPr lang="sr-Latn-RS" sz="2800" dirty="0" smtClean="0">
                <a:latin typeface="Times New Roman" pitchFamily="18" charset="0"/>
                <a:cs typeface="Times New Roman" pitchFamily="18" charset="0"/>
              </a:rPr>
              <a:t>erenje visokih frekvencija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205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pic>
        <p:nvPicPr>
          <p:cNvPr id="27650" name="Picture 2"/>
          <p:cNvPicPr>
            <a:picLocks noChangeAspect="1" noChangeArrowheads="1"/>
          </p:cNvPicPr>
          <p:nvPr/>
        </p:nvPicPr>
        <p:blipFill>
          <a:blip r:embed="rId3"/>
          <a:srcRect/>
          <a:stretch>
            <a:fillRect/>
          </a:stretch>
        </p:blipFill>
        <p:spPr bwMode="auto">
          <a:xfrm>
            <a:off x="1676400" y="4191000"/>
            <a:ext cx="5495925" cy="21336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3"/>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685800" y="2895600"/>
            <a:ext cx="8001000" cy="3429000"/>
          </a:xfrm>
        </p:spPr>
        <p:txBody>
          <a:bodyPr>
            <a:normAutofit/>
          </a:bodyPr>
          <a:lstStyle/>
          <a:p>
            <a:r>
              <a:rPr lang="sr-Latn-CS" sz="2600" dirty="0" smtClean="0">
                <a:solidFill>
                  <a:schemeClr val="tx1"/>
                </a:solidFill>
                <a:latin typeface="Times New Roman" pitchFamily="18" charset="0"/>
                <a:cs typeface="Times New Roman" pitchFamily="18" charset="0"/>
              </a:rPr>
              <a:t>Frekvencija </a:t>
            </a:r>
            <a:r>
              <a:rPr lang="sr-Latn-CS" sz="2600" i="1" dirty="0" smtClean="0">
                <a:solidFill>
                  <a:schemeClr val="tx1"/>
                </a:solidFill>
                <a:latin typeface="Times New Roman" pitchFamily="18" charset="0"/>
                <a:cs typeface="Times New Roman" pitchFamily="18" charset="0"/>
              </a:rPr>
              <a:t>f </a:t>
            </a:r>
            <a:r>
              <a:rPr lang="en-US" sz="2600" i="1" dirty="0" smtClean="0">
                <a:solidFill>
                  <a:schemeClr val="tx1"/>
                </a:solidFill>
                <a:latin typeface="Times New Roman" pitchFamily="18" charset="0"/>
                <a:cs typeface="Times New Roman" pitchFamily="18" charset="0"/>
              </a:rPr>
              <a:t> </a:t>
            </a:r>
            <a:r>
              <a:rPr lang="sr-Latn-CS" sz="2600" dirty="0" smtClean="0">
                <a:solidFill>
                  <a:schemeClr val="tx1"/>
                </a:solidFill>
                <a:latin typeface="Times New Roman" pitchFamily="18" charset="0"/>
                <a:cs typeface="Times New Roman" pitchFamily="18" charset="0"/>
              </a:rPr>
              <a:t>periodičnog </a:t>
            </a:r>
            <a:r>
              <a:rPr lang="sr-Latn-CS" sz="2600" dirty="0" smtClean="0">
                <a:solidFill>
                  <a:schemeClr val="tx1"/>
                </a:solidFill>
                <a:latin typeface="Times New Roman" pitchFamily="18" charset="0"/>
                <a:cs typeface="Times New Roman" pitchFamily="18" charset="0"/>
              </a:rPr>
              <a:t>signala se definiše kao broj ciklusa tog signala u jedinici vremena. To se može predstaviti jednačinom:</a:t>
            </a:r>
            <a:r>
              <a:rPr lang="sr-Latn-CS" sz="2900" dirty="0" smtClean="0"/>
              <a:t/>
            </a:r>
            <a:br>
              <a:rPr lang="sr-Latn-CS" sz="2900" dirty="0" smtClean="0"/>
            </a:br>
            <a:r>
              <a:rPr lang="sr-Latn-CS" sz="2900" dirty="0" smtClean="0"/>
              <a:t/>
            </a:r>
            <a:br>
              <a:rPr lang="sr-Latn-CS" sz="2900" dirty="0" smtClean="0"/>
            </a:br>
            <a:r>
              <a:rPr lang="sr-Latn-CS" dirty="0" smtClean="0"/>
              <a:t/>
            </a:r>
            <a:br>
              <a:rPr lang="sr-Latn-CS" dirty="0" smtClean="0"/>
            </a:br>
            <a:endParaRPr lang="en-US" dirty="0"/>
          </a:p>
        </p:txBody>
      </p:sp>
      <p:sp>
        <p:nvSpPr>
          <p:cNvPr id="5" name="Title 1"/>
          <p:cNvSpPr txBox="1">
            <a:spLocks/>
          </p:cNvSpPr>
          <p:nvPr/>
        </p:nvSpPr>
        <p:spPr>
          <a:xfrm>
            <a:off x="838200" y="990600"/>
            <a:ext cx="7391400" cy="14478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frekvencije</a:t>
            </a:r>
            <a:endParaRPr kumimoji="0" lang="sr-Latn-RS" sz="3600" b="0" i="0" u="none" strike="noStrike" kern="1200" cap="none" spc="0" normalizeH="0" baseline="0" noProof="0" dirty="0" smtClean="0">
              <a:ln>
                <a:noFill/>
              </a:ln>
              <a:effectLst/>
              <a:uLnTx/>
              <a:uFillTx/>
              <a:latin typeface="Times New Roman" pitchFamily="18" charset="0"/>
              <a:ea typeface="+mj-ea"/>
              <a:cs typeface="Times New Roman" pitchFamily="18" charset="0"/>
            </a:endParaRPr>
          </a:p>
          <a:p>
            <a:pPr lvl="0" algn="ctr">
              <a:spcBef>
                <a:spcPct val="0"/>
              </a:spcBef>
            </a:pPr>
            <a:r>
              <a:rPr lang="sr-Latn-CS" sz="2800" dirty="0" smtClean="0">
                <a:latin typeface="Times New Roman" pitchFamily="18" charset="0"/>
                <a:cs typeface="Times New Roman" pitchFamily="18" charset="0"/>
              </a:rPr>
              <a:t>Osnov</a:t>
            </a:r>
            <a:r>
              <a:rPr lang="sr-Latn-RS" sz="2800" dirty="0" smtClean="0">
                <a:latin typeface="Times New Roman" pitchFamily="18" charset="0"/>
                <a:cs typeface="Times New Roman" pitchFamily="18" charset="0"/>
              </a:rPr>
              <a:t>n</a:t>
            </a:r>
            <a:r>
              <a:rPr lang="sr-Latn-CS" sz="2800" dirty="0" smtClean="0">
                <a:latin typeface="Times New Roman" pitchFamily="18" charset="0"/>
                <a:cs typeface="Times New Roman" pitchFamily="18" charset="0"/>
              </a:rPr>
              <a:t>a</a:t>
            </a:r>
            <a:r>
              <a:rPr lang="ru-RU" sz="2800" dirty="0" smtClean="0">
                <a:latin typeface="Times New Roman" pitchFamily="18" charset="0"/>
                <a:cs typeface="Times New Roman" pitchFamily="18" charset="0"/>
              </a:rPr>
              <a:t> </a:t>
            </a:r>
            <a:r>
              <a:rPr lang="sr-Latn-CS" sz="2800" dirty="0" err="1" smtClean="0">
                <a:latin typeface="Times New Roman" pitchFamily="18" charset="0"/>
                <a:cs typeface="Times New Roman" pitchFamily="18" charset="0"/>
              </a:rPr>
              <a:t>bl</a:t>
            </a:r>
            <a:r>
              <a:rPr lang="ru-RU" sz="2800" dirty="0" smtClean="0">
                <a:latin typeface="Times New Roman" pitchFamily="18" charset="0"/>
                <a:cs typeface="Times New Roman" pitchFamily="18" charset="0"/>
              </a:rPr>
              <a:t>о</a:t>
            </a:r>
            <a:r>
              <a:rPr lang="sr-Latn-CS" sz="2800" dirty="0" smtClean="0">
                <a:latin typeface="Times New Roman" pitchFamily="18" charset="0"/>
                <a:cs typeface="Times New Roman" pitchFamily="18" charset="0"/>
              </a:rPr>
              <a:t>k</a:t>
            </a:r>
            <a:r>
              <a:rPr lang="ru-RU" sz="2800" dirty="0" smtClean="0">
                <a:latin typeface="Times New Roman" pitchFamily="18" charset="0"/>
                <a:cs typeface="Times New Roman" pitchFamily="18" charset="0"/>
              </a:rPr>
              <a:t> </a:t>
            </a:r>
            <a:r>
              <a:rPr lang="sr-Latn-CS" sz="2800" dirty="0" err="1" smtClean="0">
                <a:latin typeface="Times New Roman" pitchFamily="18" charset="0"/>
                <a:cs typeface="Times New Roman" pitchFamily="18" charset="0"/>
              </a:rPr>
              <a:t>šem</a:t>
            </a:r>
            <a:r>
              <a:rPr lang="ru-RU" sz="2800" dirty="0" smtClean="0">
                <a:latin typeface="Times New Roman" pitchFamily="18" charset="0"/>
                <a:cs typeface="Times New Roman" pitchFamily="18" charset="0"/>
              </a:rPr>
              <a:t>а</a:t>
            </a:r>
            <a:r>
              <a:rPr lang="sr-Latn-RS" sz="2800" dirty="0" smtClean="0">
                <a:latin typeface="Times New Roman" pitchFamily="18" charset="0"/>
                <a:cs typeface="Times New Roman" pitchFamily="18" charset="0"/>
              </a:rPr>
              <a:t>n </a:t>
            </a:r>
            <a:r>
              <a:rPr lang="sr-Latn-CS" sz="2800" dirty="0" smtClean="0">
                <a:latin typeface="Times New Roman" pitchFamily="18" charset="0"/>
                <a:cs typeface="Times New Roman" pitchFamily="18" charset="0"/>
              </a:rPr>
              <a:t>i</a:t>
            </a:r>
            <a:r>
              <a:rPr lang="ru-RU" sz="2800" dirty="0" smtClean="0">
                <a:latin typeface="Times New Roman" pitchFamily="18" charset="0"/>
                <a:cs typeface="Times New Roman" pitchFamily="18" charset="0"/>
              </a:rPr>
              <a:t> </a:t>
            </a:r>
            <a:r>
              <a:rPr lang="sr-Latn-RS" sz="2800" dirty="0" smtClean="0">
                <a:latin typeface="Times New Roman" pitchFamily="18" charset="0"/>
                <a:cs typeface="Times New Roman" pitchFamily="18" charset="0"/>
              </a:rPr>
              <a:t>princip rada</a:t>
            </a:r>
            <a:r>
              <a:rPr lang="sr-Latn-CS" sz="2800" dirty="0" smtClean="0">
                <a:latin typeface="Times New Roman" pitchFamily="18" charset="0"/>
                <a:cs typeface="Times New Roman" pitchFamily="18" charset="0"/>
              </a:rPr>
              <a:t> </a:t>
            </a:r>
            <a:r>
              <a:rPr lang="sr-Latn-CS" sz="2800" dirty="0" err="1" smtClean="0">
                <a:latin typeface="Times New Roman" pitchFamily="18" charset="0"/>
                <a:cs typeface="Times New Roman" pitchFamily="18" charset="0"/>
              </a:rPr>
              <a:t>frekvencmetra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graphicFrame>
        <p:nvGraphicFramePr>
          <p:cNvPr id="2049" name="Object 1"/>
          <p:cNvGraphicFramePr>
            <a:graphicFrameLocks noChangeAspect="1"/>
          </p:cNvGraphicFramePr>
          <p:nvPr/>
        </p:nvGraphicFramePr>
        <p:xfrm>
          <a:off x="3810000" y="4724399"/>
          <a:ext cx="990600" cy="951905"/>
        </p:xfrm>
        <a:graphic>
          <a:graphicData uri="http://schemas.openxmlformats.org/presentationml/2006/ole">
            <p:oleObj spid="_x0000_s2049" name="Jednačina" r:id="rId4" imgW="406080" imgH="393480" progId="Equation.3">
              <p:embed/>
            </p:oleObj>
          </a:graphicData>
        </a:graphic>
      </p:graphicFrame>
      <p:sp>
        <p:nvSpPr>
          <p:cNvPr id="205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895600"/>
            <a:ext cx="8001000" cy="3429000"/>
          </a:xfrm>
        </p:spPr>
        <p:txBody>
          <a:bodyPr>
            <a:normAutofit fontScale="90000"/>
          </a:bodyPr>
          <a:lstStyle/>
          <a:p>
            <a:r>
              <a:rPr lang="sr-Latn-CS" sz="2900" dirty="0" smtClean="0"/>
              <a:t/>
            </a:r>
            <a:br>
              <a:rPr lang="sr-Latn-CS" sz="2900" dirty="0" smtClean="0"/>
            </a:br>
            <a:r>
              <a:rPr lang="sr-Latn-CS" sz="2900" dirty="0" smtClean="0"/>
              <a:t/>
            </a:r>
            <a:br>
              <a:rPr lang="sr-Latn-CS" sz="2900" dirty="0" smtClean="0"/>
            </a:br>
            <a:r>
              <a:rPr lang="sr-Latn-CS" sz="2900" dirty="0" smtClean="0">
                <a:solidFill>
                  <a:schemeClr val="tx1"/>
                </a:solidFill>
                <a:latin typeface="Times New Roman" pitchFamily="18" charset="0"/>
                <a:cs typeface="Times New Roman" pitchFamily="18" charset="0"/>
              </a:rPr>
              <a:t>Prema definiciji frekvencije možemo da zaključimo da se frekvencija može meriti pomoću brojača koji će brojati broj ciklusa </a:t>
            </a:r>
            <a:r>
              <a:rPr lang="sr-Latn-CS" sz="2900" i="1" dirty="0" smtClean="0">
                <a:solidFill>
                  <a:schemeClr val="tx1"/>
                </a:solidFill>
                <a:latin typeface="Times New Roman" pitchFamily="18" charset="0"/>
                <a:cs typeface="Times New Roman" pitchFamily="18" charset="0"/>
              </a:rPr>
              <a:t>n, </a:t>
            </a:r>
            <a:r>
              <a:rPr lang="sr-Latn-CS" sz="2900" dirty="0" smtClean="0">
                <a:solidFill>
                  <a:schemeClr val="tx1"/>
                </a:solidFill>
                <a:latin typeface="Times New Roman" pitchFamily="18" charset="0"/>
                <a:cs typeface="Times New Roman" pitchFamily="18" charset="0"/>
              </a:rPr>
              <a:t>a zatim taj broj treba podeliti vremenskim intervalom </a:t>
            </a:r>
            <a:r>
              <a:rPr lang="sr-Latn-CS" sz="2900" i="1" dirty="0" smtClean="0">
                <a:solidFill>
                  <a:schemeClr val="tx1"/>
                </a:solidFill>
                <a:latin typeface="Times New Roman" pitchFamily="18" charset="0"/>
                <a:cs typeface="Times New Roman" pitchFamily="18" charset="0"/>
              </a:rPr>
              <a:t>t</a:t>
            </a:r>
            <a:r>
              <a:rPr lang="sr-Latn-CS" sz="2900" dirty="0" smtClean="0">
                <a:solidFill>
                  <a:schemeClr val="tx1"/>
                </a:solidFill>
                <a:latin typeface="Times New Roman" pitchFamily="18" charset="0"/>
                <a:cs typeface="Times New Roman" pitchFamily="18" charset="0"/>
              </a:rPr>
              <a:t>. Osnovna blok šema </a:t>
            </a:r>
            <a:r>
              <a:rPr lang="sr-Latn-CS" sz="2900" dirty="0" err="1" smtClean="0">
                <a:solidFill>
                  <a:schemeClr val="tx1"/>
                </a:solidFill>
                <a:latin typeface="Times New Roman" pitchFamily="18" charset="0"/>
                <a:cs typeface="Times New Roman" pitchFamily="18" charset="0"/>
              </a:rPr>
              <a:t>frekvencmetra</a:t>
            </a:r>
            <a:r>
              <a:rPr lang="sr-Latn-CS" sz="2900" dirty="0" smtClean="0">
                <a:solidFill>
                  <a:schemeClr val="tx1"/>
                </a:solidFill>
                <a:latin typeface="Times New Roman" pitchFamily="18" charset="0"/>
                <a:cs typeface="Times New Roman" pitchFamily="18" charset="0"/>
              </a:rPr>
              <a:t> – instrumenta za merenje frekvencije data je na sledećoj slici </a:t>
            </a:r>
            <a:r>
              <a:rPr lang="sr-Latn-CS" sz="2900" dirty="0" smtClean="0"/>
              <a:t/>
            </a:r>
            <a:br>
              <a:rPr lang="sr-Latn-CS" sz="2900" dirty="0" smtClean="0"/>
            </a:br>
            <a:r>
              <a:rPr lang="sr-Latn-CS" sz="2900" dirty="0" smtClean="0"/>
              <a:t/>
            </a:r>
            <a:br>
              <a:rPr lang="sr-Latn-CS" sz="2900" dirty="0" smtClean="0"/>
            </a:br>
            <a:endParaRPr lang="en-US" dirty="0"/>
          </a:p>
        </p:txBody>
      </p:sp>
      <p:sp>
        <p:nvSpPr>
          <p:cNvPr id="5" name="Title 1"/>
          <p:cNvSpPr txBox="1">
            <a:spLocks/>
          </p:cNvSpPr>
          <p:nvPr/>
        </p:nvSpPr>
        <p:spPr>
          <a:xfrm>
            <a:off x="990600" y="990600"/>
            <a:ext cx="7391400" cy="14478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frekvencije</a:t>
            </a:r>
            <a:endParaRPr kumimoji="0" lang="sr-Latn-RS" sz="3600" b="0" i="0" u="none" strike="noStrike" kern="1200" cap="none" spc="0" normalizeH="0" baseline="0" noProof="0" dirty="0" smtClean="0">
              <a:ln>
                <a:noFill/>
              </a:ln>
              <a:effectLst/>
              <a:uLnTx/>
              <a:uFillTx/>
              <a:latin typeface="Times New Roman" pitchFamily="18" charset="0"/>
              <a:ea typeface="+mj-ea"/>
              <a:cs typeface="Times New Roman" pitchFamily="18" charset="0"/>
            </a:endParaRPr>
          </a:p>
          <a:p>
            <a:pPr lvl="0" algn="ctr">
              <a:spcBef>
                <a:spcPct val="0"/>
              </a:spcBef>
            </a:pPr>
            <a:r>
              <a:rPr lang="sr-Latn-CS" sz="2800" dirty="0" smtClean="0">
                <a:latin typeface="Times New Roman" pitchFamily="18" charset="0"/>
                <a:cs typeface="Times New Roman" pitchFamily="18" charset="0"/>
              </a:rPr>
              <a:t>Osnov</a:t>
            </a:r>
            <a:r>
              <a:rPr lang="sr-Latn-RS" sz="2800" dirty="0" smtClean="0">
                <a:latin typeface="Times New Roman" pitchFamily="18" charset="0"/>
                <a:cs typeface="Times New Roman" pitchFamily="18" charset="0"/>
              </a:rPr>
              <a:t>n</a:t>
            </a:r>
            <a:r>
              <a:rPr lang="sr-Latn-CS" sz="2800" dirty="0" smtClean="0">
                <a:latin typeface="Times New Roman" pitchFamily="18" charset="0"/>
                <a:cs typeface="Times New Roman" pitchFamily="18" charset="0"/>
              </a:rPr>
              <a:t>a</a:t>
            </a:r>
            <a:r>
              <a:rPr lang="ru-RU" sz="2800" dirty="0" smtClean="0">
                <a:latin typeface="Times New Roman" pitchFamily="18" charset="0"/>
                <a:cs typeface="Times New Roman" pitchFamily="18" charset="0"/>
              </a:rPr>
              <a:t> </a:t>
            </a:r>
            <a:r>
              <a:rPr lang="sr-Latn-CS" sz="2800" dirty="0" err="1" smtClean="0">
                <a:latin typeface="Times New Roman" pitchFamily="18" charset="0"/>
                <a:cs typeface="Times New Roman" pitchFamily="18" charset="0"/>
              </a:rPr>
              <a:t>bl</a:t>
            </a:r>
            <a:r>
              <a:rPr lang="ru-RU" sz="2800" dirty="0" smtClean="0">
                <a:latin typeface="Times New Roman" pitchFamily="18" charset="0"/>
                <a:cs typeface="Times New Roman" pitchFamily="18" charset="0"/>
              </a:rPr>
              <a:t>о</a:t>
            </a:r>
            <a:r>
              <a:rPr lang="sr-Latn-CS" sz="2800" dirty="0" smtClean="0">
                <a:latin typeface="Times New Roman" pitchFamily="18" charset="0"/>
                <a:cs typeface="Times New Roman" pitchFamily="18" charset="0"/>
              </a:rPr>
              <a:t>k</a:t>
            </a:r>
            <a:r>
              <a:rPr lang="ru-RU" sz="2800" dirty="0" smtClean="0">
                <a:latin typeface="Times New Roman" pitchFamily="18" charset="0"/>
                <a:cs typeface="Times New Roman" pitchFamily="18" charset="0"/>
              </a:rPr>
              <a:t> </a:t>
            </a:r>
            <a:r>
              <a:rPr lang="sr-Latn-CS" sz="2800" dirty="0" err="1" smtClean="0">
                <a:latin typeface="Times New Roman" pitchFamily="18" charset="0"/>
                <a:cs typeface="Times New Roman" pitchFamily="18" charset="0"/>
              </a:rPr>
              <a:t>šem</a:t>
            </a:r>
            <a:r>
              <a:rPr lang="ru-RU" sz="2800" dirty="0" smtClean="0">
                <a:latin typeface="Times New Roman" pitchFamily="18" charset="0"/>
                <a:cs typeface="Times New Roman" pitchFamily="18" charset="0"/>
              </a:rPr>
              <a:t>а</a:t>
            </a:r>
            <a:r>
              <a:rPr lang="sr-Latn-RS" sz="2800" dirty="0" smtClean="0">
                <a:latin typeface="Times New Roman" pitchFamily="18" charset="0"/>
                <a:cs typeface="Times New Roman" pitchFamily="18" charset="0"/>
              </a:rPr>
              <a:t>n </a:t>
            </a:r>
            <a:r>
              <a:rPr lang="sr-Latn-CS" sz="2800" dirty="0" smtClean="0">
                <a:latin typeface="Times New Roman" pitchFamily="18" charset="0"/>
                <a:cs typeface="Times New Roman" pitchFamily="18" charset="0"/>
              </a:rPr>
              <a:t>i</a:t>
            </a:r>
            <a:r>
              <a:rPr lang="ru-RU" sz="2800" dirty="0" smtClean="0">
                <a:latin typeface="Times New Roman" pitchFamily="18" charset="0"/>
                <a:cs typeface="Times New Roman" pitchFamily="18" charset="0"/>
              </a:rPr>
              <a:t> </a:t>
            </a:r>
            <a:r>
              <a:rPr lang="sr-Latn-RS" sz="2800" dirty="0" smtClean="0">
                <a:latin typeface="Times New Roman" pitchFamily="18" charset="0"/>
                <a:cs typeface="Times New Roman" pitchFamily="18" charset="0"/>
              </a:rPr>
              <a:t>princip rada</a:t>
            </a:r>
            <a:r>
              <a:rPr lang="sr-Latn-CS" sz="2800" dirty="0" smtClean="0">
                <a:latin typeface="Times New Roman" pitchFamily="18" charset="0"/>
                <a:cs typeface="Times New Roman" pitchFamily="18" charset="0"/>
              </a:rPr>
              <a:t> </a:t>
            </a:r>
            <a:r>
              <a:rPr lang="sr-Latn-CS" sz="2800" dirty="0" err="1" smtClean="0">
                <a:latin typeface="Times New Roman" pitchFamily="18" charset="0"/>
                <a:cs typeface="Times New Roman" pitchFamily="18" charset="0"/>
              </a:rPr>
              <a:t>frekvencmetra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205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895600"/>
            <a:ext cx="8001000" cy="3429000"/>
          </a:xfrm>
        </p:spPr>
        <p:txBody>
          <a:bodyPr>
            <a:normAutofit/>
          </a:bodyPr>
          <a:lstStyle/>
          <a:p>
            <a:r>
              <a:rPr lang="sr-Latn-CS" sz="2900" dirty="0" smtClean="0"/>
              <a:t/>
            </a:r>
            <a:br>
              <a:rPr lang="sr-Latn-CS" sz="2900" dirty="0" smtClean="0"/>
            </a:br>
            <a:r>
              <a:rPr lang="sr-Latn-CS" sz="2900" dirty="0" smtClean="0"/>
              <a:t/>
            </a:r>
            <a:br>
              <a:rPr lang="sr-Latn-CS" sz="2900" dirty="0" smtClean="0"/>
            </a:br>
            <a:r>
              <a:rPr lang="sr-Latn-CS" sz="2900" dirty="0" smtClean="0"/>
              <a:t/>
            </a:r>
            <a:br>
              <a:rPr lang="sr-Latn-CS" sz="2900" dirty="0" smtClean="0"/>
            </a:br>
            <a:endParaRPr lang="en-US" dirty="0"/>
          </a:p>
        </p:txBody>
      </p:sp>
      <p:sp>
        <p:nvSpPr>
          <p:cNvPr id="5" name="Title 1"/>
          <p:cNvSpPr txBox="1">
            <a:spLocks/>
          </p:cNvSpPr>
          <p:nvPr/>
        </p:nvSpPr>
        <p:spPr>
          <a:xfrm>
            <a:off x="990600" y="990600"/>
            <a:ext cx="7391400" cy="14478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frekvencije</a:t>
            </a:r>
            <a:endParaRPr kumimoji="0" lang="sr-Latn-RS" sz="3600" b="0" i="0" u="none" strike="noStrike" kern="1200" cap="none" spc="0" normalizeH="0" baseline="0" noProof="0" dirty="0" smtClean="0">
              <a:ln>
                <a:noFill/>
              </a:ln>
              <a:effectLst/>
              <a:uLnTx/>
              <a:uFillTx/>
              <a:latin typeface="Times New Roman" pitchFamily="18" charset="0"/>
              <a:ea typeface="+mj-ea"/>
              <a:cs typeface="Times New Roman" pitchFamily="18" charset="0"/>
            </a:endParaRPr>
          </a:p>
          <a:p>
            <a:pPr lvl="0" algn="ctr">
              <a:spcBef>
                <a:spcPct val="0"/>
              </a:spcBef>
            </a:pPr>
            <a:r>
              <a:rPr lang="sr-Latn-CS" sz="2800" dirty="0" smtClean="0">
                <a:latin typeface="Times New Roman" pitchFamily="18" charset="0"/>
                <a:cs typeface="Times New Roman" pitchFamily="18" charset="0"/>
              </a:rPr>
              <a:t>Osnov</a:t>
            </a:r>
            <a:r>
              <a:rPr lang="sr-Latn-RS" sz="2800" dirty="0" smtClean="0">
                <a:latin typeface="Times New Roman" pitchFamily="18" charset="0"/>
                <a:cs typeface="Times New Roman" pitchFamily="18" charset="0"/>
              </a:rPr>
              <a:t>n</a:t>
            </a:r>
            <a:r>
              <a:rPr lang="sr-Latn-CS" sz="2800" dirty="0" smtClean="0">
                <a:latin typeface="Times New Roman" pitchFamily="18" charset="0"/>
                <a:cs typeface="Times New Roman" pitchFamily="18" charset="0"/>
              </a:rPr>
              <a:t>a</a:t>
            </a:r>
            <a:r>
              <a:rPr lang="ru-RU" sz="2800" dirty="0" smtClean="0">
                <a:latin typeface="Times New Roman" pitchFamily="18" charset="0"/>
                <a:cs typeface="Times New Roman" pitchFamily="18" charset="0"/>
              </a:rPr>
              <a:t> </a:t>
            </a:r>
            <a:r>
              <a:rPr lang="sr-Latn-CS" sz="2800" dirty="0" err="1" smtClean="0">
                <a:latin typeface="Times New Roman" pitchFamily="18" charset="0"/>
                <a:cs typeface="Times New Roman" pitchFamily="18" charset="0"/>
              </a:rPr>
              <a:t>bl</a:t>
            </a:r>
            <a:r>
              <a:rPr lang="ru-RU" sz="2800" dirty="0" smtClean="0">
                <a:latin typeface="Times New Roman" pitchFamily="18" charset="0"/>
                <a:cs typeface="Times New Roman" pitchFamily="18" charset="0"/>
              </a:rPr>
              <a:t>о</a:t>
            </a:r>
            <a:r>
              <a:rPr lang="sr-Latn-CS" sz="2800" dirty="0" smtClean="0">
                <a:latin typeface="Times New Roman" pitchFamily="18" charset="0"/>
                <a:cs typeface="Times New Roman" pitchFamily="18" charset="0"/>
              </a:rPr>
              <a:t>k</a:t>
            </a:r>
            <a:r>
              <a:rPr lang="ru-RU" sz="2800" dirty="0" smtClean="0">
                <a:latin typeface="Times New Roman" pitchFamily="18" charset="0"/>
                <a:cs typeface="Times New Roman" pitchFamily="18" charset="0"/>
              </a:rPr>
              <a:t> </a:t>
            </a:r>
            <a:r>
              <a:rPr lang="sr-Latn-CS" sz="2800" dirty="0" err="1" smtClean="0">
                <a:latin typeface="Times New Roman" pitchFamily="18" charset="0"/>
                <a:cs typeface="Times New Roman" pitchFamily="18" charset="0"/>
              </a:rPr>
              <a:t>šem</a:t>
            </a:r>
            <a:r>
              <a:rPr lang="ru-RU" sz="2800" dirty="0" smtClean="0">
                <a:latin typeface="Times New Roman" pitchFamily="18" charset="0"/>
                <a:cs typeface="Times New Roman" pitchFamily="18" charset="0"/>
              </a:rPr>
              <a:t>а</a:t>
            </a:r>
            <a:r>
              <a:rPr lang="sr-Latn-RS" sz="2800" dirty="0" smtClean="0">
                <a:latin typeface="Times New Roman" pitchFamily="18" charset="0"/>
                <a:cs typeface="Times New Roman" pitchFamily="18" charset="0"/>
              </a:rPr>
              <a:t>n </a:t>
            </a:r>
            <a:r>
              <a:rPr lang="sr-Latn-CS" sz="2800" dirty="0" smtClean="0">
                <a:latin typeface="Times New Roman" pitchFamily="18" charset="0"/>
                <a:cs typeface="Times New Roman" pitchFamily="18" charset="0"/>
              </a:rPr>
              <a:t>i</a:t>
            </a:r>
            <a:r>
              <a:rPr lang="ru-RU" sz="2800" dirty="0" smtClean="0">
                <a:latin typeface="Times New Roman" pitchFamily="18" charset="0"/>
                <a:cs typeface="Times New Roman" pitchFamily="18" charset="0"/>
              </a:rPr>
              <a:t> </a:t>
            </a:r>
            <a:r>
              <a:rPr lang="sr-Latn-RS" sz="2800" dirty="0" smtClean="0">
                <a:latin typeface="Times New Roman" pitchFamily="18" charset="0"/>
                <a:cs typeface="Times New Roman" pitchFamily="18" charset="0"/>
              </a:rPr>
              <a:t>princip rada</a:t>
            </a:r>
            <a:r>
              <a:rPr lang="sr-Latn-CS" sz="2800" dirty="0" smtClean="0">
                <a:latin typeface="Times New Roman" pitchFamily="18" charset="0"/>
                <a:cs typeface="Times New Roman" pitchFamily="18" charset="0"/>
              </a:rPr>
              <a:t> </a:t>
            </a:r>
            <a:r>
              <a:rPr lang="sr-Latn-CS" sz="2800" dirty="0" err="1" smtClean="0">
                <a:latin typeface="Times New Roman" pitchFamily="18" charset="0"/>
                <a:cs typeface="Times New Roman" pitchFamily="18" charset="0"/>
              </a:rPr>
              <a:t>frekvencmetra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205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pic>
        <p:nvPicPr>
          <p:cNvPr id="17410" name="Picture 2"/>
          <p:cNvPicPr>
            <a:picLocks noChangeAspect="1" noChangeArrowheads="1"/>
          </p:cNvPicPr>
          <p:nvPr/>
        </p:nvPicPr>
        <p:blipFill>
          <a:blip r:embed="rId3"/>
          <a:srcRect/>
          <a:stretch>
            <a:fillRect/>
          </a:stretch>
        </p:blipFill>
        <p:spPr bwMode="auto">
          <a:xfrm>
            <a:off x="1905000" y="3048000"/>
            <a:ext cx="5926265" cy="2286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590800"/>
            <a:ext cx="8001000" cy="3581400"/>
          </a:xfrm>
        </p:spPr>
        <p:txBody>
          <a:bodyPr>
            <a:normAutofit fontScale="90000"/>
          </a:bodyPr>
          <a:lstStyle/>
          <a:p>
            <a:r>
              <a:rPr lang="sr-Latn-CS" sz="2900" dirty="0" smtClean="0"/>
              <a:t/>
            </a:r>
            <a:br>
              <a:rPr lang="sr-Latn-CS" sz="2900" dirty="0" smtClean="0"/>
            </a:br>
            <a:r>
              <a:rPr lang="sr-Latn-CS" sz="2900" dirty="0" smtClean="0"/>
              <a:t/>
            </a:r>
            <a:br>
              <a:rPr lang="sr-Latn-CS" sz="2900" dirty="0" smtClean="0"/>
            </a:br>
            <a:r>
              <a:rPr lang="sr-Latn-CS" sz="2900" dirty="0" smtClean="0"/>
              <a:t/>
            </a:r>
            <a:br>
              <a:rPr lang="sr-Latn-CS" sz="2900" dirty="0" smtClean="0"/>
            </a:br>
            <a:r>
              <a:rPr lang="sr-Latn-CS" dirty="0" smtClean="0"/>
              <a:t> </a:t>
            </a:r>
            <a:br>
              <a:rPr lang="sr-Latn-CS" dirty="0" smtClean="0"/>
            </a:br>
            <a:r>
              <a:rPr lang="sr-Latn-CS" dirty="0" smtClean="0"/>
              <a:t/>
            </a:r>
            <a:br>
              <a:rPr lang="sr-Latn-CS" dirty="0" smtClean="0"/>
            </a:br>
            <a:r>
              <a:rPr lang="sr-Latn-CS" dirty="0" smtClean="0"/>
              <a:t/>
            </a:r>
            <a:br>
              <a:rPr lang="sr-Latn-CS" dirty="0" smtClean="0"/>
            </a:br>
            <a:r>
              <a:rPr lang="sr-Latn-CS" dirty="0" smtClean="0"/>
              <a:t/>
            </a:r>
            <a:br>
              <a:rPr lang="sr-Latn-CS" dirty="0" smtClean="0"/>
            </a:br>
            <a:r>
              <a:rPr lang="sr-Latn-CS" dirty="0" smtClean="0"/>
              <a:t/>
            </a:r>
            <a:br>
              <a:rPr lang="sr-Latn-CS" dirty="0" smtClean="0"/>
            </a:br>
            <a:r>
              <a:rPr lang="sr-Latn-CS" dirty="0" smtClean="0"/>
              <a:t/>
            </a:r>
            <a:br>
              <a:rPr lang="sr-Latn-CS" dirty="0" smtClean="0"/>
            </a:br>
            <a:r>
              <a:rPr lang="sr-Latn-CS" sz="2900" dirty="0" smtClean="0">
                <a:solidFill>
                  <a:schemeClr val="tx1"/>
                </a:solidFill>
                <a:latin typeface="Times New Roman" pitchFamily="18" charset="0"/>
                <a:cs typeface="Times New Roman" pitchFamily="18" charset="0"/>
              </a:rPr>
              <a:t>Ulazni signal – </a:t>
            </a:r>
            <a:r>
              <a:rPr lang="sr-Latn-CS" sz="2900" dirty="0" err="1" smtClean="0">
                <a:solidFill>
                  <a:schemeClr val="tx1"/>
                </a:solidFill>
                <a:latin typeface="Times New Roman" pitchFamily="18" charset="0"/>
                <a:cs typeface="Times New Roman" pitchFamily="18" charset="0"/>
              </a:rPr>
              <a:t>signal</a:t>
            </a:r>
            <a:r>
              <a:rPr lang="sr-Latn-CS" sz="2900" dirty="0" smtClean="0">
                <a:solidFill>
                  <a:schemeClr val="tx1"/>
                </a:solidFill>
                <a:latin typeface="Times New Roman" pitchFamily="18" charset="0"/>
                <a:cs typeface="Times New Roman" pitchFamily="18" charset="0"/>
              </a:rPr>
              <a:t> čija se frekvencija meri prolazi kroz ulazno kolo (</a:t>
            </a:r>
            <a:r>
              <a:rPr lang="sr-Latn-CS" sz="2900" i="1" dirty="0" err="1" smtClean="0">
                <a:solidFill>
                  <a:schemeClr val="tx1"/>
                </a:solidFill>
                <a:latin typeface="Times New Roman" pitchFamily="18" charset="0"/>
                <a:cs typeface="Times New Roman" pitchFamily="18" charset="0"/>
              </a:rPr>
              <a:t>input</a:t>
            </a:r>
            <a:r>
              <a:rPr lang="sr-Latn-CS" sz="2900" i="1" dirty="0" smtClean="0">
                <a:solidFill>
                  <a:schemeClr val="tx1"/>
                </a:solidFill>
                <a:latin typeface="Times New Roman" pitchFamily="18" charset="0"/>
                <a:cs typeface="Times New Roman" pitchFamily="18" charset="0"/>
              </a:rPr>
              <a:t> </a:t>
            </a:r>
            <a:r>
              <a:rPr lang="sr-Latn-CS" sz="2900" i="1" dirty="0" err="1" smtClean="0">
                <a:solidFill>
                  <a:schemeClr val="tx1"/>
                </a:solidFill>
                <a:latin typeface="Times New Roman" pitchFamily="18" charset="0"/>
                <a:cs typeface="Times New Roman" pitchFamily="18" charset="0"/>
              </a:rPr>
              <a:t>conditioning</a:t>
            </a:r>
            <a:r>
              <a:rPr lang="sr-Latn-CS" sz="2900" dirty="0" smtClean="0">
                <a:solidFill>
                  <a:schemeClr val="tx1"/>
                </a:solidFill>
                <a:latin typeface="Times New Roman" pitchFamily="18" charset="0"/>
                <a:cs typeface="Times New Roman" pitchFamily="18" charset="0"/>
              </a:rPr>
              <a:t>) gde signal dobija oblik da bi bio kompatibilan sa internim kolima unutar </a:t>
            </a:r>
            <a:r>
              <a:rPr lang="sr-Latn-CS" sz="2900" dirty="0" err="1" smtClean="0">
                <a:solidFill>
                  <a:schemeClr val="tx1"/>
                </a:solidFill>
                <a:latin typeface="Times New Roman" pitchFamily="18" charset="0"/>
                <a:cs typeface="Times New Roman" pitchFamily="18" charset="0"/>
              </a:rPr>
              <a:t>frekvencmetra</a:t>
            </a:r>
            <a:r>
              <a:rPr lang="sr-Latn-CS" sz="2900" dirty="0" smtClean="0">
                <a:solidFill>
                  <a:schemeClr val="tx1"/>
                </a:solidFill>
                <a:latin typeface="Times New Roman" pitchFamily="18" charset="0"/>
                <a:cs typeface="Times New Roman" pitchFamily="18" charset="0"/>
              </a:rPr>
              <a:t>. Obrađeni signal se vodi na glavnu kapiju (</a:t>
            </a:r>
            <a:r>
              <a:rPr lang="sr-Latn-CS" sz="2900" i="1" dirty="0" err="1" smtClean="0">
                <a:solidFill>
                  <a:schemeClr val="tx1"/>
                </a:solidFill>
                <a:latin typeface="Times New Roman" pitchFamily="18" charset="0"/>
                <a:cs typeface="Times New Roman" pitchFamily="18" charset="0"/>
              </a:rPr>
              <a:t>main</a:t>
            </a:r>
            <a:r>
              <a:rPr lang="sr-Latn-CS" sz="2900" i="1" dirty="0" smtClean="0">
                <a:solidFill>
                  <a:schemeClr val="tx1"/>
                </a:solidFill>
                <a:latin typeface="Times New Roman" pitchFamily="18" charset="0"/>
                <a:cs typeface="Times New Roman" pitchFamily="18" charset="0"/>
              </a:rPr>
              <a:t> gate</a:t>
            </a:r>
            <a:r>
              <a:rPr lang="sr-Latn-CS" sz="2900" dirty="0" smtClean="0">
                <a:solidFill>
                  <a:schemeClr val="tx1"/>
                </a:solidFill>
                <a:latin typeface="Times New Roman" pitchFamily="18" charset="0"/>
                <a:cs typeface="Times New Roman" pitchFamily="18" charset="0"/>
              </a:rPr>
              <a:t>), odnosno </a:t>
            </a:r>
            <a:r>
              <a:rPr lang="sr-Latn-CS" sz="2900" dirty="0" err="1" smtClean="0">
                <a:solidFill>
                  <a:schemeClr val="tx1"/>
                </a:solidFill>
                <a:latin typeface="Times New Roman" pitchFamily="18" charset="0"/>
                <a:cs typeface="Times New Roman" pitchFamily="18" charset="0"/>
              </a:rPr>
              <a:t>dvoulazno</a:t>
            </a:r>
            <a:r>
              <a:rPr lang="sr-Latn-CS" sz="2900" dirty="0" smtClean="0">
                <a:solidFill>
                  <a:schemeClr val="tx1"/>
                </a:solidFill>
                <a:latin typeface="Times New Roman" pitchFamily="18" charset="0"/>
                <a:cs typeface="Times New Roman" pitchFamily="18" charset="0"/>
              </a:rPr>
              <a:t> I kolo, kao niz impulsa, pri čemu svaki impuls odgovara jednom ciklusu (periodu) ulaznog signala. Kada je glavna kapija (I kolo) otvorena, impulsi mogu da prođu kroz nju i da dođu na </a:t>
            </a:r>
            <a:r>
              <a:rPr lang="sr-Latn-CS" sz="2900" dirty="0" err="1" smtClean="0">
                <a:solidFill>
                  <a:schemeClr val="tx1"/>
                </a:solidFill>
                <a:latin typeface="Times New Roman" pitchFamily="18" charset="0"/>
                <a:cs typeface="Times New Roman" pitchFamily="18" charset="0"/>
              </a:rPr>
              <a:t>brojačko</a:t>
            </a:r>
            <a:r>
              <a:rPr lang="sr-Latn-CS" sz="2900" dirty="0" smtClean="0">
                <a:solidFill>
                  <a:schemeClr val="tx1"/>
                </a:solidFill>
                <a:latin typeface="Times New Roman" pitchFamily="18" charset="0"/>
                <a:cs typeface="Times New Roman" pitchFamily="18" charset="0"/>
              </a:rPr>
              <a:t> kolo (</a:t>
            </a:r>
            <a:r>
              <a:rPr lang="sr-Latn-CS" sz="2900" i="1" dirty="0" err="1" smtClean="0">
                <a:solidFill>
                  <a:schemeClr val="tx1"/>
                </a:solidFill>
                <a:latin typeface="Times New Roman" pitchFamily="18" charset="0"/>
                <a:cs typeface="Times New Roman" pitchFamily="18" charset="0"/>
              </a:rPr>
              <a:t>counting</a:t>
            </a:r>
            <a:r>
              <a:rPr lang="sr-Latn-CS" sz="2900" i="1" dirty="0" smtClean="0">
                <a:solidFill>
                  <a:schemeClr val="tx1"/>
                </a:solidFill>
                <a:latin typeface="Times New Roman" pitchFamily="18" charset="0"/>
                <a:cs typeface="Times New Roman" pitchFamily="18" charset="0"/>
              </a:rPr>
              <a:t> </a:t>
            </a:r>
            <a:r>
              <a:rPr lang="sr-Latn-CS" sz="2900" i="1" dirty="0" err="1" smtClean="0">
                <a:solidFill>
                  <a:schemeClr val="tx1"/>
                </a:solidFill>
                <a:latin typeface="Times New Roman" pitchFamily="18" charset="0"/>
                <a:cs typeface="Times New Roman" pitchFamily="18" charset="0"/>
              </a:rPr>
              <a:t>register</a:t>
            </a:r>
            <a:r>
              <a:rPr lang="sr-Latn-CS" sz="2900" dirty="0" smtClean="0">
                <a:solidFill>
                  <a:schemeClr val="tx1"/>
                </a:solidFill>
                <a:latin typeface="Times New Roman" pitchFamily="18" charset="0"/>
                <a:cs typeface="Times New Roman" pitchFamily="18" charset="0"/>
              </a:rPr>
              <a:t>).</a:t>
            </a:r>
            <a:endParaRPr lang="en-US" sz="2900" dirty="0">
              <a:solidFill>
                <a:schemeClr val="tx1"/>
              </a:solidFill>
              <a:latin typeface="Times New Roman" pitchFamily="18" charset="0"/>
              <a:cs typeface="Times New Roman" pitchFamily="18" charset="0"/>
            </a:endParaRPr>
          </a:p>
        </p:txBody>
      </p:sp>
      <p:sp>
        <p:nvSpPr>
          <p:cNvPr id="5" name="Title 1"/>
          <p:cNvSpPr txBox="1">
            <a:spLocks/>
          </p:cNvSpPr>
          <p:nvPr/>
        </p:nvSpPr>
        <p:spPr>
          <a:xfrm>
            <a:off x="990600" y="990600"/>
            <a:ext cx="7391400" cy="14478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frekvencije</a:t>
            </a:r>
            <a:endParaRPr kumimoji="0" lang="sr-Latn-RS" sz="3600" b="0" i="0" u="none" strike="noStrike" kern="1200" cap="none" spc="0" normalizeH="0" baseline="0" noProof="0" dirty="0" smtClean="0">
              <a:ln>
                <a:noFill/>
              </a:ln>
              <a:effectLst/>
              <a:uLnTx/>
              <a:uFillTx/>
              <a:latin typeface="Times New Roman" pitchFamily="18" charset="0"/>
              <a:ea typeface="+mj-ea"/>
              <a:cs typeface="Times New Roman" pitchFamily="18" charset="0"/>
            </a:endParaRPr>
          </a:p>
          <a:p>
            <a:pPr lvl="0" algn="ctr">
              <a:spcBef>
                <a:spcPct val="0"/>
              </a:spcBef>
            </a:pPr>
            <a:r>
              <a:rPr lang="sr-Latn-CS" sz="2800" dirty="0" smtClean="0">
                <a:latin typeface="Times New Roman" pitchFamily="18" charset="0"/>
                <a:cs typeface="Times New Roman" pitchFamily="18" charset="0"/>
              </a:rPr>
              <a:t>Osnov</a:t>
            </a:r>
            <a:r>
              <a:rPr lang="sr-Latn-RS" sz="2800" dirty="0" smtClean="0">
                <a:latin typeface="Times New Roman" pitchFamily="18" charset="0"/>
                <a:cs typeface="Times New Roman" pitchFamily="18" charset="0"/>
              </a:rPr>
              <a:t>n</a:t>
            </a:r>
            <a:r>
              <a:rPr lang="sr-Latn-CS" sz="2800" dirty="0" smtClean="0">
                <a:latin typeface="Times New Roman" pitchFamily="18" charset="0"/>
                <a:cs typeface="Times New Roman" pitchFamily="18" charset="0"/>
              </a:rPr>
              <a:t>a</a:t>
            </a:r>
            <a:r>
              <a:rPr lang="ru-RU" sz="2800" dirty="0" smtClean="0">
                <a:latin typeface="Times New Roman" pitchFamily="18" charset="0"/>
                <a:cs typeface="Times New Roman" pitchFamily="18" charset="0"/>
              </a:rPr>
              <a:t> </a:t>
            </a:r>
            <a:r>
              <a:rPr lang="sr-Latn-CS" sz="2800" dirty="0" err="1" smtClean="0">
                <a:latin typeface="Times New Roman" pitchFamily="18" charset="0"/>
                <a:cs typeface="Times New Roman" pitchFamily="18" charset="0"/>
              </a:rPr>
              <a:t>bl</a:t>
            </a:r>
            <a:r>
              <a:rPr lang="ru-RU" sz="2800" dirty="0" smtClean="0">
                <a:latin typeface="Times New Roman" pitchFamily="18" charset="0"/>
                <a:cs typeface="Times New Roman" pitchFamily="18" charset="0"/>
              </a:rPr>
              <a:t>о</a:t>
            </a:r>
            <a:r>
              <a:rPr lang="sr-Latn-CS" sz="2800" dirty="0" smtClean="0">
                <a:latin typeface="Times New Roman" pitchFamily="18" charset="0"/>
                <a:cs typeface="Times New Roman" pitchFamily="18" charset="0"/>
              </a:rPr>
              <a:t>k</a:t>
            </a:r>
            <a:r>
              <a:rPr lang="ru-RU" sz="2800" dirty="0" smtClean="0">
                <a:latin typeface="Times New Roman" pitchFamily="18" charset="0"/>
                <a:cs typeface="Times New Roman" pitchFamily="18" charset="0"/>
              </a:rPr>
              <a:t> </a:t>
            </a:r>
            <a:r>
              <a:rPr lang="sr-Latn-CS" sz="2800" dirty="0" err="1" smtClean="0">
                <a:latin typeface="Times New Roman" pitchFamily="18" charset="0"/>
                <a:cs typeface="Times New Roman" pitchFamily="18" charset="0"/>
              </a:rPr>
              <a:t>šem</a:t>
            </a:r>
            <a:r>
              <a:rPr lang="ru-RU" sz="2800" dirty="0" smtClean="0">
                <a:latin typeface="Times New Roman" pitchFamily="18" charset="0"/>
                <a:cs typeface="Times New Roman" pitchFamily="18" charset="0"/>
              </a:rPr>
              <a:t>а</a:t>
            </a:r>
            <a:r>
              <a:rPr lang="sr-Latn-RS" sz="2800" dirty="0" smtClean="0">
                <a:latin typeface="Times New Roman" pitchFamily="18" charset="0"/>
                <a:cs typeface="Times New Roman" pitchFamily="18" charset="0"/>
              </a:rPr>
              <a:t>n </a:t>
            </a:r>
            <a:r>
              <a:rPr lang="sr-Latn-CS" sz="2800" dirty="0" smtClean="0">
                <a:latin typeface="Times New Roman" pitchFamily="18" charset="0"/>
                <a:cs typeface="Times New Roman" pitchFamily="18" charset="0"/>
              </a:rPr>
              <a:t>i</a:t>
            </a:r>
            <a:r>
              <a:rPr lang="ru-RU" sz="2800" dirty="0" smtClean="0">
                <a:latin typeface="Times New Roman" pitchFamily="18" charset="0"/>
                <a:cs typeface="Times New Roman" pitchFamily="18" charset="0"/>
              </a:rPr>
              <a:t> </a:t>
            </a:r>
            <a:r>
              <a:rPr lang="sr-Latn-RS" sz="2800" dirty="0" smtClean="0">
                <a:latin typeface="Times New Roman" pitchFamily="18" charset="0"/>
                <a:cs typeface="Times New Roman" pitchFamily="18" charset="0"/>
              </a:rPr>
              <a:t>princip rada</a:t>
            </a:r>
            <a:r>
              <a:rPr lang="sr-Latn-CS" sz="2800" dirty="0" smtClean="0">
                <a:latin typeface="Times New Roman" pitchFamily="18" charset="0"/>
                <a:cs typeface="Times New Roman" pitchFamily="18" charset="0"/>
              </a:rPr>
              <a:t> </a:t>
            </a:r>
            <a:r>
              <a:rPr lang="sr-Latn-CS" sz="2800" dirty="0" err="1" smtClean="0">
                <a:latin typeface="Times New Roman" pitchFamily="18" charset="0"/>
                <a:cs typeface="Times New Roman" pitchFamily="18" charset="0"/>
              </a:rPr>
              <a:t>frekvencmetra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205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09600" y="2209800"/>
            <a:ext cx="8001000" cy="3886200"/>
          </a:xfrm>
        </p:spPr>
        <p:txBody>
          <a:bodyPr>
            <a:normAutofit fontScale="90000"/>
          </a:bodyPr>
          <a:lstStyle/>
          <a:p>
            <a:r>
              <a:rPr lang="sr-Latn-CS" sz="2900" dirty="0" smtClean="0"/>
              <a:t/>
            </a:r>
            <a:br>
              <a:rPr lang="sr-Latn-CS" sz="2900" dirty="0" smtClean="0"/>
            </a:br>
            <a:r>
              <a:rPr lang="sr-Latn-CS" sz="2900" dirty="0" smtClean="0"/>
              <a:t/>
            </a:r>
            <a:br>
              <a:rPr lang="sr-Latn-CS" sz="2900" dirty="0" smtClean="0"/>
            </a:br>
            <a:r>
              <a:rPr lang="sr-Latn-CS" sz="2900" dirty="0" smtClean="0"/>
              <a:t/>
            </a:r>
            <a:br>
              <a:rPr lang="sr-Latn-CS" sz="2900" dirty="0" smtClean="0"/>
            </a:br>
            <a:r>
              <a:rPr lang="sr-Latn-CS" dirty="0" smtClean="0"/>
              <a:t> </a:t>
            </a:r>
            <a:br>
              <a:rPr lang="sr-Latn-CS" dirty="0" smtClean="0"/>
            </a:br>
            <a:r>
              <a:rPr lang="sr-Latn-CS" dirty="0" smtClean="0"/>
              <a:t/>
            </a:r>
            <a:br>
              <a:rPr lang="sr-Latn-CS" dirty="0" smtClean="0"/>
            </a:br>
            <a:r>
              <a:rPr lang="sr-Latn-CS" dirty="0" smtClean="0"/>
              <a:t> </a:t>
            </a:r>
            <a:r>
              <a:rPr lang="sr-Latn-CS" sz="2900" dirty="0" smtClean="0">
                <a:solidFill>
                  <a:schemeClr val="tx1"/>
                </a:solidFill>
                <a:latin typeface="Times New Roman" pitchFamily="18" charset="0"/>
                <a:cs typeface="Times New Roman" pitchFamily="18" charset="0"/>
              </a:rPr>
              <a:t>Osnovna blok šema ulaznog kola prikazana je na sledećoj slici.</a:t>
            </a:r>
            <a:r>
              <a:rPr lang="sr-Latn-CS" sz="2900" dirty="0" smtClean="0"/>
              <a:t/>
            </a:r>
            <a:br>
              <a:rPr lang="sr-Latn-CS" sz="2900" dirty="0" smtClean="0"/>
            </a:br>
            <a:r>
              <a:rPr lang="sr-Latn-CS" sz="2900" dirty="0" smtClean="0"/>
              <a:t/>
            </a:r>
            <a:br>
              <a:rPr lang="sr-Latn-CS" sz="2900" dirty="0" smtClean="0"/>
            </a:br>
            <a:r>
              <a:rPr lang="sr-Latn-CS" sz="2900" dirty="0" smtClean="0"/>
              <a:t/>
            </a:r>
            <a:br>
              <a:rPr lang="sr-Latn-CS" sz="2900" dirty="0" smtClean="0"/>
            </a:br>
            <a:r>
              <a:rPr lang="sr-Latn-CS" dirty="0" smtClean="0"/>
              <a:t/>
            </a:r>
            <a:br>
              <a:rPr lang="sr-Latn-CS" dirty="0" smtClean="0"/>
            </a:br>
            <a:r>
              <a:rPr lang="sr-Latn-CS" dirty="0" smtClean="0"/>
              <a:t/>
            </a:r>
            <a:br>
              <a:rPr lang="sr-Latn-CS" dirty="0" smtClean="0"/>
            </a:br>
            <a:endParaRPr lang="en-US" sz="2900" dirty="0"/>
          </a:p>
        </p:txBody>
      </p:sp>
      <p:sp>
        <p:nvSpPr>
          <p:cNvPr id="5" name="Title 1"/>
          <p:cNvSpPr txBox="1">
            <a:spLocks/>
          </p:cNvSpPr>
          <p:nvPr/>
        </p:nvSpPr>
        <p:spPr>
          <a:xfrm>
            <a:off x="990600" y="9906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frekvencije</a:t>
            </a:r>
            <a:endParaRPr kumimoji="0" lang="sr-Latn-RS" sz="3600" b="0" i="0" u="none" strike="noStrike" kern="1200" cap="none" spc="0" normalizeH="0" baseline="0" noProof="0" dirty="0" smtClean="0">
              <a:ln>
                <a:noFill/>
              </a:ln>
              <a:effectLst/>
              <a:uLnTx/>
              <a:uFillTx/>
              <a:latin typeface="Times New Roman" pitchFamily="18" charset="0"/>
              <a:ea typeface="+mj-ea"/>
              <a:cs typeface="Times New Roman" pitchFamily="18" charset="0"/>
            </a:endParaRPr>
          </a:p>
          <a:p>
            <a:pPr lvl="0" algn="ctr">
              <a:spcBef>
                <a:spcPct val="0"/>
              </a:spcBef>
            </a:pPr>
            <a:r>
              <a:rPr lang="sr-Latn-RS" sz="2800" dirty="0" smtClean="0">
                <a:latin typeface="Times New Roman" pitchFamily="18" charset="0"/>
                <a:cs typeface="Times New Roman" pitchFamily="18" charset="0"/>
              </a:rPr>
              <a:t>Ulzno kolo</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205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pic>
        <p:nvPicPr>
          <p:cNvPr id="18434" name="Picture 2"/>
          <p:cNvPicPr>
            <a:picLocks noChangeAspect="1" noChangeArrowheads="1"/>
          </p:cNvPicPr>
          <p:nvPr/>
        </p:nvPicPr>
        <p:blipFill>
          <a:blip r:embed="rId3"/>
          <a:srcRect/>
          <a:stretch>
            <a:fillRect/>
          </a:stretch>
        </p:blipFill>
        <p:spPr bwMode="auto">
          <a:xfrm>
            <a:off x="1752600" y="4267200"/>
            <a:ext cx="6846794" cy="9906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09600" y="2209800"/>
            <a:ext cx="8001000" cy="3886200"/>
          </a:xfrm>
        </p:spPr>
        <p:txBody>
          <a:bodyPr>
            <a:normAutofit fontScale="90000"/>
          </a:bodyPr>
          <a:lstStyle/>
          <a:p>
            <a:r>
              <a:rPr lang="sr-Latn-CS" dirty="0" smtClean="0"/>
              <a:t/>
            </a:r>
            <a:br>
              <a:rPr lang="sr-Latn-CS" dirty="0" smtClean="0"/>
            </a:br>
            <a:r>
              <a:rPr lang="sr-Latn-CS" sz="3200" dirty="0" smtClean="0"/>
              <a:t> </a:t>
            </a:r>
            <a:r>
              <a:rPr lang="sr-Latn-CS" sz="2900" dirty="0" smtClean="0">
                <a:solidFill>
                  <a:schemeClr val="tx1"/>
                </a:solidFill>
                <a:latin typeface="Times New Roman" pitchFamily="18" charset="0"/>
                <a:cs typeface="Times New Roman" pitchFamily="18" charset="0"/>
              </a:rPr>
              <a:t>Ulazno kolo se sastoji od oslabljivača (</a:t>
            </a:r>
            <a:r>
              <a:rPr lang="sr-Latn-CS" sz="2900" i="1" dirty="0" err="1" smtClean="0">
                <a:solidFill>
                  <a:schemeClr val="tx1"/>
                </a:solidFill>
                <a:latin typeface="Times New Roman" pitchFamily="18" charset="0"/>
                <a:cs typeface="Times New Roman" pitchFamily="18" charset="0"/>
              </a:rPr>
              <a:t>attenuator</a:t>
            </a:r>
            <a:r>
              <a:rPr lang="sr-Latn-CS" sz="2900" dirty="0" smtClean="0">
                <a:solidFill>
                  <a:schemeClr val="tx1"/>
                </a:solidFill>
                <a:latin typeface="Times New Roman" pitchFamily="18" charset="0"/>
                <a:cs typeface="Times New Roman" pitchFamily="18" charset="0"/>
              </a:rPr>
              <a:t>), pojačavača (</a:t>
            </a:r>
            <a:r>
              <a:rPr lang="sr-Latn-CS" sz="2900" i="1" dirty="0" err="1" smtClean="0">
                <a:solidFill>
                  <a:schemeClr val="tx1"/>
                </a:solidFill>
                <a:latin typeface="Times New Roman" pitchFamily="18" charset="0"/>
                <a:cs typeface="Times New Roman" pitchFamily="18" charset="0"/>
              </a:rPr>
              <a:t>amplifier</a:t>
            </a:r>
            <a:r>
              <a:rPr lang="sr-Latn-CS" sz="2900" dirty="0" smtClean="0">
                <a:solidFill>
                  <a:schemeClr val="tx1"/>
                </a:solidFill>
                <a:latin typeface="Times New Roman" pitchFamily="18" charset="0"/>
                <a:cs typeface="Times New Roman" pitchFamily="18" charset="0"/>
              </a:rPr>
              <a:t>) i </a:t>
            </a:r>
            <a:r>
              <a:rPr lang="sr-Latn-CS" sz="2900" dirty="0" err="1" smtClean="0">
                <a:solidFill>
                  <a:schemeClr val="tx1"/>
                </a:solidFill>
                <a:latin typeface="Times New Roman" pitchFamily="18" charset="0"/>
                <a:cs typeface="Times New Roman" pitchFamily="18" charset="0"/>
              </a:rPr>
              <a:t>Šmitovog</a:t>
            </a:r>
            <a:r>
              <a:rPr lang="sr-Latn-CS" sz="2900" dirty="0" smtClean="0">
                <a:solidFill>
                  <a:schemeClr val="tx1"/>
                </a:solidFill>
                <a:latin typeface="Times New Roman" pitchFamily="18" charset="0"/>
                <a:cs typeface="Times New Roman" pitchFamily="18" charset="0"/>
              </a:rPr>
              <a:t> </a:t>
            </a:r>
            <a:r>
              <a:rPr lang="sr-Latn-CS" sz="2900" dirty="0" err="1" smtClean="0">
                <a:solidFill>
                  <a:schemeClr val="tx1"/>
                </a:solidFill>
                <a:latin typeface="Times New Roman" pitchFamily="18" charset="0"/>
                <a:cs typeface="Times New Roman" pitchFamily="18" charset="0"/>
              </a:rPr>
              <a:t>okidnog</a:t>
            </a:r>
            <a:r>
              <a:rPr lang="sr-Latn-CS" sz="2900" dirty="0" smtClean="0">
                <a:solidFill>
                  <a:schemeClr val="tx1"/>
                </a:solidFill>
                <a:latin typeface="Times New Roman" pitchFamily="18" charset="0"/>
                <a:cs typeface="Times New Roman" pitchFamily="18" charset="0"/>
              </a:rPr>
              <a:t> kola (</a:t>
            </a:r>
            <a:r>
              <a:rPr lang="sr-Latn-CS" sz="2900" i="1" dirty="0" err="1" smtClean="0">
                <a:solidFill>
                  <a:schemeClr val="tx1"/>
                </a:solidFill>
                <a:latin typeface="Times New Roman" pitchFamily="18" charset="0"/>
                <a:cs typeface="Times New Roman" pitchFamily="18" charset="0"/>
              </a:rPr>
              <a:t>Schmitt</a:t>
            </a:r>
            <a:r>
              <a:rPr lang="sr-Latn-CS" sz="2900" i="1" dirty="0" smtClean="0">
                <a:solidFill>
                  <a:schemeClr val="tx1"/>
                </a:solidFill>
                <a:latin typeface="Times New Roman" pitchFamily="18" charset="0"/>
                <a:cs typeface="Times New Roman" pitchFamily="18" charset="0"/>
              </a:rPr>
              <a:t> </a:t>
            </a:r>
            <a:r>
              <a:rPr lang="sr-Latn-CS" sz="2900" i="1" dirty="0" err="1" smtClean="0">
                <a:solidFill>
                  <a:schemeClr val="tx1"/>
                </a:solidFill>
                <a:latin typeface="Times New Roman" pitchFamily="18" charset="0"/>
                <a:cs typeface="Times New Roman" pitchFamily="18" charset="0"/>
              </a:rPr>
              <a:t>trigger</a:t>
            </a:r>
            <a:r>
              <a:rPr lang="sr-Latn-CS" sz="2900" dirty="0" smtClean="0">
                <a:solidFill>
                  <a:schemeClr val="tx1"/>
                </a:solidFill>
                <a:latin typeface="Times New Roman" pitchFamily="18" charset="0"/>
                <a:cs typeface="Times New Roman" pitchFamily="18" charset="0"/>
              </a:rPr>
              <a:t>). </a:t>
            </a:r>
            <a:r>
              <a:rPr lang="sr-Latn-CS" sz="2900" dirty="0" err="1" smtClean="0">
                <a:solidFill>
                  <a:schemeClr val="tx1"/>
                </a:solidFill>
                <a:latin typeface="Times New Roman" pitchFamily="18" charset="0"/>
                <a:cs typeface="Times New Roman" pitchFamily="18" charset="0"/>
              </a:rPr>
              <a:t>Šmitovo</a:t>
            </a:r>
            <a:r>
              <a:rPr lang="sr-Latn-CS" sz="2900" dirty="0" smtClean="0">
                <a:solidFill>
                  <a:schemeClr val="tx1"/>
                </a:solidFill>
                <a:latin typeface="Times New Roman" pitchFamily="18" charset="0"/>
                <a:cs typeface="Times New Roman" pitchFamily="18" charset="0"/>
              </a:rPr>
              <a:t> </a:t>
            </a:r>
            <a:r>
              <a:rPr lang="sr-Latn-CS" sz="2900" dirty="0" err="1" smtClean="0">
                <a:solidFill>
                  <a:schemeClr val="tx1"/>
                </a:solidFill>
                <a:latin typeface="Times New Roman" pitchFamily="18" charset="0"/>
                <a:cs typeface="Times New Roman" pitchFamily="18" charset="0"/>
              </a:rPr>
              <a:t>okidno</a:t>
            </a:r>
            <a:r>
              <a:rPr lang="sr-Latn-CS" sz="2900" dirty="0" smtClean="0">
                <a:solidFill>
                  <a:schemeClr val="tx1"/>
                </a:solidFill>
                <a:latin typeface="Times New Roman" pitchFamily="18" charset="0"/>
                <a:cs typeface="Times New Roman" pitchFamily="18" charset="0"/>
              </a:rPr>
              <a:t> kolo ima zadatak da konvertuje analogni izlaz ulaznog pojačavača u digitalni oblik kompatibilan sa </a:t>
            </a:r>
            <a:r>
              <a:rPr lang="sr-Latn-CS" sz="2900" dirty="0" err="1" smtClean="0">
                <a:solidFill>
                  <a:schemeClr val="tx1"/>
                </a:solidFill>
                <a:latin typeface="Times New Roman" pitchFamily="18" charset="0"/>
                <a:cs typeface="Times New Roman" pitchFamily="18" charset="0"/>
              </a:rPr>
              <a:t>brojačkim</a:t>
            </a:r>
            <a:r>
              <a:rPr lang="sr-Latn-CS" sz="2900" dirty="0" smtClean="0">
                <a:solidFill>
                  <a:schemeClr val="tx1"/>
                </a:solidFill>
                <a:latin typeface="Times New Roman" pitchFamily="18" charset="0"/>
                <a:cs typeface="Times New Roman" pitchFamily="18" charset="0"/>
              </a:rPr>
              <a:t> registrima brojača.</a:t>
            </a:r>
            <a:br>
              <a:rPr lang="sr-Latn-CS" sz="2900" dirty="0" smtClean="0">
                <a:solidFill>
                  <a:schemeClr val="tx1"/>
                </a:solidFill>
                <a:latin typeface="Times New Roman" pitchFamily="18" charset="0"/>
                <a:cs typeface="Times New Roman" pitchFamily="18" charset="0"/>
              </a:rPr>
            </a:br>
            <a:r>
              <a:rPr lang="sr-Latn-CS" sz="2900" dirty="0" smtClean="0"/>
              <a:t/>
            </a:r>
            <a:br>
              <a:rPr lang="sr-Latn-CS" sz="2900" dirty="0" smtClean="0"/>
            </a:br>
            <a:r>
              <a:rPr lang="sr-Latn-CS" sz="3200" dirty="0" smtClean="0"/>
              <a:t/>
            </a:r>
            <a:br>
              <a:rPr lang="sr-Latn-CS" sz="3200" dirty="0" smtClean="0"/>
            </a:br>
            <a:endParaRPr lang="en-US" sz="2900" dirty="0"/>
          </a:p>
        </p:txBody>
      </p:sp>
      <p:sp>
        <p:nvSpPr>
          <p:cNvPr id="5" name="Title 1"/>
          <p:cNvSpPr txBox="1">
            <a:spLocks/>
          </p:cNvSpPr>
          <p:nvPr/>
        </p:nvSpPr>
        <p:spPr>
          <a:xfrm>
            <a:off x="838200" y="9906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frekvencije</a:t>
            </a:r>
            <a:endParaRPr kumimoji="0" lang="sr-Latn-RS" sz="3600" b="0" i="0" u="none" strike="noStrike" kern="1200" cap="none" spc="0" normalizeH="0" baseline="0" noProof="0" dirty="0" smtClean="0">
              <a:ln>
                <a:noFill/>
              </a:ln>
              <a:effectLst/>
              <a:uLnTx/>
              <a:uFillTx/>
              <a:latin typeface="Times New Roman" pitchFamily="18" charset="0"/>
              <a:ea typeface="+mj-ea"/>
              <a:cs typeface="Times New Roman" pitchFamily="18" charset="0"/>
            </a:endParaRPr>
          </a:p>
          <a:p>
            <a:pPr lvl="0" algn="ctr">
              <a:spcBef>
                <a:spcPct val="0"/>
              </a:spcBef>
            </a:pPr>
            <a:r>
              <a:rPr lang="sr-Latn-RS" sz="2800" dirty="0" smtClean="0">
                <a:latin typeface="Times New Roman" pitchFamily="18" charset="0"/>
                <a:cs typeface="Times New Roman" pitchFamily="18" charset="0"/>
              </a:rPr>
              <a:t>Ulzno kolo</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205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09600" y="2209800"/>
            <a:ext cx="8001000" cy="3886200"/>
          </a:xfrm>
        </p:spPr>
        <p:txBody>
          <a:bodyPr>
            <a:normAutofit fontScale="90000"/>
          </a:bodyPr>
          <a:lstStyle/>
          <a:p>
            <a:r>
              <a:rPr lang="sr-Latn-CS" sz="2900" dirty="0" smtClean="0">
                <a:solidFill>
                  <a:schemeClr val="tx1"/>
                </a:solidFill>
                <a:latin typeface="Times New Roman" pitchFamily="18" charset="0"/>
                <a:cs typeface="Times New Roman" pitchFamily="18" charset="0"/>
              </a:rPr>
              <a:t>Izvor preciznog vremena </a:t>
            </a:r>
            <a:r>
              <a:rPr lang="sr-Latn-CS" sz="2900" i="1" dirty="0" smtClean="0">
                <a:solidFill>
                  <a:schemeClr val="tx1"/>
                </a:solidFill>
                <a:latin typeface="Times New Roman" pitchFamily="18" charset="0"/>
                <a:cs typeface="Times New Roman" pitchFamily="18" charset="0"/>
              </a:rPr>
              <a:t>t </a:t>
            </a:r>
            <a:r>
              <a:rPr lang="sr-Latn-CS" sz="2900" dirty="0" smtClean="0">
                <a:solidFill>
                  <a:schemeClr val="tx1"/>
                </a:solidFill>
                <a:latin typeface="Times New Roman" pitchFamily="18" charset="0"/>
                <a:cs typeface="Times New Roman" pitchFamily="18" charset="0"/>
              </a:rPr>
              <a:t>zavisi od oscilatora vremenske baze. Svaka greška koja se pojavi kod ovog oscilatora, a odrazi se na trajanje intervala </a:t>
            </a:r>
            <a:r>
              <a:rPr lang="sr-Latn-CS" sz="2900" i="1" dirty="0" smtClean="0">
                <a:solidFill>
                  <a:schemeClr val="tx1"/>
                </a:solidFill>
                <a:latin typeface="Times New Roman" pitchFamily="18" charset="0"/>
                <a:cs typeface="Times New Roman" pitchFamily="18" charset="0"/>
              </a:rPr>
              <a:t>t</a:t>
            </a:r>
            <a:r>
              <a:rPr lang="sr-Latn-CS" sz="2900" dirty="0" smtClean="0">
                <a:solidFill>
                  <a:schemeClr val="tx1"/>
                </a:solidFill>
                <a:latin typeface="Times New Roman" pitchFamily="18" charset="0"/>
                <a:cs typeface="Times New Roman" pitchFamily="18" charset="0"/>
              </a:rPr>
              <a:t>, odraziće se na tačnost merenja frekvencije. Oscilator vremenske baze mora da bude stabilan i uglavnom se koriste oscilatori sa kristalom </a:t>
            </a:r>
            <a:r>
              <a:rPr lang="sr-Latn-CS" sz="2900" dirty="0" err="1" smtClean="0">
                <a:solidFill>
                  <a:schemeClr val="tx1"/>
                </a:solidFill>
                <a:latin typeface="Times New Roman" pitchFamily="18" charset="0"/>
                <a:cs typeface="Times New Roman" pitchFamily="18" charset="0"/>
              </a:rPr>
              <a:t>kvarca</a:t>
            </a:r>
            <a:r>
              <a:rPr lang="sr-Latn-CS" sz="2900" dirty="0" smtClean="0">
                <a:solidFill>
                  <a:schemeClr val="tx1"/>
                </a:solidFill>
                <a:latin typeface="Times New Roman" pitchFamily="18" charset="0"/>
                <a:cs typeface="Times New Roman" pitchFamily="18" charset="0"/>
              </a:rPr>
              <a:t>. Ekvivalentna električna šema </a:t>
            </a:r>
            <a:r>
              <a:rPr lang="sr-Latn-CS" sz="2900" dirty="0" err="1" smtClean="0">
                <a:solidFill>
                  <a:schemeClr val="tx1"/>
                </a:solidFill>
                <a:latin typeface="Times New Roman" pitchFamily="18" charset="0"/>
                <a:cs typeface="Times New Roman" pitchFamily="18" charset="0"/>
              </a:rPr>
              <a:t>kvarcnog</a:t>
            </a:r>
            <a:r>
              <a:rPr lang="sr-Latn-CS" sz="2900" dirty="0" smtClean="0">
                <a:solidFill>
                  <a:schemeClr val="tx1"/>
                </a:solidFill>
                <a:latin typeface="Times New Roman" pitchFamily="18" charset="0"/>
                <a:cs typeface="Times New Roman" pitchFamily="18" charset="0"/>
              </a:rPr>
              <a:t> oscilatora prikazana je na sljedećoj slici.</a:t>
            </a:r>
            <a:r>
              <a:rPr lang="sr-Latn-CS" b="1" dirty="0" smtClean="0"/>
              <a:t/>
            </a:r>
            <a:br>
              <a:rPr lang="sr-Latn-CS" b="1" dirty="0" smtClean="0"/>
            </a:br>
            <a:r>
              <a:rPr lang="sr-Latn-CS" sz="3200" dirty="0" smtClean="0"/>
              <a:t> </a:t>
            </a:r>
            <a:br>
              <a:rPr lang="sr-Latn-CS" sz="3200" dirty="0" smtClean="0"/>
            </a:br>
            <a:endParaRPr lang="en-US" sz="2900" dirty="0"/>
          </a:p>
        </p:txBody>
      </p:sp>
      <p:sp>
        <p:nvSpPr>
          <p:cNvPr id="5" name="Title 1"/>
          <p:cNvSpPr txBox="1">
            <a:spLocks/>
          </p:cNvSpPr>
          <p:nvPr/>
        </p:nvSpPr>
        <p:spPr>
          <a:xfrm>
            <a:off x="914400" y="9906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frekvencije</a:t>
            </a:r>
            <a:endParaRPr kumimoji="0" lang="sr-Latn-RS" sz="3600" b="0" i="0" u="none" strike="noStrike" kern="1200" cap="none" spc="0" normalizeH="0" baseline="0" noProof="0" dirty="0" smtClean="0">
              <a:ln>
                <a:noFill/>
              </a:ln>
              <a:effectLst/>
              <a:uLnTx/>
              <a:uFillTx/>
              <a:latin typeface="Times New Roman" pitchFamily="18" charset="0"/>
              <a:ea typeface="+mj-ea"/>
              <a:cs typeface="Times New Roman" pitchFamily="18" charset="0"/>
            </a:endParaRPr>
          </a:p>
          <a:p>
            <a:pPr lvl="0" algn="ctr">
              <a:spcBef>
                <a:spcPct val="0"/>
              </a:spcBef>
            </a:pPr>
            <a:r>
              <a:rPr lang="sr-Latn-RS" sz="2800" noProof="0" dirty="0" smtClean="0">
                <a:latin typeface="Times New Roman" pitchFamily="18" charset="0"/>
                <a:cs typeface="Times New Roman" pitchFamily="18" charset="0"/>
              </a:rPr>
              <a:t>Oscilator vremenske baze</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205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533400" y="2209800"/>
            <a:ext cx="8001000" cy="3886200"/>
          </a:xfrm>
        </p:spPr>
        <p:txBody>
          <a:bodyPr>
            <a:normAutofit/>
          </a:bodyPr>
          <a:lstStyle/>
          <a:p>
            <a:r>
              <a:rPr lang="sr-Latn-CS" b="1" dirty="0" smtClean="0"/>
              <a:t/>
            </a:r>
            <a:br>
              <a:rPr lang="sr-Latn-CS" b="1" dirty="0" smtClean="0"/>
            </a:br>
            <a:r>
              <a:rPr lang="sr-Latn-CS" sz="3200" dirty="0" smtClean="0"/>
              <a:t> </a:t>
            </a:r>
            <a:br>
              <a:rPr lang="sr-Latn-CS" sz="3200" dirty="0" smtClean="0"/>
            </a:br>
            <a:endParaRPr lang="en-US" sz="2900" dirty="0"/>
          </a:p>
        </p:txBody>
      </p:sp>
      <p:sp>
        <p:nvSpPr>
          <p:cNvPr id="5" name="Title 1"/>
          <p:cNvSpPr txBox="1">
            <a:spLocks/>
          </p:cNvSpPr>
          <p:nvPr/>
        </p:nvSpPr>
        <p:spPr>
          <a:xfrm>
            <a:off x="1066800" y="9906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frekvencije</a:t>
            </a:r>
            <a:endParaRPr kumimoji="0" lang="sr-Latn-RS" sz="3600" b="0" i="0" u="none" strike="noStrike" kern="1200" cap="none" spc="0" normalizeH="0" baseline="0" noProof="0" dirty="0" smtClean="0">
              <a:ln>
                <a:noFill/>
              </a:ln>
              <a:effectLst/>
              <a:uLnTx/>
              <a:uFillTx/>
              <a:latin typeface="Times New Roman" pitchFamily="18" charset="0"/>
              <a:ea typeface="+mj-ea"/>
              <a:cs typeface="Times New Roman" pitchFamily="18" charset="0"/>
            </a:endParaRPr>
          </a:p>
          <a:p>
            <a:pPr lvl="0" algn="ctr">
              <a:spcBef>
                <a:spcPct val="0"/>
              </a:spcBef>
            </a:pPr>
            <a:r>
              <a:rPr lang="sr-Latn-RS" sz="2800" noProof="0" dirty="0" smtClean="0">
                <a:latin typeface="Times New Roman" pitchFamily="18" charset="0"/>
                <a:cs typeface="Times New Roman" pitchFamily="18" charset="0"/>
              </a:rPr>
              <a:t>Oscilator vremenske baze</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205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pic>
        <p:nvPicPr>
          <p:cNvPr id="20482" name="Picture 2"/>
          <p:cNvPicPr>
            <a:picLocks noChangeAspect="1" noChangeArrowheads="1"/>
          </p:cNvPicPr>
          <p:nvPr/>
        </p:nvPicPr>
        <p:blipFill>
          <a:blip r:embed="rId3"/>
          <a:srcRect/>
          <a:stretch>
            <a:fillRect/>
          </a:stretch>
        </p:blipFill>
        <p:spPr bwMode="auto">
          <a:xfrm>
            <a:off x="1676400" y="2919413"/>
            <a:ext cx="6365814" cy="172878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154</TotalTime>
  <Words>427</Words>
  <Application>Microsoft Office PowerPoint</Application>
  <PresentationFormat>Projekcija na ekranu (4:3)</PresentationFormat>
  <Paragraphs>47</Paragraphs>
  <Slides>15</Slides>
  <Notes>0</Notes>
  <HiddenSlides>0</HiddenSlides>
  <MMClips>0</MMClips>
  <ScaleCrop>false</ScaleCrop>
  <HeadingPairs>
    <vt:vector size="6" baseType="variant">
      <vt:variant>
        <vt:lpstr>Tema</vt:lpstr>
      </vt:variant>
      <vt:variant>
        <vt:i4>1</vt:i4>
      </vt:variant>
      <vt:variant>
        <vt:lpstr>Ugrađeni OLE serveri</vt:lpstr>
      </vt:variant>
      <vt:variant>
        <vt:i4>1</vt:i4>
      </vt:variant>
      <vt:variant>
        <vt:lpstr>Naslovi slajdova</vt:lpstr>
      </vt:variant>
      <vt:variant>
        <vt:i4>15</vt:i4>
      </vt:variant>
    </vt:vector>
  </HeadingPairs>
  <TitlesOfParts>
    <vt:vector size="17" baseType="lpstr">
      <vt:lpstr>Flow</vt:lpstr>
      <vt:lpstr>Jednačina</vt:lpstr>
      <vt:lpstr>Slajd 1</vt:lpstr>
      <vt:lpstr>Frekvencija f  periodičnog signala se definiše kao broj ciklusa tog signala u jedinici vremena. To se može predstaviti jednačinom:   </vt:lpstr>
      <vt:lpstr>  Prema definiciji frekvencije možemo da zaključimo da se frekvencija može meriti pomoću brojača koji će brojati broj ciklusa n, a zatim taj broj treba podeliti vremenskim intervalom t. Osnovna blok šema frekvencmetra – instrumenta za merenje frekvencije data je na sledećoj slici   </vt:lpstr>
      <vt:lpstr>   </vt:lpstr>
      <vt:lpstr>          Ulazni signal – signal čija se frekvencija meri prolazi kroz ulazno kolo (input conditioning) gde signal dobija oblik da bi bio kompatibilan sa internim kolima unutar frekvencmetra. Obrađeni signal se vodi na glavnu kapiju (main gate), odnosno dvoulazno I kolo, kao niz impulsa, pri čemu svaki impuls odgovara jednom ciklusu (periodu) ulaznog signala. Kada je glavna kapija (I kolo) otvorena, impulsi mogu da prođu kroz nju i da dođu na brojačko kolo (counting register).</vt:lpstr>
      <vt:lpstr>       Osnovna blok šema ulaznog kola prikazana je na sledećoj slici.     </vt:lpstr>
      <vt:lpstr>  Ulazno kolo se sastoji od oslabljivača (attenuator), pojačavača (amplifier) i Šmitovog okidnog kola (Schmitt trigger). Šmitovo okidno kolo ima zadatak da konvertuje analogni izlaz ulaznog pojačavača u digitalni oblik kompatibilan sa brojačkim registrima brojača.   </vt:lpstr>
      <vt:lpstr>Izvor preciznog vremena t zavisi od oscilatora vremenske baze. Svaka greška koja se pojavi kod ovog oscilatora, a odrazi se na trajanje intervala t, odraziće se na tačnost merenja frekvencije. Oscilator vremenske baze mora da bude stabilan i uglavnom se koriste oscilatori sa kristalom kvarca. Ekvivalentna električna šema kvarcnog oscilatora prikazana je na sljedećoj slici.   </vt:lpstr>
      <vt:lpstr>   </vt:lpstr>
      <vt:lpstr>Na stabilnost ovih oscilatora najveći uticaj ima promena temperature. S obzirom na to razlikujemo osnovne tipove: - kristal oscilator na sobnoj temperaturi (Room Temperature Crystal Oscillator - RTCO) - temperaturno kompenzovan kristal oscilator (Temperature Compensated Crystal Oscillator - TCCO) - termostatski kontrolisan kristal oscilator (Oven Controlled Crystal Oscillator - OCCO) </vt:lpstr>
      <vt:lpstr>Najveći uticaj na ukupnu grešku imaju greška ±1 cifre i greška vremenske baze. Greška ±1 cifre se često naziva kvantizaciona greška i posledica je neusaglašenosti frekvencije internog takta i ulaznog signala kao što je prikazano na slici. Glavna kapija je otvorena za isto vreme t  u oba slučaja. Neusaglašenost između takta i ulaznog signala prouzrokuje dva validna brojanja pri čemu je broj izbrojanih impulsa u prvom slučaju 1, a u drugom slučaju 2. </vt:lpstr>
      <vt:lpstr> </vt:lpstr>
      <vt:lpstr>Frekvencmetri kao digitalna kola imaju ograničen frekvencijski opseg zbog ograničene brzine rada logičkih kola. Najsavremenija kola omogućavaju konstrukciju brojača za frekvencijske opsege do 500 MHz ili maksimalno do 1 GHz. Za merenje većih frekvencija neophodno je primeniti neku od metoda konverzije naniže. Danas se koriste četiri osnovne tehnike za konvertovanje opsega frekvencija: </vt:lpstr>
      <vt:lpstr>- tehnika preskaliranja za opseg do 1,5 GHz - tehnika heterodinske konverzije koja se najčešće koristi za opseg do 20 GHz - transfer oscilatori za opseg do 23 GHz - harmonijsko heterodinski konvertori – nova tehnika koja omogućava merenja frekvencija do 40 GHz  </vt:lpstr>
      <vt:lpstr>Frekvencmetri sa preskaliranjem jednostavno koriste deljenje ulazne frekvencije čime se dobija signal niže frekvencije koji se može procesirati digitalnim kolima. Blok šema frekvencmetra sa preskaliranjem prikazana je na sledećoj slici.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Filip Markovic</dc:creator>
  <cp:keywords>Multimedijalne tehnologije</cp:keywords>
  <cp:lastModifiedBy>Uroš</cp:lastModifiedBy>
  <cp:revision>26</cp:revision>
  <dcterms:created xsi:type="dcterms:W3CDTF">2018-03-10T13:46:02Z</dcterms:created>
  <dcterms:modified xsi:type="dcterms:W3CDTF">2018-04-01T18:19:16Z</dcterms:modified>
</cp:coreProperties>
</file>