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1BC1EBC-2C8C-4745-9DBB-7D2821DE93A2}" type="datetimeFigureOut">
              <a:rPr lang="en-US" smtClean="0"/>
              <a:pPr/>
              <a:t>4/23/2018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67475D6-C4A2-4C2D-B379-6EFD879AD83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BC1EBC-2C8C-4745-9DBB-7D2821DE93A2}" type="datetimeFigureOut">
              <a:rPr lang="en-US" smtClean="0"/>
              <a:pPr/>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BC1EBC-2C8C-4745-9DBB-7D2821DE93A2}" type="datetimeFigureOut">
              <a:rPr lang="en-US" smtClean="0"/>
              <a:pPr/>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BC1EBC-2C8C-4745-9DBB-7D2821DE93A2}" type="datetimeFigureOut">
              <a:rPr lang="en-US" smtClean="0"/>
              <a:pPr/>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1BC1EBC-2C8C-4745-9DBB-7D2821DE93A2}" type="datetimeFigureOut">
              <a:rPr lang="en-US" smtClean="0"/>
              <a:pPr/>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7475D6-C4A2-4C2D-B379-6EFD879AD83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BC1EBC-2C8C-4745-9DBB-7D2821DE93A2}" type="datetimeFigureOut">
              <a:rPr lang="en-US" smtClean="0"/>
              <a:pPr/>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1BC1EBC-2C8C-4745-9DBB-7D2821DE93A2}" type="datetimeFigureOut">
              <a:rPr lang="en-US" smtClean="0"/>
              <a:pPr/>
              <a:t>4/23/2018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1BC1EBC-2C8C-4745-9DBB-7D2821DE93A2}" type="datetimeFigureOut">
              <a:rPr lang="en-US" smtClean="0"/>
              <a:pPr/>
              <a:t>4/23/2018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BC1EBC-2C8C-4745-9DBB-7D2821DE93A2}" type="datetimeFigureOut">
              <a:rPr lang="en-US" smtClean="0"/>
              <a:pPr/>
              <a:t>4/23/2018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BC1EBC-2C8C-4745-9DBB-7D2821DE93A2}" type="datetimeFigureOut">
              <a:rPr lang="en-US" smtClean="0"/>
              <a:pPr/>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1BC1EBC-2C8C-4745-9DBB-7D2821DE93A2}" type="datetimeFigureOut">
              <a:rPr lang="en-US" smtClean="0"/>
              <a:pPr/>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67475D6-C4A2-4C2D-B379-6EFD879AD83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0000"/>
            <a:lum/>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1BC1EBC-2C8C-4745-9DBB-7D2821DE93A2}" type="datetimeFigureOut">
              <a:rPr lang="en-US" smtClean="0"/>
              <a:pPr/>
              <a:t>4/23/2018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67475D6-C4A2-4C2D-B379-6EFD879AD83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5" name="Text Box 5"/>
          <p:cNvSpPr txBox="1">
            <a:spLocks noChangeArrowheads="1"/>
          </p:cNvSpPr>
          <p:nvPr/>
        </p:nvSpPr>
        <p:spPr bwMode="auto">
          <a:xfrm>
            <a:off x="990600" y="1676400"/>
            <a:ext cx="7772400" cy="3031599"/>
          </a:xfrm>
          <a:prstGeom prst="rect">
            <a:avLst/>
          </a:prstGeom>
          <a:noFill/>
          <a:ln w="9525">
            <a:noFill/>
            <a:miter lim="800000"/>
            <a:headEnd/>
            <a:tailEnd/>
          </a:ln>
        </p:spPr>
        <p:txBody>
          <a:bodyPr wrap="square">
            <a:spAutoFit/>
          </a:bodyPr>
          <a:lstStyle/>
          <a:p>
            <a:pPr algn="ctr">
              <a:spcBef>
                <a:spcPts val="1200"/>
              </a:spcBef>
            </a:pPr>
            <a:r>
              <a:rPr lang="en-US" sz="4500" dirty="0">
                <a:latin typeface="+mj-lt"/>
                <a:ea typeface="+mj-ea"/>
                <a:cs typeface="+mj-cs"/>
              </a:rPr>
              <a:t>VISOKA TEHNIČKA ŠKOLA STRUKOVNIH STUDIJA ZVEČAN</a:t>
            </a:r>
          </a:p>
          <a:p>
            <a:pPr algn="ctr">
              <a:spcBef>
                <a:spcPts val="1200"/>
              </a:spcBef>
            </a:pPr>
            <a:r>
              <a:rPr lang="en-US" sz="3600" dirty="0">
                <a:latin typeface="+mj-lt"/>
                <a:ea typeface="+mj-ea"/>
                <a:cs typeface="+mj-cs"/>
              </a:rPr>
              <a:t>STUDIJSKI PROGRAM:</a:t>
            </a:r>
          </a:p>
          <a:p>
            <a:pPr algn="ctr">
              <a:spcBef>
                <a:spcPts val="1200"/>
              </a:spcBef>
            </a:pPr>
            <a:r>
              <a:rPr lang="en-US" sz="4500" dirty="0">
                <a:latin typeface="+mj-lt"/>
                <a:ea typeface="+mj-ea"/>
                <a:cs typeface="+mj-cs"/>
              </a:rPr>
              <a:t>MULTIMEDIJALNE TEHNOLOGIJE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0" fill="hold"/>
                                        <p:tgtEl>
                                          <p:spTgt spid="1026"/>
                                        </p:tgtEl>
                                        <p:attrNameLst>
                                          <p:attrName>ppt_w</p:attrName>
                                        </p:attrNameLst>
                                      </p:cBhvr>
                                      <p:tavLst>
                                        <p:tav tm="0" fmla="#ppt_w*sin(2.5*pi*$)">
                                          <p:val>
                                            <p:fltVal val="0"/>
                                          </p:val>
                                        </p:tav>
                                        <p:tav tm="100000">
                                          <p:val>
                                            <p:fltVal val="1"/>
                                          </p:val>
                                        </p:tav>
                                      </p:tavLst>
                                    </p:anim>
                                    <p:anim calcmode="lin" valueType="num">
                                      <p:cBhvr>
                                        <p:cTn id="8" dur="5000" fill="hold"/>
                                        <p:tgtEl>
                                          <p:spTgt spid="10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0" y="2133600"/>
            <a:ext cx="1362553" cy="2733675"/>
          </a:xfrm>
          <a:prstGeom prst="rect">
            <a:avLst/>
          </a:prstGeom>
          <a:noFill/>
        </p:spPr>
      </p:pic>
      <p:sp>
        <p:nvSpPr>
          <p:cNvPr id="2" name="Title 1"/>
          <p:cNvSpPr>
            <a:spLocks noGrp="1"/>
          </p:cNvSpPr>
          <p:nvPr>
            <p:ph type="title"/>
          </p:nvPr>
        </p:nvSpPr>
        <p:spPr>
          <a:xfrm>
            <a:off x="685800" y="2590800"/>
            <a:ext cx="8077200" cy="3733800"/>
          </a:xfrm>
        </p:spPr>
        <p:txBody>
          <a:bodyPr>
            <a:noAutofit/>
          </a:bodyPr>
          <a:lstStyle/>
          <a:p>
            <a:r>
              <a:rPr lang="sr-Latn-CS" sz="2600" dirty="0" smtClean="0">
                <a:solidFill>
                  <a:schemeClr val="tx1"/>
                </a:solidFill>
                <a:latin typeface="Times New Roman" pitchFamily="18" charset="0"/>
                <a:cs typeface="Times New Roman" pitchFamily="18" charset="0"/>
              </a:rPr>
              <a:t>Postoji gornja i donja granica učestanosti za opseg u kome ljudsko uho promene pritiska oseća kao zvuk.</a:t>
            </a:r>
            <a:br>
              <a:rPr lang="sr-Latn-CS" sz="2600" dirty="0" smtClean="0">
                <a:solidFill>
                  <a:schemeClr val="tx1"/>
                </a:solidFill>
                <a:latin typeface="Times New Roman" pitchFamily="18" charset="0"/>
                <a:cs typeface="Times New Roman" pitchFamily="18" charset="0"/>
              </a:rPr>
            </a:br>
            <a:r>
              <a:rPr lang="sr-Latn-CS" sz="2600" dirty="0" smtClean="0">
                <a:solidFill>
                  <a:schemeClr val="tx1"/>
                </a:solidFill>
                <a:latin typeface="Times New Roman" pitchFamily="18" charset="0"/>
                <a:cs typeface="Times New Roman" pitchFamily="18" charset="0"/>
              </a:rPr>
              <a:t>Na sledećoj slici je predstavljeno čujno područje govora (</a:t>
            </a:r>
            <a:r>
              <a:rPr lang="sr-Latn-CS" sz="2600" i="1" dirty="0" err="1" smtClean="0">
                <a:solidFill>
                  <a:schemeClr val="tx1"/>
                </a:solidFill>
                <a:latin typeface="Times New Roman" pitchFamily="18" charset="0"/>
                <a:cs typeface="Times New Roman" pitchFamily="18" charset="0"/>
              </a:rPr>
              <a:t>speech</a:t>
            </a:r>
            <a:r>
              <a:rPr lang="sr-Latn-CS" sz="2600" dirty="0" smtClean="0">
                <a:solidFill>
                  <a:schemeClr val="tx1"/>
                </a:solidFill>
                <a:latin typeface="Times New Roman" pitchFamily="18" charset="0"/>
                <a:cs typeface="Times New Roman" pitchFamily="18" charset="0"/>
              </a:rPr>
              <a:t>) i muzike (</a:t>
            </a:r>
            <a:r>
              <a:rPr lang="sr-Latn-CS" sz="2600" i="1" dirty="0" err="1" smtClean="0">
                <a:solidFill>
                  <a:schemeClr val="tx1"/>
                </a:solidFill>
                <a:latin typeface="Times New Roman" pitchFamily="18" charset="0"/>
                <a:cs typeface="Times New Roman" pitchFamily="18" charset="0"/>
              </a:rPr>
              <a:t>music</a:t>
            </a:r>
            <a:r>
              <a:rPr lang="sr-Latn-CS" sz="2600" dirty="0" smtClean="0">
                <a:solidFill>
                  <a:schemeClr val="tx1"/>
                </a:solidFill>
                <a:latin typeface="Times New Roman" pitchFamily="18" charset="0"/>
                <a:cs typeface="Times New Roman" pitchFamily="18" charset="0"/>
              </a:rPr>
              <a:t>).</a:t>
            </a:r>
            <a:br>
              <a:rPr lang="sr-Latn-CS" sz="2600" dirty="0" smtClean="0">
                <a:solidFill>
                  <a:schemeClr val="tx1"/>
                </a:solidFill>
                <a:latin typeface="Times New Roman" pitchFamily="18" charset="0"/>
                <a:cs typeface="Times New Roman" pitchFamily="18" charset="0"/>
              </a:rPr>
            </a:br>
            <a:r>
              <a:rPr lang="sr-Latn-CS" sz="2600" dirty="0" smtClean="0">
                <a:solidFill>
                  <a:schemeClr val="tx1"/>
                </a:solidFill>
                <a:latin typeface="Times New Roman" pitchFamily="18" charset="0"/>
                <a:cs typeface="Times New Roman" pitchFamily="18" charset="0"/>
              </a:rPr>
              <a:t>	</a:t>
            </a:r>
            <a:r>
              <a:rPr lang="en-US" sz="2600" dirty="0" smtClean="0">
                <a:latin typeface="Times New Roman" pitchFamily="18" charset="0"/>
                <a:cs typeface="Times New Roman" pitchFamily="18" charset="0"/>
              </a:rPr>
              <a:t/>
            </a:r>
            <a:br>
              <a:rPr lang="en-US" sz="2600" dirty="0" smtClean="0">
                <a:latin typeface="Times New Roman" pitchFamily="18" charset="0"/>
                <a:cs typeface="Times New Roman" pitchFamily="18" charset="0"/>
              </a:rPr>
            </a:br>
            <a:r>
              <a:rPr lang="sr-Latn-CS" sz="2600" dirty="0" smtClean="0"/>
              <a:t/>
            </a:r>
            <a:br>
              <a:rPr lang="sr-Latn-CS" sz="2600" dirty="0" smtClean="0"/>
            </a:br>
            <a:r>
              <a:rPr lang="sr-Latn-CS" sz="2600" dirty="0" smtClean="0"/>
              <a:t/>
            </a:r>
            <a:br>
              <a:rPr lang="sr-Latn-CS" sz="2600" dirty="0" smtClean="0"/>
            </a:br>
            <a:endParaRPr lang="en-US" sz="2600" dirty="0">
              <a:solidFill>
                <a:schemeClr val="tx1"/>
              </a:solidFill>
              <a:latin typeface="+mn-lt"/>
              <a:ea typeface="+mn-ea"/>
              <a:cs typeface="Arial" pitchFamily="34" charset="0"/>
            </a:endParaRPr>
          </a:p>
        </p:txBody>
      </p:sp>
      <p:sp>
        <p:nvSpPr>
          <p:cNvPr id="4" name="Title 1"/>
          <p:cNvSpPr txBox="1">
            <a:spLocks/>
          </p:cNvSpPr>
          <p:nvPr/>
        </p:nvSpPr>
        <p:spPr>
          <a:xfrm>
            <a:off x="762000" y="914400"/>
            <a:ext cx="8153400" cy="15240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r-Latn-RS" sz="3600" dirty="0" smtClean="0">
                <a:latin typeface="Times New Roman" pitchFamily="18" charset="0"/>
                <a:ea typeface="+mj-ea"/>
                <a:cs typeface="Times New Roman" pitchFamily="18" charset="0"/>
              </a:rPr>
              <a:t>Merenje šuma</a:t>
            </a:r>
          </a:p>
          <a:p>
            <a:pPr marL="0" marR="0" lvl="0" indent="0" algn="ctr" defTabSz="914400" rtl="0" eaLnBrk="1" fontAlgn="auto" latinLnBrk="0" hangingPunct="1">
              <a:lnSpc>
                <a:spcPct val="100000"/>
              </a:lnSpc>
              <a:spcBef>
                <a:spcPct val="0"/>
              </a:spcBef>
              <a:spcAft>
                <a:spcPts val="0"/>
              </a:spcAft>
              <a:buClrTx/>
              <a:buSzTx/>
              <a:buFontTx/>
              <a:buNone/>
              <a:tabLst/>
              <a:defRPr/>
            </a:pPr>
            <a:r>
              <a:rPr lang="sr-Latn-RS" sz="2800" dirty="0" smtClean="0">
                <a:latin typeface="Times New Roman" pitchFamily="18" charset="0"/>
                <a:ea typeface="+mj-ea"/>
                <a:cs typeface="Times New Roman" pitchFamily="18" charset="0"/>
              </a:rPr>
              <a:t>Merenje šuma telefonskog kanala</a:t>
            </a:r>
            <a:endParaRPr kumimoji="0" lang="en-US" sz="2800" b="0"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0" y="2133600"/>
            <a:ext cx="1362553" cy="2733675"/>
          </a:xfrm>
          <a:prstGeom prst="rect">
            <a:avLst/>
          </a:prstGeom>
          <a:noFill/>
        </p:spPr>
      </p:pic>
      <p:sp>
        <p:nvSpPr>
          <p:cNvPr id="2" name="Title 1"/>
          <p:cNvSpPr>
            <a:spLocks noGrp="1"/>
          </p:cNvSpPr>
          <p:nvPr>
            <p:ph type="title"/>
          </p:nvPr>
        </p:nvSpPr>
        <p:spPr>
          <a:xfrm>
            <a:off x="685800" y="2590800"/>
            <a:ext cx="8077200" cy="3733800"/>
          </a:xfrm>
        </p:spPr>
        <p:txBody>
          <a:bodyPr>
            <a:noAutofit/>
          </a:bodyPr>
          <a:lstStyle/>
          <a:p>
            <a:r>
              <a:rPr lang="sr-Latn-CS" sz="2800" dirty="0" smtClean="0"/>
              <a:t/>
            </a:r>
            <a:br>
              <a:rPr lang="sr-Latn-CS" sz="2800" dirty="0" smtClean="0"/>
            </a:br>
            <a:r>
              <a:rPr lang="sr-Latn-CS" sz="2800" dirty="0" smtClean="0"/>
              <a:t>	</a:t>
            </a:r>
            <a:br>
              <a:rPr lang="sr-Latn-CS" sz="2800" dirty="0" smtClean="0"/>
            </a:br>
            <a:r>
              <a:rPr lang="sr-Latn-CS" sz="2800" dirty="0" smtClean="0"/>
              <a:t/>
            </a:r>
            <a:br>
              <a:rPr lang="sr-Latn-CS" sz="2800" dirty="0" smtClean="0"/>
            </a:br>
            <a:endParaRPr lang="en-US" sz="2600" dirty="0">
              <a:solidFill>
                <a:schemeClr val="tx1"/>
              </a:solidFill>
              <a:latin typeface="+mn-lt"/>
              <a:ea typeface="+mn-ea"/>
              <a:cs typeface="Arial" pitchFamily="34" charset="0"/>
            </a:endParaRPr>
          </a:p>
        </p:txBody>
      </p:sp>
      <p:sp>
        <p:nvSpPr>
          <p:cNvPr id="4" name="Title 1"/>
          <p:cNvSpPr txBox="1">
            <a:spLocks/>
          </p:cNvSpPr>
          <p:nvPr/>
        </p:nvSpPr>
        <p:spPr>
          <a:xfrm>
            <a:off x="762000" y="914400"/>
            <a:ext cx="8153400" cy="15240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r-Latn-RS" sz="3600" dirty="0" smtClean="0">
                <a:latin typeface="Times New Roman" pitchFamily="18" charset="0"/>
                <a:ea typeface="+mj-ea"/>
                <a:cs typeface="Times New Roman" pitchFamily="18" charset="0"/>
              </a:rPr>
              <a:t>Merenje šuma</a:t>
            </a:r>
          </a:p>
          <a:p>
            <a:pPr marL="0" marR="0" lvl="0" indent="0" algn="ctr" defTabSz="914400" rtl="0" eaLnBrk="1" fontAlgn="auto" latinLnBrk="0" hangingPunct="1">
              <a:lnSpc>
                <a:spcPct val="100000"/>
              </a:lnSpc>
              <a:spcBef>
                <a:spcPct val="0"/>
              </a:spcBef>
              <a:spcAft>
                <a:spcPts val="0"/>
              </a:spcAft>
              <a:buClrTx/>
              <a:buSzTx/>
              <a:buFontTx/>
              <a:buNone/>
              <a:tabLst/>
              <a:defRPr/>
            </a:pPr>
            <a:r>
              <a:rPr lang="sr-Latn-RS" sz="2800" dirty="0" smtClean="0">
                <a:latin typeface="Times New Roman" pitchFamily="18" charset="0"/>
                <a:ea typeface="+mj-ea"/>
                <a:cs typeface="Times New Roman" pitchFamily="18" charset="0"/>
              </a:rPr>
              <a:t>Merenje šuma telefonskog kanala</a:t>
            </a:r>
            <a:endParaRPr kumimoji="0" lang="en-US" sz="2800" b="0"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pic>
        <p:nvPicPr>
          <p:cNvPr id="21507" name="Picture 3"/>
          <p:cNvPicPr>
            <a:picLocks noChangeAspect="1" noChangeArrowheads="1"/>
          </p:cNvPicPr>
          <p:nvPr/>
        </p:nvPicPr>
        <p:blipFill>
          <a:blip r:embed="rId3"/>
          <a:srcRect/>
          <a:stretch>
            <a:fillRect/>
          </a:stretch>
        </p:blipFill>
        <p:spPr bwMode="auto">
          <a:xfrm>
            <a:off x="2362200" y="2627886"/>
            <a:ext cx="4572000" cy="3468114"/>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0" y="2133600"/>
            <a:ext cx="1362553" cy="2733675"/>
          </a:xfrm>
          <a:prstGeom prst="rect">
            <a:avLst/>
          </a:prstGeom>
          <a:noFill/>
        </p:spPr>
      </p:pic>
      <p:sp>
        <p:nvSpPr>
          <p:cNvPr id="2" name="Title 1"/>
          <p:cNvSpPr>
            <a:spLocks noGrp="1"/>
          </p:cNvSpPr>
          <p:nvPr>
            <p:ph type="title"/>
          </p:nvPr>
        </p:nvSpPr>
        <p:spPr>
          <a:xfrm>
            <a:off x="685800" y="2590800"/>
            <a:ext cx="8077200" cy="3733800"/>
          </a:xfrm>
        </p:spPr>
        <p:txBody>
          <a:bodyPr>
            <a:noAutofit/>
          </a:bodyPr>
          <a:lstStyle/>
          <a:p>
            <a:r>
              <a:rPr lang="sr-Latn-CS" sz="2600" dirty="0" smtClean="0">
                <a:solidFill>
                  <a:schemeClr val="tx1"/>
                </a:solidFill>
                <a:latin typeface="Times New Roman" pitchFamily="18" charset="0"/>
                <a:cs typeface="Times New Roman" pitchFamily="18" charset="0"/>
              </a:rPr>
              <a:t>Nivo zvuka ne može biti prava mera za subjektivni </a:t>
            </a:r>
            <a:r>
              <a:rPr lang="sr-Latn-CS" sz="2600" dirty="0" smtClean="0">
                <a:solidFill>
                  <a:schemeClr val="tx1"/>
                </a:solidFill>
                <a:latin typeface="Times New Roman" pitchFamily="18" charset="0"/>
                <a:cs typeface="Times New Roman" pitchFamily="18" charset="0"/>
              </a:rPr>
              <a:t>osećaj </a:t>
            </a:r>
            <a:r>
              <a:rPr lang="sr-Latn-CS" sz="2600" dirty="0" smtClean="0">
                <a:solidFill>
                  <a:schemeClr val="tx1"/>
                </a:solidFill>
                <a:latin typeface="Times New Roman" pitchFamily="18" charset="0"/>
                <a:cs typeface="Times New Roman" pitchFamily="18" charset="0"/>
              </a:rPr>
              <a:t>jačine zvuka, jer, na primer, ako dva zvuka imaju isti nivo L= 20 </a:t>
            </a:r>
            <a:r>
              <a:rPr lang="sr-Latn-CS" sz="2600" dirty="0" err="1" smtClean="0">
                <a:solidFill>
                  <a:schemeClr val="tx1"/>
                </a:solidFill>
                <a:latin typeface="Times New Roman" pitchFamily="18" charset="0"/>
                <a:cs typeface="Times New Roman" pitchFamily="18" charset="0"/>
              </a:rPr>
              <a:t>dB</a:t>
            </a:r>
            <a:r>
              <a:rPr lang="sr-Latn-CS" sz="2600" dirty="0" smtClean="0">
                <a:solidFill>
                  <a:schemeClr val="tx1"/>
                </a:solidFill>
                <a:latin typeface="Times New Roman" pitchFamily="18" charset="0"/>
                <a:cs typeface="Times New Roman" pitchFamily="18" charset="0"/>
              </a:rPr>
              <a:t>, s tim što jedan ima frekvenciju 100 </a:t>
            </a:r>
            <a:r>
              <a:rPr lang="sr-Latn-CS" sz="2600" dirty="0" err="1" smtClean="0">
                <a:solidFill>
                  <a:schemeClr val="tx1"/>
                </a:solidFill>
                <a:latin typeface="Times New Roman" pitchFamily="18" charset="0"/>
                <a:cs typeface="Times New Roman" pitchFamily="18" charset="0"/>
              </a:rPr>
              <a:t>Hz</a:t>
            </a:r>
            <a:r>
              <a:rPr lang="sr-Latn-CS" sz="2600" dirty="0" smtClean="0">
                <a:solidFill>
                  <a:schemeClr val="tx1"/>
                </a:solidFill>
                <a:latin typeface="Times New Roman" pitchFamily="18" charset="0"/>
                <a:cs typeface="Times New Roman" pitchFamily="18" charset="0"/>
              </a:rPr>
              <a:t>, a drugi 1000 </a:t>
            </a:r>
            <a:r>
              <a:rPr lang="sr-Latn-CS" sz="2600" dirty="0" err="1" smtClean="0">
                <a:solidFill>
                  <a:schemeClr val="tx1"/>
                </a:solidFill>
                <a:latin typeface="Times New Roman" pitchFamily="18" charset="0"/>
                <a:cs typeface="Times New Roman" pitchFamily="18" charset="0"/>
              </a:rPr>
              <a:t>Hz</a:t>
            </a:r>
            <a:r>
              <a:rPr lang="sr-Latn-CS" sz="2600" dirty="0" smtClean="0">
                <a:solidFill>
                  <a:schemeClr val="tx1"/>
                </a:solidFill>
                <a:latin typeface="Times New Roman" pitchFamily="18" charset="0"/>
                <a:cs typeface="Times New Roman" pitchFamily="18" charset="0"/>
              </a:rPr>
              <a:t>, prvi zvuk uho neće čuti, a drugi je znatno jači od onog na pragu </a:t>
            </a:r>
            <a:r>
              <a:rPr lang="sr-Latn-CS" sz="2600" dirty="0" err="1" smtClean="0">
                <a:solidFill>
                  <a:schemeClr val="tx1"/>
                </a:solidFill>
                <a:latin typeface="Times New Roman" pitchFamily="18" charset="0"/>
                <a:cs typeface="Times New Roman" pitchFamily="18" charset="0"/>
              </a:rPr>
              <a:t>čujnosti</a:t>
            </a:r>
            <a:r>
              <a:rPr lang="sr-Latn-CS" sz="2600" dirty="0" smtClean="0">
                <a:solidFill>
                  <a:schemeClr val="tx1"/>
                </a:solidFill>
                <a:latin typeface="Times New Roman" pitchFamily="18" charset="0"/>
                <a:cs typeface="Times New Roman" pitchFamily="18" charset="0"/>
              </a:rPr>
              <a:t>.</a:t>
            </a:r>
            <a:r>
              <a:rPr lang="sr-Latn-CS" sz="2600" dirty="0" smtClean="0">
                <a:latin typeface="Times New Roman" pitchFamily="18" charset="0"/>
                <a:cs typeface="Times New Roman" pitchFamily="18" charset="0"/>
              </a:rPr>
              <a:t/>
            </a:r>
            <a:br>
              <a:rPr lang="sr-Latn-CS" sz="2600" dirty="0" smtClean="0">
                <a:latin typeface="Times New Roman" pitchFamily="18" charset="0"/>
                <a:cs typeface="Times New Roman" pitchFamily="18" charset="0"/>
              </a:rPr>
            </a:br>
            <a:r>
              <a:rPr lang="sr-Latn-CS" sz="2600" dirty="0" smtClean="0"/>
              <a:t/>
            </a:r>
            <a:br>
              <a:rPr lang="sr-Latn-CS" sz="2600" dirty="0" smtClean="0"/>
            </a:br>
            <a:r>
              <a:rPr lang="sr-Latn-CS" sz="2600" dirty="0" smtClean="0"/>
              <a:t>	</a:t>
            </a:r>
            <a:br>
              <a:rPr lang="sr-Latn-CS" sz="2600" dirty="0" smtClean="0"/>
            </a:br>
            <a:r>
              <a:rPr lang="sr-Latn-CS" sz="2600" dirty="0" smtClean="0"/>
              <a:t/>
            </a:r>
            <a:br>
              <a:rPr lang="sr-Latn-CS" sz="2600" dirty="0" smtClean="0"/>
            </a:br>
            <a:endParaRPr lang="en-US" sz="2600" dirty="0">
              <a:solidFill>
                <a:schemeClr val="tx1"/>
              </a:solidFill>
              <a:latin typeface="+mn-lt"/>
              <a:ea typeface="+mn-ea"/>
              <a:cs typeface="Arial" pitchFamily="34" charset="0"/>
            </a:endParaRPr>
          </a:p>
        </p:txBody>
      </p:sp>
      <p:sp>
        <p:nvSpPr>
          <p:cNvPr id="4" name="Title 1"/>
          <p:cNvSpPr txBox="1">
            <a:spLocks/>
          </p:cNvSpPr>
          <p:nvPr/>
        </p:nvSpPr>
        <p:spPr>
          <a:xfrm>
            <a:off x="762000" y="914400"/>
            <a:ext cx="8153400" cy="15240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r-Latn-RS" sz="3600" dirty="0" smtClean="0">
                <a:latin typeface="Times New Roman" pitchFamily="18" charset="0"/>
                <a:ea typeface="+mj-ea"/>
                <a:cs typeface="Times New Roman" pitchFamily="18" charset="0"/>
              </a:rPr>
              <a:t>Merenje šuma</a:t>
            </a:r>
          </a:p>
          <a:p>
            <a:pPr marL="0" marR="0" lvl="0" indent="0" algn="ctr" defTabSz="914400" rtl="0" eaLnBrk="1" fontAlgn="auto" latinLnBrk="0" hangingPunct="1">
              <a:lnSpc>
                <a:spcPct val="100000"/>
              </a:lnSpc>
              <a:spcBef>
                <a:spcPct val="0"/>
              </a:spcBef>
              <a:spcAft>
                <a:spcPts val="0"/>
              </a:spcAft>
              <a:buClrTx/>
              <a:buSzTx/>
              <a:buFontTx/>
              <a:buNone/>
              <a:tabLst/>
              <a:defRPr/>
            </a:pPr>
            <a:r>
              <a:rPr lang="sr-Latn-RS" sz="2800" dirty="0" smtClean="0">
                <a:latin typeface="Times New Roman" pitchFamily="18" charset="0"/>
                <a:ea typeface="+mj-ea"/>
                <a:cs typeface="Times New Roman" pitchFamily="18" charset="0"/>
              </a:rPr>
              <a:t>Merenje šuma telefonskog kanala</a:t>
            </a:r>
            <a:endParaRPr kumimoji="0" lang="en-US" sz="2800" b="0"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0" y="2133600"/>
            <a:ext cx="1362553" cy="2733675"/>
          </a:xfrm>
          <a:prstGeom prst="rect">
            <a:avLst/>
          </a:prstGeom>
          <a:noFill/>
        </p:spPr>
      </p:pic>
      <p:sp>
        <p:nvSpPr>
          <p:cNvPr id="2" name="Title 1"/>
          <p:cNvSpPr>
            <a:spLocks noGrp="1"/>
          </p:cNvSpPr>
          <p:nvPr>
            <p:ph type="title"/>
          </p:nvPr>
        </p:nvSpPr>
        <p:spPr>
          <a:xfrm>
            <a:off x="609600" y="2590800"/>
            <a:ext cx="8077200" cy="3733800"/>
          </a:xfrm>
        </p:spPr>
        <p:txBody>
          <a:bodyPr>
            <a:noAutofit/>
          </a:bodyPr>
          <a:lstStyle/>
          <a:p>
            <a:r>
              <a:rPr lang="sr-Latn-CS" sz="2600" dirty="0" smtClean="0">
                <a:solidFill>
                  <a:schemeClr val="tx1"/>
                </a:solidFill>
                <a:latin typeface="Times New Roman" pitchFamily="18" charset="0"/>
                <a:cs typeface="Times New Roman" pitchFamily="18" charset="0"/>
              </a:rPr>
              <a:t>Zbog toga je za subjektivnu jačinu zvuka ili kraće jačinu zvuka uvedena jedinica fon. Jačina zvuka u </a:t>
            </a:r>
            <a:r>
              <a:rPr lang="sr-Latn-CS" sz="2600" dirty="0" err="1" smtClean="0">
                <a:solidFill>
                  <a:schemeClr val="tx1"/>
                </a:solidFill>
                <a:latin typeface="Times New Roman" pitchFamily="18" charset="0"/>
                <a:cs typeface="Times New Roman" pitchFamily="18" charset="0"/>
              </a:rPr>
              <a:t>fonima</a:t>
            </a:r>
            <a:r>
              <a:rPr lang="sr-Latn-CS" sz="2600" dirty="0" smtClean="0">
                <a:solidFill>
                  <a:schemeClr val="tx1"/>
                </a:solidFill>
                <a:latin typeface="Times New Roman" pitchFamily="18" charset="0"/>
                <a:cs typeface="Times New Roman" pitchFamily="18" charset="0"/>
              </a:rPr>
              <a:t> na 1000 </a:t>
            </a:r>
            <a:r>
              <a:rPr lang="sr-Latn-CS" sz="2600" dirty="0" err="1" smtClean="0">
                <a:solidFill>
                  <a:schemeClr val="tx1"/>
                </a:solidFill>
                <a:latin typeface="Times New Roman" pitchFamily="18" charset="0"/>
                <a:cs typeface="Times New Roman" pitchFamily="18" charset="0"/>
              </a:rPr>
              <a:t>Hz</a:t>
            </a:r>
            <a:r>
              <a:rPr lang="sr-Latn-CS" sz="2600" dirty="0" smtClean="0">
                <a:solidFill>
                  <a:schemeClr val="tx1"/>
                </a:solidFill>
                <a:latin typeface="Times New Roman" pitchFamily="18" charset="0"/>
                <a:cs typeface="Times New Roman" pitchFamily="18" charset="0"/>
              </a:rPr>
              <a:t> jednaka je nivou zvuka u </a:t>
            </a:r>
            <a:r>
              <a:rPr lang="sr-Latn-CS" sz="2600" dirty="0" err="1" smtClean="0">
                <a:solidFill>
                  <a:schemeClr val="tx1"/>
                </a:solidFill>
                <a:latin typeface="Times New Roman" pitchFamily="18" charset="0"/>
                <a:cs typeface="Times New Roman" pitchFamily="18" charset="0"/>
              </a:rPr>
              <a:t>decibelima</a:t>
            </a:r>
            <a:r>
              <a:rPr lang="sr-Latn-CS" sz="2600" dirty="0" smtClean="0">
                <a:solidFill>
                  <a:schemeClr val="tx1"/>
                </a:solidFill>
                <a:latin typeface="Times New Roman" pitchFamily="18" charset="0"/>
                <a:cs typeface="Times New Roman" pitchFamily="18" charset="0"/>
              </a:rPr>
              <a:t>, pa je na 1000 </a:t>
            </a:r>
            <a:r>
              <a:rPr lang="sr-Latn-CS" sz="2600" dirty="0" err="1" smtClean="0">
                <a:solidFill>
                  <a:schemeClr val="tx1"/>
                </a:solidFill>
                <a:latin typeface="Times New Roman" pitchFamily="18" charset="0"/>
                <a:cs typeface="Times New Roman" pitchFamily="18" charset="0"/>
              </a:rPr>
              <a:t>Hz</a:t>
            </a:r>
            <a:r>
              <a:rPr lang="sr-Latn-CS" sz="2600" dirty="0" smtClean="0">
                <a:solidFill>
                  <a:schemeClr val="tx1"/>
                </a:solidFill>
                <a:latin typeface="Times New Roman" pitchFamily="18" charset="0"/>
                <a:cs typeface="Times New Roman" pitchFamily="18" charset="0"/>
              </a:rPr>
              <a:t> fon jednak </a:t>
            </a:r>
            <a:r>
              <a:rPr lang="sr-Latn-CS" sz="2600" dirty="0" err="1" smtClean="0">
                <a:solidFill>
                  <a:schemeClr val="tx1"/>
                </a:solidFill>
                <a:latin typeface="Times New Roman" pitchFamily="18" charset="0"/>
                <a:cs typeface="Times New Roman" pitchFamily="18" charset="0"/>
              </a:rPr>
              <a:t>decibelu</a:t>
            </a:r>
            <a:r>
              <a:rPr lang="sr-Latn-CS" sz="2600" dirty="0" smtClean="0">
                <a:solidFill>
                  <a:schemeClr val="tx1"/>
                </a:solidFill>
                <a:latin typeface="Times New Roman" pitchFamily="18" charset="0"/>
                <a:cs typeface="Times New Roman" pitchFamily="18" charset="0"/>
              </a:rPr>
              <a:t>. Na svim ostalim frekvencijama jačina zvuka u </a:t>
            </a:r>
            <a:r>
              <a:rPr lang="sr-Latn-CS" sz="2600" dirty="0" err="1" smtClean="0">
                <a:solidFill>
                  <a:schemeClr val="tx1"/>
                </a:solidFill>
                <a:latin typeface="Times New Roman" pitchFamily="18" charset="0"/>
                <a:cs typeface="Times New Roman" pitchFamily="18" charset="0"/>
              </a:rPr>
              <a:t>fonima</a:t>
            </a:r>
            <a:r>
              <a:rPr lang="sr-Latn-CS" sz="2600" dirty="0" smtClean="0">
                <a:solidFill>
                  <a:schemeClr val="tx1"/>
                </a:solidFill>
                <a:latin typeface="Times New Roman" pitchFamily="18" charset="0"/>
                <a:cs typeface="Times New Roman" pitchFamily="18" charset="0"/>
              </a:rPr>
              <a:t> određuje se eksperimentalno utvrđivanjem kada je neki zvuk iste jačine kao zvuk na 1000 </a:t>
            </a:r>
            <a:r>
              <a:rPr lang="sr-Latn-CS" sz="2600" dirty="0" err="1" smtClean="0">
                <a:solidFill>
                  <a:schemeClr val="tx1"/>
                </a:solidFill>
                <a:latin typeface="Times New Roman" pitchFamily="18" charset="0"/>
                <a:cs typeface="Times New Roman" pitchFamily="18" charset="0"/>
              </a:rPr>
              <a:t>Hz</a:t>
            </a:r>
            <a:r>
              <a:rPr lang="sr-Latn-CS" sz="2600" dirty="0" smtClean="0">
                <a:solidFill>
                  <a:schemeClr val="tx1"/>
                </a:solidFill>
                <a:latin typeface="Times New Roman" pitchFamily="18" charset="0"/>
                <a:cs typeface="Times New Roman" pitchFamily="18" charset="0"/>
              </a:rPr>
              <a:t>, čija je jačina definisana. Tako su dobijene </a:t>
            </a:r>
            <a:r>
              <a:rPr lang="sr-Latn-CS" sz="2600" dirty="0" err="1" smtClean="0">
                <a:solidFill>
                  <a:schemeClr val="tx1"/>
                </a:solidFill>
                <a:latin typeface="Times New Roman" pitchFamily="18" charset="0"/>
                <a:cs typeface="Times New Roman" pitchFamily="18" charset="0"/>
              </a:rPr>
              <a:t>izofonske</a:t>
            </a:r>
            <a:r>
              <a:rPr lang="sr-Latn-CS" sz="2600" dirty="0" smtClean="0">
                <a:solidFill>
                  <a:schemeClr val="tx1"/>
                </a:solidFill>
                <a:latin typeface="Times New Roman" pitchFamily="18" charset="0"/>
                <a:cs typeface="Times New Roman" pitchFamily="18" charset="0"/>
              </a:rPr>
              <a:t> linije ili linije jednake jačine zvuka, koje su prikazane na sledećoj slici.</a:t>
            </a:r>
            <a:endParaRPr lang="en-US" sz="2600" dirty="0">
              <a:solidFill>
                <a:schemeClr val="tx1"/>
              </a:solidFill>
              <a:latin typeface="Times New Roman" pitchFamily="18" charset="0"/>
              <a:ea typeface="+mn-ea"/>
              <a:cs typeface="Times New Roman" pitchFamily="18" charset="0"/>
            </a:endParaRPr>
          </a:p>
        </p:txBody>
      </p:sp>
      <p:sp>
        <p:nvSpPr>
          <p:cNvPr id="4" name="Title 1"/>
          <p:cNvSpPr txBox="1">
            <a:spLocks/>
          </p:cNvSpPr>
          <p:nvPr/>
        </p:nvSpPr>
        <p:spPr>
          <a:xfrm>
            <a:off x="762000" y="914400"/>
            <a:ext cx="8153400" cy="15240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r-Latn-RS" sz="3600" dirty="0" smtClean="0">
                <a:latin typeface="Times New Roman" pitchFamily="18" charset="0"/>
                <a:ea typeface="+mj-ea"/>
                <a:cs typeface="Times New Roman" pitchFamily="18" charset="0"/>
              </a:rPr>
              <a:t>Merenje šuma</a:t>
            </a:r>
          </a:p>
          <a:p>
            <a:pPr marL="0" marR="0" lvl="0" indent="0" algn="ctr" defTabSz="914400" rtl="0" eaLnBrk="1" fontAlgn="auto" latinLnBrk="0" hangingPunct="1">
              <a:lnSpc>
                <a:spcPct val="100000"/>
              </a:lnSpc>
              <a:spcBef>
                <a:spcPct val="0"/>
              </a:spcBef>
              <a:spcAft>
                <a:spcPts val="0"/>
              </a:spcAft>
              <a:buClrTx/>
              <a:buSzTx/>
              <a:buFontTx/>
              <a:buNone/>
              <a:tabLst/>
              <a:defRPr/>
            </a:pPr>
            <a:r>
              <a:rPr lang="sr-Latn-RS" sz="2800" dirty="0" smtClean="0">
                <a:latin typeface="Times New Roman" pitchFamily="18" charset="0"/>
                <a:ea typeface="+mj-ea"/>
                <a:cs typeface="Times New Roman" pitchFamily="18" charset="0"/>
              </a:rPr>
              <a:t>Merenje šuma telefonskog kanala</a:t>
            </a:r>
            <a:endParaRPr kumimoji="0" lang="en-US" sz="2800" b="0"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0" y="2133600"/>
            <a:ext cx="1362553" cy="2733675"/>
          </a:xfrm>
          <a:prstGeom prst="rect">
            <a:avLst/>
          </a:prstGeom>
          <a:noFill/>
        </p:spPr>
      </p:pic>
      <p:sp>
        <p:nvSpPr>
          <p:cNvPr id="2" name="Title 1"/>
          <p:cNvSpPr>
            <a:spLocks noGrp="1"/>
          </p:cNvSpPr>
          <p:nvPr>
            <p:ph type="title"/>
          </p:nvPr>
        </p:nvSpPr>
        <p:spPr>
          <a:xfrm>
            <a:off x="685800" y="2590800"/>
            <a:ext cx="8077200" cy="3733800"/>
          </a:xfrm>
        </p:spPr>
        <p:txBody>
          <a:bodyPr>
            <a:noAutofit/>
          </a:bodyPr>
          <a:lstStyle/>
          <a:p>
            <a:endParaRPr lang="en-US" sz="2600" dirty="0">
              <a:solidFill>
                <a:schemeClr val="tx1"/>
              </a:solidFill>
              <a:latin typeface="+mn-lt"/>
              <a:ea typeface="+mn-ea"/>
              <a:cs typeface="Arial" pitchFamily="34" charset="0"/>
            </a:endParaRPr>
          </a:p>
        </p:txBody>
      </p:sp>
      <p:sp>
        <p:nvSpPr>
          <p:cNvPr id="4" name="Title 1"/>
          <p:cNvSpPr txBox="1">
            <a:spLocks/>
          </p:cNvSpPr>
          <p:nvPr/>
        </p:nvSpPr>
        <p:spPr>
          <a:xfrm>
            <a:off x="762000" y="914400"/>
            <a:ext cx="8153400" cy="15240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r-Latn-RS" sz="3600" dirty="0" smtClean="0">
                <a:latin typeface="Times New Roman" pitchFamily="18" charset="0"/>
                <a:ea typeface="+mj-ea"/>
                <a:cs typeface="Times New Roman" pitchFamily="18" charset="0"/>
              </a:rPr>
              <a:t>Merenje šuma</a:t>
            </a:r>
          </a:p>
          <a:p>
            <a:pPr marL="0" marR="0" lvl="0" indent="0" algn="ctr" defTabSz="914400" rtl="0" eaLnBrk="1" fontAlgn="auto" latinLnBrk="0" hangingPunct="1">
              <a:lnSpc>
                <a:spcPct val="100000"/>
              </a:lnSpc>
              <a:spcBef>
                <a:spcPct val="0"/>
              </a:spcBef>
              <a:spcAft>
                <a:spcPts val="0"/>
              </a:spcAft>
              <a:buClrTx/>
              <a:buSzTx/>
              <a:buFontTx/>
              <a:buNone/>
              <a:tabLst/>
              <a:defRPr/>
            </a:pPr>
            <a:r>
              <a:rPr lang="sr-Latn-RS" sz="2800" dirty="0" smtClean="0">
                <a:latin typeface="Times New Roman" pitchFamily="18" charset="0"/>
                <a:ea typeface="+mj-ea"/>
                <a:cs typeface="Times New Roman" pitchFamily="18" charset="0"/>
              </a:rPr>
              <a:t>Merenje šuma telefonskog kanala</a:t>
            </a:r>
            <a:endParaRPr kumimoji="0" lang="en-US" sz="2800" b="0"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pic>
        <p:nvPicPr>
          <p:cNvPr id="26627" name="Picture 3"/>
          <p:cNvPicPr>
            <a:picLocks noChangeAspect="1" noChangeArrowheads="1"/>
          </p:cNvPicPr>
          <p:nvPr/>
        </p:nvPicPr>
        <p:blipFill>
          <a:blip r:embed="rId3"/>
          <a:srcRect/>
          <a:stretch>
            <a:fillRect/>
          </a:stretch>
        </p:blipFill>
        <p:spPr bwMode="auto">
          <a:xfrm>
            <a:off x="2286000" y="2667000"/>
            <a:ext cx="4724400" cy="3556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0" y="2133600"/>
            <a:ext cx="1362553" cy="2733675"/>
          </a:xfrm>
          <a:prstGeom prst="rect">
            <a:avLst/>
          </a:prstGeom>
          <a:noFill/>
        </p:spPr>
      </p:pic>
      <p:sp>
        <p:nvSpPr>
          <p:cNvPr id="2" name="Title 1"/>
          <p:cNvSpPr>
            <a:spLocks noGrp="1"/>
          </p:cNvSpPr>
          <p:nvPr>
            <p:ph type="title"/>
          </p:nvPr>
        </p:nvSpPr>
        <p:spPr>
          <a:xfrm>
            <a:off x="685800" y="2590800"/>
            <a:ext cx="8077200" cy="3733800"/>
          </a:xfrm>
        </p:spPr>
        <p:txBody>
          <a:bodyPr>
            <a:noAutofit/>
          </a:bodyPr>
          <a:lstStyle/>
          <a:p>
            <a:r>
              <a:rPr lang="sr-Latn-CS" sz="2600" dirty="0" smtClean="0">
                <a:solidFill>
                  <a:schemeClr val="tx1"/>
                </a:solidFill>
                <a:latin typeface="Times New Roman" pitchFamily="18" charset="0"/>
                <a:cs typeface="Times New Roman" pitchFamily="18" charset="0"/>
              </a:rPr>
              <a:t>Da bi se omogućilo merenje </a:t>
            </a:r>
            <a:r>
              <a:rPr lang="sr-Latn-CS" sz="2600" dirty="0" err="1" smtClean="0">
                <a:solidFill>
                  <a:schemeClr val="tx1"/>
                </a:solidFill>
                <a:latin typeface="Times New Roman" pitchFamily="18" charset="0"/>
                <a:cs typeface="Times New Roman" pitchFamily="18" charset="0"/>
              </a:rPr>
              <a:t>ometajućeg</a:t>
            </a:r>
            <a:r>
              <a:rPr lang="sr-Latn-CS" sz="2600" dirty="0" smtClean="0">
                <a:solidFill>
                  <a:schemeClr val="tx1"/>
                </a:solidFill>
                <a:latin typeface="Times New Roman" pitchFamily="18" charset="0"/>
                <a:cs typeface="Times New Roman" pitchFamily="18" charset="0"/>
              </a:rPr>
              <a:t> dejstva šumova, koristi se specijalan instrument – </a:t>
            </a:r>
            <a:r>
              <a:rPr lang="sr-Latn-CS" sz="2600" dirty="0" err="1" smtClean="0">
                <a:solidFill>
                  <a:schemeClr val="tx1"/>
                </a:solidFill>
                <a:latin typeface="Times New Roman" pitchFamily="18" charset="0"/>
                <a:cs typeface="Times New Roman" pitchFamily="18" charset="0"/>
              </a:rPr>
              <a:t>psofometar</a:t>
            </a:r>
            <a:r>
              <a:rPr lang="sr-Latn-CS" sz="2600" dirty="0" smtClean="0">
                <a:solidFill>
                  <a:schemeClr val="tx1"/>
                </a:solidFill>
                <a:latin typeface="Times New Roman" pitchFamily="18" charset="0"/>
                <a:cs typeface="Times New Roman" pitchFamily="18" charset="0"/>
              </a:rPr>
              <a:t>, čija je blok šema prikazana na sledećoj slici.</a:t>
            </a:r>
            <a:r>
              <a:rPr lang="sr-Latn-CS" sz="2800" dirty="0" smtClean="0">
                <a:solidFill>
                  <a:schemeClr val="tx1"/>
                </a:solidFill>
                <a:latin typeface="Times New Roman" pitchFamily="18" charset="0"/>
                <a:cs typeface="Times New Roman" pitchFamily="18" charset="0"/>
              </a:rPr>
              <a:t/>
            </a:r>
            <a:br>
              <a:rPr lang="sr-Latn-CS" sz="2800" dirty="0" smtClean="0">
                <a:solidFill>
                  <a:schemeClr val="tx1"/>
                </a:solidFill>
                <a:latin typeface="Times New Roman" pitchFamily="18" charset="0"/>
                <a:cs typeface="Times New Roman" pitchFamily="18" charset="0"/>
              </a:rPr>
            </a:br>
            <a:r>
              <a:rPr lang="sr-Latn-CS" sz="2800" dirty="0" smtClean="0"/>
              <a:t/>
            </a:r>
            <a:br>
              <a:rPr lang="sr-Latn-CS" sz="2800" dirty="0" smtClean="0"/>
            </a:br>
            <a:r>
              <a:rPr lang="sr-Latn-CS" sz="2800" dirty="0" smtClean="0"/>
              <a:t/>
            </a:r>
            <a:br>
              <a:rPr lang="sr-Latn-CS" sz="2800" dirty="0" smtClean="0"/>
            </a:br>
            <a:r>
              <a:rPr lang="sr-Latn-CS" sz="2800" dirty="0" smtClean="0"/>
              <a:t/>
            </a:r>
            <a:br>
              <a:rPr lang="sr-Latn-CS" sz="2800" dirty="0" smtClean="0"/>
            </a:br>
            <a:r>
              <a:rPr lang="sr-Latn-CS" sz="2800" dirty="0" smtClean="0"/>
              <a:t/>
            </a:r>
            <a:br>
              <a:rPr lang="sr-Latn-CS" sz="2800" dirty="0" smtClean="0"/>
            </a:br>
            <a:r>
              <a:rPr lang="sr-Latn-CS" sz="2800" dirty="0" smtClean="0"/>
              <a:t/>
            </a:r>
            <a:br>
              <a:rPr lang="sr-Latn-CS" sz="2800" dirty="0" smtClean="0"/>
            </a:br>
            <a:endParaRPr lang="en-US" sz="2600" dirty="0">
              <a:solidFill>
                <a:schemeClr val="tx1"/>
              </a:solidFill>
              <a:latin typeface="+mn-lt"/>
              <a:ea typeface="+mn-ea"/>
              <a:cs typeface="Arial" pitchFamily="34" charset="0"/>
            </a:endParaRPr>
          </a:p>
        </p:txBody>
      </p:sp>
      <p:sp>
        <p:nvSpPr>
          <p:cNvPr id="4" name="Title 1"/>
          <p:cNvSpPr txBox="1">
            <a:spLocks/>
          </p:cNvSpPr>
          <p:nvPr/>
        </p:nvSpPr>
        <p:spPr>
          <a:xfrm>
            <a:off x="762000" y="914400"/>
            <a:ext cx="8153400" cy="15240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r-Latn-RS" sz="3600" dirty="0" smtClean="0">
                <a:latin typeface="Times New Roman" pitchFamily="18" charset="0"/>
                <a:ea typeface="+mj-ea"/>
                <a:cs typeface="Times New Roman" pitchFamily="18" charset="0"/>
              </a:rPr>
              <a:t>Merenje šuma</a:t>
            </a:r>
          </a:p>
          <a:p>
            <a:pPr marL="0" marR="0" lvl="0" indent="0" algn="ctr" defTabSz="914400" rtl="0" eaLnBrk="1" fontAlgn="auto" latinLnBrk="0" hangingPunct="1">
              <a:lnSpc>
                <a:spcPct val="100000"/>
              </a:lnSpc>
              <a:spcBef>
                <a:spcPct val="0"/>
              </a:spcBef>
              <a:spcAft>
                <a:spcPts val="0"/>
              </a:spcAft>
              <a:buClrTx/>
              <a:buSzTx/>
              <a:buFontTx/>
              <a:buNone/>
              <a:tabLst/>
              <a:defRPr/>
            </a:pPr>
            <a:r>
              <a:rPr lang="sr-Latn-RS" sz="2800" dirty="0" smtClean="0">
                <a:latin typeface="Times New Roman" pitchFamily="18" charset="0"/>
                <a:ea typeface="+mj-ea"/>
                <a:cs typeface="Times New Roman" pitchFamily="18" charset="0"/>
              </a:rPr>
              <a:t>Merenje šuma telefonskog kanala</a:t>
            </a:r>
            <a:endParaRPr kumimoji="0" lang="en-US" sz="2800" b="0"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pic>
        <p:nvPicPr>
          <p:cNvPr id="27650" name="Picture 2"/>
          <p:cNvPicPr>
            <a:picLocks noChangeAspect="1" noChangeArrowheads="1"/>
          </p:cNvPicPr>
          <p:nvPr/>
        </p:nvPicPr>
        <p:blipFill>
          <a:blip r:embed="rId3"/>
          <a:srcRect/>
          <a:stretch>
            <a:fillRect/>
          </a:stretch>
        </p:blipFill>
        <p:spPr bwMode="auto">
          <a:xfrm>
            <a:off x="1143000" y="4038600"/>
            <a:ext cx="7618615" cy="13716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2" name="Title 1"/>
          <p:cNvSpPr>
            <a:spLocks noGrp="1"/>
          </p:cNvSpPr>
          <p:nvPr>
            <p:ph type="title"/>
          </p:nvPr>
        </p:nvSpPr>
        <p:spPr>
          <a:xfrm>
            <a:off x="1295400" y="2895600"/>
            <a:ext cx="7391400" cy="1143000"/>
          </a:xfrm>
        </p:spPr>
        <p:txBody>
          <a:bodyPr>
            <a:normAutofit fontScale="90000"/>
          </a:bodyPr>
          <a:lstStyle/>
          <a:p>
            <a:pPr algn="ctr"/>
            <a:r>
              <a:rPr lang="sr-Latn-CS" dirty="0" smtClean="0">
                <a:solidFill>
                  <a:schemeClr val="tx1"/>
                </a:solidFill>
                <a:latin typeface="Times New Roman" pitchFamily="18" charset="0"/>
                <a:cs typeface="Times New Roman" pitchFamily="18" charset="0"/>
              </a:rPr>
              <a:t>M</a:t>
            </a:r>
            <a:r>
              <a:rPr lang="sr-Latn-RS" dirty="0" smtClean="0">
                <a:solidFill>
                  <a:schemeClr val="tx1"/>
                </a:solidFill>
                <a:latin typeface="Times New Roman" pitchFamily="18" charset="0"/>
                <a:cs typeface="Times New Roman" pitchFamily="18" charset="0"/>
              </a:rPr>
              <a:t>erenja u telekomunikacijama</a:t>
            </a:r>
            <a:endParaRPr lang="en-US"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0" y="2133600"/>
            <a:ext cx="1362553" cy="2733675"/>
          </a:xfrm>
          <a:prstGeom prst="rect">
            <a:avLst/>
          </a:prstGeom>
          <a:noFill/>
        </p:spPr>
      </p:pic>
      <p:sp>
        <p:nvSpPr>
          <p:cNvPr id="2" name="Title 1"/>
          <p:cNvSpPr>
            <a:spLocks noGrp="1"/>
          </p:cNvSpPr>
          <p:nvPr>
            <p:ph type="title"/>
          </p:nvPr>
        </p:nvSpPr>
        <p:spPr>
          <a:xfrm>
            <a:off x="685800" y="2590800"/>
            <a:ext cx="8077200" cy="3733800"/>
          </a:xfrm>
        </p:spPr>
        <p:txBody>
          <a:bodyPr>
            <a:noAutofit/>
          </a:bodyPr>
          <a:lstStyle/>
          <a:p>
            <a:r>
              <a:rPr lang="sr-Latn-CS" sz="2600" dirty="0" smtClean="0">
                <a:solidFill>
                  <a:schemeClr val="tx1"/>
                </a:solidFill>
                <a:latin typeface="Times New Roman" pitchFamily="18" charset="0"/>
                <a:ea typeface="+mn-ea"/>
                <a:cs typeface="Times New Roman" pitchFamily="18" charset="0"/>
              </a:rPr>
              <a:t>U procesu generisanja prenosa i prijema signala koji predstavljaju željene poruke, stvaraju se i osnovne teškoće, jer u tim sredinama prenosa postoje izvesne pojave koje su neizbežne, a koje utiču na talasni oblik signala. Prostiranje i prijem željenih signala prate pojave koje izazivaju posebne efekte uz primljeni željeni signal. Za sve efekte koji se javljaju u svim sistemima za prenos električnih signala u </a:t>
            </a:r>
            <a:r>
              <a:rPr lang="sr-Latn-CS" sz="2600" dirty="0" err="1" smtClean="0">
                <a:solidFill>
                  <a:schemeClr val="tx1"/>
                </a:solidFill>
                <a:latin typeface="Times New Roman" pitchFamily="18" charset="0"/>
                <a:ea typeface="+mn-ea"/>
                <a:cs typeface="Times New Roman" pitchFamily="18" charset="0"/>
              </a:rPr>
              <a:t>najopštijem</a:t>
            </a:r>
            <a:r>
              <a:rPr lang="sr-Latn-CS" sz="2600" dirty="0" smtClean="0">
                <a:solidFill>
                  <a:schemeClr val="tx1"/>
                </a:solidFill>
                <a:latin typeface="Times New Roman" pitchFamily="18" charset="0"/>
                <a:ea typeface="+mn-ea"/>
                <a:cs typeface="Times New Roman" pitchFamily="18" charset="0"/>
              </a:rPr>
              <a:t> smislu se kaže da su prouzrokovani šumom.</a:t>
            </a:r>
            <a:r>
              <a:rPr lang="en-US" sz="2600" dirty="0" smtClean="0">
                <a:solidFill>
                  <a:schemeClr val="tx1"/>
                </a:solidFill>
                <a:latin typeface="Times New Roman" pitchFamily="18" charset="0"/>
                <a:ea typeface="+mn-ea"/>
                <a:cs typeface="Times New Roman" pitchFamily="18" charset="0"/>
              </a:rPr>
              <a:t/>
            </a:r>
            <a:br>
              <a:rPr lang="en-US" sz="2600" dirty="0" smtClean="0">
                <a:solidFill>
                  <a:schemeClr val="tx1"/>
                </a:solidFill>
                <a:latin typeface="Times New Roman" pitchFamily="18" charset="0"/>
                <a:ea typeface="+mn-ea"/>
                <a:cs typeface="Times New Roman" pitchFamily="18" charset="0"/>
              </a:rPr>
            </a:br>
            <a:endParaRPr lang="en-US" sz="2600" dirty="0">
              <a:solidFill>
                <a:schemeClr val="tx1"/>
              </a:solidFill>
              <a:latin typeface="Times New Roman" pitchFamily="18" charset="0"/>
              <a:ea typeface="+mn-ea"/>
              <a:cs typeface="Times New Roman" pitchFamily="18" charset="0"/>
            </a:endParaRPr>
          </a:p>
        </p:txBody>
      </p:sp>
      <p:sp>
        <p:nvSpPr>
          <p:cNvPr id="4" name="Title 1"/>
          <p:cNvSpPr txBox="1">
            <a:spLocks/>
          </p:cNvSpPr>
          <p:nvPr/>
        </p:nvSpPr>
        <p:spPr>
          <a:xfrm>
            <a:off x="762000" y="914400"/>
            <a:ext cx="8153400" cy="15240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r-Latn-RS" sz="3600" dirty="0" smtClean="0">
                <a:latin typeface="Times New Roman" pitchFamily="18" charset="0"/>
                <a:ea typeface="+mj-ea"/>
                <a:cs typeface="Times New Roman" pitchFamily="18" charset="0"/>
              </a:rPr>
              <a:t>Merenje šuma</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sr-Latn-CS" sz="2800" b="0" i="0" u="none" strike="noStrike" kern="1200" cap="none" spc="0" normalizeH="0" baseline="0" noProof="0" dirty="0" smtClean="0">
                <a:ln>
                  <a:noFill/>
                </a:ln>
                <a:effectLst/>
                <a:uLnTx/>
                <a:uFillTx/>
                <a:latin typeface="Times New Roman" pitchFamily="18" charset="0"/>
                <a:ea typeface="+mj-ea"/>
                <a:cs typeface="Times New Roman" pitchFamily="18" charset="0"/>
              </a:rPr>
              <a:t>N</a:t>
            </a:r>
            <a:r>
              <a:rPr kumimoji="0" lang="sr-Latn-RS" sz="2800" b="0" i="0" u="none" strike="noStrike" kern="1200" cap="none" spc="0" normalizeH="0" baseline="0" noProof="0" dirty="0" smtClean="0">
                <a:ln>
                  <a:noFill/>
                </a:ln>
                <a:effectLst/>
                <a:uLnTx/>
                <a:uFillTx/>
                <a:latin typeface="Times New Roman" pitchFamily="18" charset="0"/>
                <a:ea typeface="+mj-ea"/>
                <a:cs typeface="Times New Roman" pitchFamily="18" charset="0"/>
              </a:rPr>
              <a:t>astajanje</a:t>
            </a:r>
            <a:r>
              <a:rPr kumimoji="0" lang="sr-Latn-RS" sz="2800" b="0" i="0" u="none" strike="noStrike" kern="1200" cap="none" spc="0" normalizeH="0" noProof="0" dirty="0" smtClean="0">
                <a:ln>
                  <a:noFill/>
                </a:ln>
                <a:effectLst/>
                <a:uLnTx/>
                <a:uFillTx/>
                <a:latin typeface="Times New Roman" pitchFamily="18" charset="0"/>
                <a:ea typeface="+mj-ea"/>
                <a:cs typeface="Times New Roman" pitchFamily="18" charset="0"/>
              </a:rPr>
              <a:t> i vrsta šuma</a:t>
            </a:r>
            <a:endParaRPr kumimoji="0" lang="en-US" sz="2800" b="0"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0" y="2133600"/>
            <a:ext cx="1362553" cy="2733675"/>
          </a:xfrm>
          <a:prstGeom prst="rect">
            <a:avLst/>
          </a:prstGeom>
          <a:noFill/>
        </p:spPr>
      </p:pic>
      <p:sp>
        <p:nvSpPr>
          <p:cNvPr id="2" name="Title 1"/>
          <p:cNvSpPr>
            <a:spLocks noGrp="1"/>
          </p:cNvSpPr>
          <p:nvPr>
            <p:ph type="title"/>
          </p:nvPr>
        </p:nvSpPr>
        <p:spPr>
          <a:xfrm>
            <a:off x="685800" y="2590800"/>
            <a:ext cx="8077200" cy="3733800"/>
          </a:xfrm>
        </p:spPr>
        <p:txBody>
          <a:bodyPr>
            <a:noAutofit/>
          </a:bodyPr>
          <a:lstStyle/>
          <a:p>
            <a:r>
              <a:rPr lang="sr-Latn-CS" sz="2600" dirty="0" smtClean="0">
                <a:solidFill>
                  <a:schemeClr val="tx1"/>
                </a:solidFill>
                <a:latin typeface="Times New Roman" pitchFamily="18" charset="0"/>
                <a:cs typeface="Times New Roman" pitchFamily="18" charset="0"/>
              </a:rPr>
              <a:t>Poreklo šumova je različito, a u prenosu i prijemu signala predstavljaju ograničavajuće faktore za kvalitet veza, njihov domet, kvalitet prijema. Šum je uzrokovan pojavama koje imaju slučajan karakter. To su spontane električne </a:t>
            </a:r>
            <a:r>
              <a:rPr lang="sr-Latn-CS" sz="2600" dirty="0" err="1" smtClean="0">
                <a:solidFill>
                  <a:schemeClr val="tx1"/>
                </a:solidFill>
                <a:latin typeface="Times New Roman" pitchFamily="18" charset="0"/>
                <a:cs typeface="Times New Roman" pitchFamily="18" charset="0"/>
              </a:rPr>
              <a:t>fluktuacije</a:t>
            </a:r>
            <a:r>
              <a:rPr lang="sr-Latn-CS" sz="2600" dirty="0" smtClean="0">
                <a:solidFill>
                  <a:schemeClr val="tx1"/>
                </a:solidFill>
                <a:latin typeface="Times New Roman" pitchFamily="18" charset="0"/>
                <a:cs typeface="Times New Roman" pitchFamily="18" charset="0"/>
              </a:rPr>
              <a:t>, uvek prisutne u komunikacionim sistemima.   </a:t>
            </a:r>
            <a:br>
              <a:rPr lang="sr-Latn-CS" sz="2600" dirty="0" smtClean="0">
                <a:solidFill>
                  <a:schemeClr val="tx1"/>
                </a:solidFill>
                <a:latin typeface="Times New Roman" pitchFamily="18" charset="0"/>
                <a:cs typeface="Times New Roman" pitchFamily="18" charset="0"/>
              </a:rPr>
            </a:br>
            <a:r>
              <a:rPr lang="sr-Latn-CS" sz="2600" dirty="0" smtClean="0">
                <a:solidFill>
                  <a:schemeClr val="tx1"/>
                </a:solidFill>
                <a:latin typeface="Times New Roman" pitchFamily="18" charset="0"/>
                <a:cs typeface="Times New Roman" pitchFamily="18" charset="0"/>
              </a:rPr>
              <a:t>Šum je nepoželjan, jer nepovoljno utiče na kvalitet prenosni</a:t>
            </a:r>
            <a:r>
              <a:rPr lang="en-US" sz="2600" dirty="0" smtClean="0">
                <a:solidFill>
                  <a:schemeClr val="tx1"/>
                </a:solidFill>
                <a:latin typeface="Times New Roman" pitchFamily="18" charset="0"/>
                <a:cs typeface="Times New Roman" pitchFamily="18" charset="0"/>
              </a:rPr>
              <a:t>h</a:t>
            </a:r>
            <a:r>
              <a:rPr lang="sr-Latn-CS" sz="2600" dirty="0" smtClean="0">
                <a:solidFill>
                  <a:schemeClr val="tx1"/>
                </a:solidFill>
                <a:latin typeface="Times New Roman" pitchFamily="18" charset="0"/>
                <a:cs typeface="Times New Roman" pitchFamily="18" charset="0"/>
              </a:rPr>
              <a:t> sistema.</a:t>
            </a:r>
            <a:br>
              <a:rPr lang="sr-Latn-CS" sz="2600" dirty="0" smtClean="0">
                <a:solidFill>
                  <a:schemeClr val="tx1"/>
                </a:solidFill>
                <a:latin typeface="Times New Roman" pitchFamily="18" charset="0"/>
                <a:cs typeface="Times New Roman" pitchFamily="18" charset="0"/>
              </a:rPr>
            </a:br>
            <a:r>
              <a:rPr lang="sr-Latn-CS" sz="2600" dirty="0" smtClean="0">
                <a:solidFill>
                  <a:schemeClr val="tx1"/>
                </a:solidFill>
                <a:latin typeface="Times New Roman" pitchFamily="18" charset="0"/>
                <a:cs typeface="Times New Roman" pitchFamily="18" charset="0"/>
              </a:rPr>
              <a:t> </a:t>
            </a:r>
            <a:r>
              <a:rPr lang="sr-Latn-CS" sz="2800" dirty="0" smtClean="0"/>
              <a:t/>
            </a:r>
            <a:br>
              <a:rPr lang="sr-Latn-CS" sz="2800" dirty="0" smtClean="0"/>
            </a:br>
            <a:endParaRPr lang="en-US" sz="2600" dirty="0">
              <a:solidFill>
                <a:schemeClr val="tx1"/>
              </a:solidFill>
              <a:latin typeface="+mn-lt"/>
              <a:ea typeface="+mn-ea"/>
              <a:cs typeface="Arial" pitchFamily="34" charset="0"/>
            </a:endParaRPr>
          </a:p>
        </p:txBody>
      </p:sp>
      <p:sp>
        <p:nvSpPr>
          <p:cNvPr id="4" name="Title 1"/>
          <p:cNvSpPr txBox="1">
            <a:spLocks/>
          </p:cNvSpPr>
          <p:nvPr/>
        </p:nvSpPr>
        <p:spPr>
          <a:xfrm>
            <a:off x="762000" y="914400"/>
            <a:ext cx="8153400" cy="15240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r-Latn-RS" sz="3600" dirty="0" smtClean="0">
                <a:latin typeface="Times New Roman" pitchFamily="18" charset="0"/>
                <a:ea typeface="+mj-ea"/>
                <a:cs typeface="Times New Roman" pitchFamily="18" charset="0"/>
              </a:rPr>
              <a:t>Merenje šuma</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sr-Latn-CS" sz="2800" b="0" i="0" u="none" strike="noStrike" kern="1200" cap="none" spc="0" normalizeH="0" baseline="0" noProof="0" dirty="0" smtClean="0">
                <a:ln>
                  <a:noFill/>
                </a:ln>
                <a:effectLst/>
                <a:uLnTx/>
                <a:uFillTx/>
                <a:latin typeface="Times New Roman" pitchFamily="18" charset="0"/>
                <a:ea typeface="+mj-ea"/>
                <a:cs typeface="Times New Roman" pitchFamily="18" charset="0"/>
              </a:rPr>
              <a:t>N</a:t>
            </a:r>
            <a:r>
              <a:rPr kumimoji="0" lang="sr-Latn-RS" sz="2800" b="0" i="0" u="none" strike="noStrike" kern="1200" cap="none" spc="0" normalizeH="0" baseline="0" noProof="0" dirty="0" smtClean="0">
                <a:ln>
                  <a:noFill/>
                </a:ln>
                <a:effectLst/>
                <a:uLnTx/>
                <a:uFillTx/>
                <a:latin typeface="Times New Roman" pitchFamily="18" charset="0"/>
                <a:ea typeface="+mj-ea"/>
                <a:cs typeface="Times New Roman" pitchFamily="18" charset="0"/>
              </a:rPr>
              <a:t>astajanje</a:t>
            </a:r>
            <a:r>
              <a:rPr kumimoji="0" lang="sr-Latn-RS" sz="2800" b="0" i="0" u="none" strike="noStrike" kern="1200" cap="none" spc="0" normalizeH="0" noProof="0" dirty="0" smtClean="0">
                <a:ln>
                  <a:noFill/>
                </a:ln>
                <a:effectLst/>
                <a:uLnTx/>
                <a:uFillTx/>
                <a:latin typeface="Times New Roman" pitchFamily="18" charset="0"/>
                <a:ea typeface="+mj-ea"/>
                <a:cs typeface="Times New Roman" pitchFamily="18" charset="0"/>
              </a:rPr>
              <a:t> i vrsta šuma</a:t>
            </a:r>
            <a:endParaRPr kumimoji="0" lang="en-US" sz="2800" b="0"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0" y="2133600"/>
            <a:ext cx="1362553" cy="2733675"/>
          </a:xfrm>
          <a:prstGeom prst="rect">
            <a:avLst/>
          </a:prstGeom>
          <a:noFill/>
        </p:spPr>
      </p:pic>
      <p:sp>
        <p:nvSpPr>
          <p:cNvPr id="2" name="Title 1"/>
          <p:cNvSpPr>
            <a:spLocks noGrp="1"/>
          </p:cNvSpPr>
          <p:nvPr>
            <p:ph type="title"/>
          </p:nvPr>
        </p:nvSpPr>
        <p:spPr>
          <a:xfrm>
            <a:off x="685800" y="2590800"/>
            <a:ext cx="8077200" cy="3733800"/>
          </a:xfrm>
        </p:spPr>
        <p:txBody>
          <a:bodyPr>
            <a:noAutofit/>
          </a:bodyPr>
          <a:lstStyle/>
          <a:p>
            <a:r>
              <a:rPr lang="sr-Latn-CS" sz="2600" dirty="0" smtClean="0">
                <a:solidFill>
                  <a:schemeClr val="tx1"/>
                </a:solidFill>
                <a:latin typeface="Times New Roman" pitchFamily="18" charset="0"/>
                <a:cs typeface="Times New Roman" pitchFamily="18" charset="0"/>
              </a:rPr>
              <a:t> S obzirom na izvor nastajanja, šum se može podeliti u dve grupe:</a:t>
            </a:r>
            <a:br>
              <a:rPr lang="sr-Latn-C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a:t>
            </a:r>
            <a:r>
              <a:rPr lang="sr-Latn-CS" sz="2600" dirty="0" smtClean="0">
                <a:solidFill>
                  <a:schemeClr val="tx1"/>
                </a:solidFill>
                <a:latin typeface="Times New Roman" pitchFamily="18" charset="0"/>
                <a:cs typeface="Times New Roman" pitchFamily="18" charset="0"/>
              </a:rPr>
              <a:t>šum </a:t>
            </a:r>
            <a:r>
              <a:rPr lang="sr-Latn-CS" sz="2600" dirty="0" smtClean="0">
                <a:solidFill>
                  <a:schemeClr val="tx1"/>
                </a:solidFill>
                <a:latin typeface="Times New Roman" pitchFamily="18" charset="0"/>
                <a:cs typeface="Times New Roman" pitchFamily="18" charset="0"/>
              </a:rPr>
              <a:t>koji je nastao van sistema za prenos – atmosferski, kosmički, elektrostatički, šum od aparata i uređaja, šum koji je generisan namerno za  ometanje (vojna sredstva za onemogućavanje komunikacije)</a:t>
            </a:r>
            <a:br>
              <a:rPr lang="sr-Latn-C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a:t>
            </a:r>
            <a:r>
              <a:rPr lang="sr-Latn-CS" sz="2600" dirty="0" smtClean="0">
                <a:solidFill>
                  <a:schemeClr val="tx1"/>
                </a:solidFill>
                <a:latin typeface="Times New Roman" pitchFamily="18" charset="0"/>
                <a:cs typeface="Times New Roman" pitchFamily="18" charset="0"/>
              </a:rPr>
              <a:t>šum </a:t>
            </a:r>
            <a:r>
              <a:rPr lang="sr-Latn-CS" sz="2600" dirty="0" smtClean="0">
                <a:solidFill>
                  <a:schemeClr val="tx1"/>
                </a:solidFill>
                <a:latin typeface="Times New Roman" pitchFamily="18" charset="0"/>
                <a:cs typeface="Times New Roman" pitchFamily="18" charset="0"/>
              </a:rPr>
              <a:t>koji je nastao u sistemu za prenos – termički šum, kontaktni šum, </a:t>
            </a:r>
            <a:r>
              <a:rPr lang="sr-Latn-CS" sz="2600" dirty="0" err="1" smtClean="0">
                <a:solidFill>
                  <a:schemeClr val="tx1"/>
                </a:solidFill>
                <a:latin typeface="Times New Roman" pitchFamily="18" charset="0"/>
                <a:cs typeface="Times New Roman" pitchFamily="18" charset="0"/>
              </a:rPr>
              <a:t>šum</a:t>
            </a:r>
            <a:r>
              <a:rPr lang="sr-Latn-CS" sz="2600" dirty="0" smtClean="0">
                <a:solidFill>
                  <a:schemeClr val="tx1"/>
                </a:solidFill>
                <a:latin typeface="Times New Roman" pitchFamily="18" charset="0"/>
                <a:cs typeface="Times New Roman" pitchFamily="18" charset="0"/>
              </a:rPr>
              <a:t> poluprovodničkih elemenata itd.</a:t>
            </a:r>
            <a:br>
              <a:rPr lang="sr-Latn-CS" sz="2600" dirty="0" smtClean="0">
                <a:solidFill>
                  <a:schemeClr val="tx1"/>
                </a:solidFill>
                <a:latin typeface="Times New Roman" pitchFamily="18" charset="0"/>
                <a:cs typeface="Times New Roman" pitchFamily="18" charset="0"/>
              </a:rPr>
            </a:br>
            <a:endParaRPr lang="en-US" sz="2600" dirty="0">
              <a:solidFill>
                <a:schemeClr val="tx1"/>
              </a:solidFill>
              <a:latin typeface="Times New Roman" pitchFamily="18" charset="0"/>
              <a:cs typeface="Times New Roman" pitchFamily="18" charset="0"/>
            </a:endParaRPr>
          </a:p>
        </p:txBody>
      </p:sp>
      <p:sp>
        <p:nvSpPr>
          <p:cNvPr id="4" name="Title 1"/>
          <p:cNvSpPr txBox="1">
            <a:spLocks/>
          </p:cNvSpPr>
          <p:nvPr/>
        </p:nvSpPr>
        <p:spPr>
          <a:xfrm>
            <a:off x="762000" y="914400"/>
            <a:ext cx="8153400" cy="15240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r-Latn-RS" sz="3600" dirty="0" smtClean="0">
                <a:latin typeface="Times New Roman" pitchFamily="18" charset="0"/>
                <a:ea typeface="+mj-ea"/>
                <a:cs typeface="Times New Roman" pitchFamily="18" charset="0"/>
              </a:rPr>
              <a:t>Merenje šuma</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sr-Latn-CS" sz="2800" b="0" i="0" u="none" strike="noStrike" kern="1200" cap="none" spc="0" normalizeH="0" baseline="0" noProof="0" dirty="0" smtClean="0">
                <a:ln>
                  <a:noFill/>
                </a:ln>
                <a:effectLst/>
                <a:uLnTx/>
                <a:uFillTx/>
                <a:latin typeface="Times New Roman" pitchFamily="18" charset="0"/>
                <a:ea typeface="+mj-ea"/>
                <a:cs typeface="Times New Roman" pitchFamily="18" charset="0"/>
              </a:rPr>
              <a:t>N</a:t>
            </a:r>
            <a:r>
              <a:rPr kumimoji="0" lang="sr-Latn-RS" sz="2800" b="0" i="0" u="none" strike="noStrike" kern="1200" cap="none" spc="0" normalizeH="0" baseline="0" noProof="0" dirty="0" smtClean="0">
                <a:ln>
                  <a:noFill/>
                </a:ln>
                <a:effectLst/>
                <a:uLnTx/>
                <a:uFillTx/>
                <a:latin typeface="Times New Roman" pitchFamily="18" charset="0"/>
                <a:ea typeface="+mj-ea"/>
                <a:cs typeface="Times New Roman" pitchFamily="18" charset="0"/>
              </a:rPr>
              <a:t>astajanje</a:t>
            </a:r>
            <a:r>
              <a:rPr kumimoji="0" lang="sr-Latn-RS" sz="2800" b="0" i="0" u="none" strike="noStrike" kern="1200" cap="none" spc="0" normalizeH="0" noProof="0" dirty="0" smtClean="0">
                <a:ln>
                  <a:noFill/>
                </a:ln>
                <a:effectLst/>
                <a:uLnTx/>
                <a:uFillTx/>
                <a:latin typeface="Times New Roman" pitchFamily="18" charset="0"/>
                <a:ea typeface="+mj-ea"/>
                <a:cs typeface="Times New Roman" pitchFamily="18" charset="0"/>
              </a:rPr>
              <a:t> i vrsta šuma</a:t>
            </a:r>
            <a:endParaRPr kumimoji="0" lang="en-US" sz="2800" b="0"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3"/>
          <a:srcRect/>
          <a:stretch>
            <a:fillRect/>
          </a:stretch>
        </p:blipFill>
        <p:spPr bwMode="auto">
          <a:xfrm>
            <a:off x="0" y="2133600"/>
            <a:ext cx="1362553" cy="2733675"/>
          </a:xfrm>
          <a:prstGeom prst="rect">
            <a:avLst/>
          </a:prstGeom>
          <a:noFill/>
        </p:spPr>
      </p:pic>
      <p:sp>
        <p:nvSpPr>
          <p:cNvPr id="2" name="Title 1"/>
          <p:cNvSpPr>
            <a:spLocks noGrp="1"/>
          </p:cNvSpPr>
          <p:nvPr>
            <p:ph type="title"/>
          </p:nvPr>
        </p:nvSpPr>
        <p:spPr>
          <a:xfrm>
            <a:off x="685800" y="2590800"/>
            <a:ext cx="8077200" cy="3733800"/>
          </a:xfrm>
        </p:spPr>
        <p:txBody>
          <a:bodyPr>
            <a:noAutofit/>
          </a:bodyPr>
          <a:lstStyle/>
          <a:p>
            <a:r>
              <a:rPr lang="sr-Latn-CS" sz="2800" dirty="0" smtClean="0"/>
              <a:t> </a:t>
            </a:r>
            <a:r>
              <a:rPr lang="sr-Latn-CS" sz="2600" dirty="0" smtClean="0">
                <a:solidFill>
                  <a:schemeClr val="tx1"/>
                </a:solidFill>
                <a:latin typeface="Times New Roman" pitchFamily="18" charset="0"/>
                <a:cs typeface="Times New Roman" pitchFamily="18" charset="0"/>
              </a:rPr>
              <a:t>Važno je poznavati šumove iz prve grupe, jer utiču na prijem u </a:t>
            </a:r>
            <a:r>
              <a:rPr lang="sr-Latn-CS" sz="2600" dirty="0" err="1" smtClean="0">
                <a:solidFill>
                  <a:schemeClr val="tx1"/>
                </a:solidFill>
                <a:latin typeface="Times New Roman" pitchFamily="18" charset="0"/>
                <a:cs typeface="Times New Roman" pitchFamily="18" charset="0"/>
              </a:rPr>
              <a:t>radiokomunikacijama</a:t>
            </a:r>
            <a:r>
              <a:rPr lang="sr-Latn-CS" sz="2600" dirty="0" smtClean="0">
                <a:solidFill>
                  <a:schemeClr val="tx1"/>
                </a:solidFill>
                <a:latin typeface="Times New Roman" pitchFamily="18" charset="0"/>
                <a:cs typeface="Times New Roman" pitchFamily="18" charset="0"/>
              </a:rPr>
              <a:t>.</a:t>
            </a:r>
            <a:br>
              <a:rPr lang="sr-Latn-CS" sz="2600" dirty="0" smtClean="0">
                <a:solidFill>
                  <a:schemeClr val="tx1"/>
                </a:solidFill>
                <a:latin typeface="Times New Roman" pitchFamily="18" charset="0"/>
                <a:cs typeface="Times New Roman" pitchFamily="18" charset="0"/>
              </a:rPr>
            </a:br>
            <a:r>
              <a:rPr lang="sr-Latn-CS" sz="2600" dirty="0" smtClean="0">
                <a:solidFill>
                  <a:schemeClr val="tx1"/>
                </a:solidFill>
                <a:latin typeface="Times New Roman" pitchFamily="18" charset="0"/>
                <a:cs typeface="Times New Roman" pitchFamily="18" charset="0"/>
              </a:rPr>
              <a:t/>
            </a:r>
            <a:br>
              <a:rPr lang="sr-Latn-CS" sz="2600" dirty="0" smtClean="0">
                <a:solidFill>
                  <a:schemeClr val="tx1"/>
                </a:solidFill>
                <a:latin typeface="Times New Roman" pitchFamily="18" charset="0"/>
                <a:cs typeface="Times New Roman" pitchFamily="18" charset="0"/>
              </a:rPr>
            </a:br>
            <a:r>
              <a:rPr lang="sr-Latn-CS" sz="2600" dirty="0" smtClean="0">
                <a:solidFill>
                  <a:schemeClr val="tx1"/>
                </a:solidFill>
                <a:latin typeface="Times New Roman" pitchFamily="18" charset="0"/>
                <a:cs typeface="Times New Roman" pitchFamily="18" charset="0"/>
              </a:rPr>
              <a:t> Na sedećoj slici, vidi se da je gustina snage termičkog šuma ravnomerno raspoređena na svim učestanostima i da je spektar termičkog šuma konstantan </a:t>
            </a:r>
            <a:r>
              <a:rPr lang="sr-Latn-CS" sz="2400" dirty="0" smtClean="0">
                <a:latin typeface="Times New Roman" pitchFamily="18" charset="0"/>
                <a:cs typeface="Times New Roman" pitchFamily="18" charset="0"/>
              </a:rPr>
              <a:t/>
            </a:r>
            <a:br>
              <a:rPr lang="sr-Latn-CS" sz="2400" dirty="0" smtClean="0">
                <a:latin typeface="Times New Roman" pitchFamily="18" charset="0"/>
                <a:cs typeface="Times New Roman" pitchFamily="18" charset="0"/>
              </a:rPr>
            </a:br>
            <a:r>
              <a:rPr lang="sr-Latn-CS" sz="2400" dirty="0" smtClean="0">
                <a:latin typeface="Times New Roman" pitchFamily="18" charset="0"/>
                <a:cs typeface="Times New Roman" pitchFamily="18" charset="0"/>
              </a:rPr>
              <a:t> </a:t>
            </a:r>
            <a:br>
              <a:rPr lang="sr-Latn-CS" sz="2400" dirty="0" smtClean="0">
                <a:latin typeface="Times New Roman" pitchFamily="18" charset="0"/>
                <a:cs typeface="Times New Roman" pitchFamily="18" charset="0"/>
              </a:rPr>
            </a:br>
            <a:r>
              <a:rPr lang="sr-Latn-CS" sz="2400" dirty="0" smtClean="0"/>
              <a:t/>
            </a:r>
            <a:br>
              <a:rPr lang="sr-Latn-CS" sz="2400" dirty="0" smtClean="0"/>
            </a:br>
            <a:endParaRPr lang="en-US" sz="2600" dirty="0">
              <a:solidFill>
                <a:schemeClr val="tx1"/>
              </a:solidFill>
              <a:latin typeface="+mn-lt"/>
              <a:ea typeface="+mn-ea"/>
              <a:cs typeface="Arial" pitchFamily="34" charset="0"/>
            </a:endParaRPr>
          </a:p>
        </p:txBody>
      </p:sp>
      <p:sp>
        <p:nvSpPr>
          <p:cNvPr id="4" name="Title 1"/>
          <p:cNvSpPr txBox="1">
            <a:spLocks/>
          </p:cNvSpPr>
          <p:nvPr/>
        </p:nvSpPr>
        <p:spPr>
          <a:xfrm>
            <a:off x="762000" y="914400"/>
            <a:ext cx="8153400" cy="15240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r-Latn-RS" sz="3600" dirty="0" smtClean="0">
                <a:latin typeface="Times New Roman" pitchFamily="18" charset="0"/>
                <a:ea typeface="+mj-ea"/>
                <a:cs typeface="Times New Roman" pitchFamily="18" charset="0"/>
              </a:rPr>
              <a:t>Merenje šuma</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sr-Latn-CS" sz="2800" b="0" i="0" u="none" strike="noStrike" kern="1200" cap="none" spc="0" normalizeH="0" baseline="0" noProof="0" dirty="0" smtClean="0">
                <a:ln>
                  <a:noFill/>
                </a:ln>
                <a:effectLst/>
                <a:uLnTx/>
                <a:uFillTx/>
                <a:latin typeface="Times New Roman" pitchFamily="18" charset="0"/>
                <a:ea typeface="+mj-ea"/>
                <a:cs typeface="Times New Roman" pitchFamily="18" charset="0"/>
              </a:rPr>
              <a:t>N</a:t>
            </a:r>
            <a:r>
              <a:rPr kumimoji="0" lang="sr-Latn-RS" sz="2800" b="0" i="0" u="none" strike="noStrike" kern="1200" cap="none" spc="0" normalizeH="0" baseline="0" noProof="0" dirty="0" smtClean="0">
                <a:ln>
                  <a:noFill/>
                </a:ln>
                <a:effectLst/>
                <a:uLnTx/>
                <a:uFillTx/>
                <a:latin typeface="Times New Roman" pitchFamily="18" charset="0"/>
                <a:ea typeface="+mj-ea"/>
                <a:cs typeface="Times New Roman" pitchFamily="18" charset="0"/>
              </a:rPr>
              <a:t>astajanje</a:t>
            </a:r>
            <a:r>
              <a:rPr kumimoji="0" lang="sr-Latn-RS" sz="2800" b="0" i="0" u="none" strike="noStrike" kern="1200" cap="none" spc="0" normalizeH="0" noProof="0" dirty="0" smtClean="0">
                <a:ln>
                  <a:noFill/>
                </a:ln>
                <a:effectLst/>
                <a:uLnTx/>
                <a:uFillTx/>
                <a:latin typeface="Times New Roman" pitchFamily="18" charset="0"/>
                <a:ea typeface="+mj-ea"/>
                <a:cs typeface="Times New Roman" pitchFamily="18" charset="0"/>
              </a:rPr>
              <a:t> i vrsta šuma</a:t>
            </a:r>
            <a:endParaRPr kumimoji="0" lang="en-US" sz="2800" b="0"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graphicFrame>
        <p:nvGraphicFramePr>
          <p:cNvPr id="2049" name="Object 1"/>
          <p:cNvGraphicFramePr>
            <a:graphicFrameLocks noChangeAspect="1"/>
          </p:cNvGraphicFramePr>
          <p:nvPr/>
        </p:nvGraphicFramePr>
        <p:xfrm>
          <a:off x="3962400" y="5257800"/>
          <a:ext cx="2590800" cy="518160"/>
        </p:xfrm>
        <a:graphic>
          <a:graphicData uri="http://schemas.openxmlformats.org/presentationml/2006/ole">
            <p:oleObj spid="_x0000_s2049" name="Jednačina" r:id="rId4" imgW="990170" imgH="203112"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0" y="2133600"/>
            <a:ext cx="1362553" cy="2733675"/>
          </a:xfrm>
          <a:prstGeom prst="rect">
            <a:avLst/>
          </a:prstGeom>
          <a:noFill/>
        </p:spPr>
      </p:pic>
      <p:sp>
        <p:nvSpPr>
          <p:cNvPr id="2" name="Title 1"/>
          <p:cNvSpPr>
            <a:spLocks noGrp="1"/>
          </p:cNvSpPr>
          <p:nvPr>
            <p:ph type="title"/>
          </p:nvPr>
        </p:nvSpPr>
        <p:spPr>
          <a:xfrm>
            <a:off x="685800" y="2590800"/>
            <a:ext cx="8077200" cy="3733800"/>
          </a:xfrm>
        </p:spPr>
        <p:txBody>
          <a:bodyPr>
            <a:noAutofit/>
          </a:bodyPr>
          <a:lstStyle/>
          <a:p>
            <a:r>
              <a:rPr lang="sr-Latn-CS" sz="2400" dirty="0" smtClean="0"/>
              <a:t/>
            </a:r>
            <a:br>
              <a:rPr lang="sr-Latn-CS" sz="2400" dirty="0" smtClean="0"/>
            </a:br>
            <a:endParaRPr lang="en-US" sz="2600" dirty="0">
              <a:solidFill>
                <a:schemeClr val="tx1"/>
              </a:solidFill>
              <a:latin typeface="+mn-lt"/>
              <a:ea typeface="+mn-ea"/>
              <a:cs typeface="Arial" pitchFamily="34" charset="0"/>
            </a:endParaRPr>
          </a:p>
        </p:txBody>
      </p:sp>
      <p:sp>
        <p:nvSpPr>
          <p:cNvPr id="4" name="Title 1"/>
          <p:cNvSpPr txBox="1">
            <a:spLocks/>
          </p:cNvSpPr>
          <p:nvPr/>
        </p:nvSpPr>
        <p:spPr>
          <a:xfrm>
            <a:off x="762000" y="914400"/>
            <a:ext cx="8153400" cy="15240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r-Latn-RS" sz="3600" dirty="0" smtClean="0">
                <a:latin typeface="Times New Roman" pitchFamily="18" charset="0"/>
                <a:ea typeface="+mj-ea"/>
                <a:cs typeface="Times New Roman" pitchFamily="18" charset="0"/>
              </a:rPr>
              <a:t>Merenje šuma</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sr-Latn-CS" sz="2800" b="0" i="0" u="none" strike="noStrike" kern="1200" cap="none" spc="0" normalizeH="0" baseline="0" noProof="0" dirty="0" smtClean="0">
                <a:ln>
                  <a:noFill/>
                </a:ln>
                <a:effectLst/>
                <a:uLnTx/>
                <a:uFillTx/>
                <a:latin typeface="Times New Roman" pitchFamily="18" charset="0"/>
                <a:ea typeface="+mj-ea"/>
                <a:cs typeface="Times New Roman" pitchFamily="18" charset="0"/>
              </a:rPr>
              <a:t>N</a:t>
            </a:r>
            <a:r>
              <a:rPr kumimoji="0" lang="sr-Latn-RS" sz="2800" b="0" i="0" u="none" strike="noStrike" kern="1200" cap="none" spc="0" normalizeH="0" baseline="0" noProof="0" dirty="0" smtClean="0">
                <a:ln>
                  <a:noFill/>
                </a:ln>
                <a:effectLst/>
                <a:uLnTx/>
                <a:uFillTx/>
                <a:latin typeface="Times New Roman" pitchFamily="18" charset="0"/>
                <a:ea typeface="+mj-ea"/>
                <a:cs typeface="Times New Roman" pitchFamily="18" charset="0"/>
              </a:rPr>
              <a:t>astajanje</a:t>
            </a:r>
            <a:r>
              <a:rPr kumimoji="0" lang="sr-Latn-RS" sz="2800" b="0" i="0" u="none" strike="noStrike" kern="1200" cap="none" spc="0" normalizeH="0" noProof="0" dirty="0" smtClean="0">
                <a:ln>
                  <a:noFill/>
                </a:ln>
                <a:effectLst/>
                <a:uLnTx/>
                <a:uFillTx/>
                <a:latin typeface="Times New Roman" pitchFamily="18" charset="0"/>
                <a:ea typeface="+mj-ea"/>
                <a:cs typeface="Times New Roman" pitchFamily="18" charset="0"/>
              </a:rPr>
              <a:t> i vrsta šuma</a:t>
            </a:r>
            <a:endParaRPr kumimoji="0" lang="en-US" sz="2800" b="0"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pic>
        <p:nvPicPr>
          <p:cNvPr id="20483" name="Picture 3"/>
          <p:cNvPicPr>
            <a:picLocks noChangeAspect="1" noChangeArrowheads="1"/>
          </p:cNvPicPr>
          <p:nvPr/>
        </p:nvPicPr>
        <p:blipFill>
          <a:blip r:embed="rId3"/>
          <a:srcRect/>
          <a:stretch>
            <a:fillRect/>
          </a:stretch>
        </p:blipFill>
        <p:spPr bwMode="auto">
          <a:xfrm>
            <a:off x="2514600" y="2819400"/>
            <a:ext cx="4908884" cy="27432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0" y="2133600"/>
            <a:ext cx="1362553" cy="2733675"/>
          </a:xfrm>
          <a:prstGeom prst="rect">
            <a:avLst/>
          </a:prstGeom>
          <a:noFill/>
        </p:spPr>
      </p:pic>
      <p:sp>
        <p:nvSpPr>
          <p:cNvPr id="2" name="Title 1"/>
          <p:cNvSpPr>
            <a:spLocks noGrp="1"/>
          </p:cNvSpPr>
          <p:nvPr>
            <p:ph type="title"/>
          </p:nvPr>
        </p:nvSpPr>
        <p:spPr>
          <a:xfrm>
            <a:off x="685800" y="2590800"/>
            <a:ext cx="8077200" cy="3733800"/>
          </a:xfrm>
        </p:spPr>
        <p:txBody>
          <a:bodyPr>
            <a:noAutofit/>
          </a:bodyPr>
          <a:lstStyle/>
          <a:p>
            <a:r>
              <a:rPr lang="sr-Latn-CS" sz="2600" dirty="0" smtClean="0">
                <a:solidFill>
                  <a:schemeClr val="tx1"/>
                </a:solidFill>
                <a:latin typeface="Times New Roman" pitchFamily="18" charset="0"/>
                <a:cs typeface="Times New Roman" pitchFamily="18" charset="0"/>
              </a:rPr>
              <a:t>Prema načinu na koji se signal prenosi postoje dve vrste prenosa:</a:t>
            </a:r>
            <a:br>
              <a:rPr lang="sr-Latn-C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a:t>
            </a:r>
            <a:r>
              <a:rPr lang="sr-Latn-CS" sz="2600" dirty="0" smtClean="0">
                <a:solidFill>
                  <a:schemeClr val="tx1"/>
                </a:solidFill>
                <a:latin typeface="Times New Roman" pitchFamily="18" charset="0"/>
                <a:cs typeface="Times New Roman" pitchFamily="18" charset="0"/>
              </a:rPr>
              <a:t>prenos </a:t>
            </a:r>
            <a:r>
              <a:rPr lang="sr-Latn-CS" sz="2600" dirty="0" smtClean="0">
                <a:solidFill>
                  <a:schemeClr val="tx1"/>
                </a:solidFill>
                <a:latin typeface="Times New Roman" pitchFamily="18" charset="0"/>
                <a:cs typeface="Times New Roman" pitchFamily="18" charset="0"/>
              </a:rPr>
              <a:t>u osnovnom opsegu (signal se prenosi u svom prirodnom opsegu učestanosti)</a:t>
            </a:r>
            <a:br>
              <a:rPr lang="sr-Latn-C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a:t>
            </a:r>
            <a:r>
              <a:rPr lang="sr-Latn-CS" sz="2600" dirty="0" smtClean="0">
                <a:solidFill>
                  <a:schemeClr val="tx1"/>
                </a:solidFill>
                <a:latin typeface="Times New Roman" pitchFamily="18" charset="0"/>
                <a:cs typeface="Times New Roman" pitchFamily="18" charset="0"/>
              </a:rPr>
              <a:t>prenos </a:t>
            </a:r>
            <a:r>
              <a:rPr lang="sr-Latn-CS" sz="2600" dirty="0" smtClean="0">
                <a:solidFill>
                  <a:schemeClr val="tx1"/>
                </a:solidFill>
                <a:latin typeface="Times New Roman" pitchFamily="18" charset="0"/>
                <a:cs typeface="Times New Roman" pitchFamily="18" charset="0"/>
              </a:rPr>
              <a:t>u proširenom opsegu (signal se </a:t>
            </a:r>
            <a:r>
              <a:rPr lang="sr-Latn-CS" sz="2600" dirty="0" err="1" smtClean="0">
                <a:solidFill>
                  <a:schemeClr val="tx1"/>
                </a:solidFill>
                <a:latin typeface="Times New Roman" pitchFamily="18" charset="0"/>
                <a:cs typeface="Times New Roman" pitchFamily="18" charset="0"/>
              </a:rPr>
              <a:t>translira</a:t>
            </a:r>
            <a:r>
              <a:rPr lang="sr-Latn-CS" sz="2600" dirty="0" smtClean="0">
                <a:solidFill>
                  <a:schemeClr val="tx1"/>
                </a:solidFill>
                <a:latin typeface="Times New Roman" pitchFamily="18" charset="0"/>
                <a:cs typeface="Times New Roman" pitchFamily="18" charset="0"/>
              </a:rPr>
              <a:t>, transponuje, pomera u neki drugi opseg) </a:t>
            </a:r>
            <a:r>
              <a:rPr lang="sr-Latn-CS" sz="2400" dirty="0" smtClean="0">
                <a:latin typeface="Times New Roman" pitchFamily="18" charset="0"/>
                <a:cs typeface="Times New Roman" pitchFamily="18" charset="0"/>
              </a:rPr>
              <a:t/>
            </a:r>
            <a:br>
              <a:rPr lang="sr-Latn-CS" sz="2400" dirty="0" smtClean="0">
                <a:latin typeface="Times New Roman" pitchFamily="18" charset="0"/>
                <a:cs typeface="Times New Roman" pitchFamily="18" charset="0"/>
              </a:rPr>
            </a:br>
            <a:endParaRPr lang="en-US" sz="2600" dirty="0">
              <a:solidFill>
                <a:schemeClr val="tx1"/>
              </a:solidFill>
              <a:latin typeface="Times New Roman" pitchFamily="18" charset="0"/>
              <a:ea typeface="+mn-ea"/>
              <a:cs typeface="Times New Roman" pitchFamily="18" charset="0"/>
            </a:endParaRPr>
          </a:p>
        </p:txBody>
      </p:sp>
      <p:sp>
        <p:nvSpPr>
          <p:cNvPr id="4" name="Title 1"/>
          <p:cNvSpPr txBox="1">
            <a:spLocks/>
          </p:cNvSpPr>
          <p:nvPr/>
        </p:nvSpPr>
        <p:spPr>
          <a:xfrm>
            <a:off x="762000" y="914400"/>
            <a:ext cx="8153400" cy="15240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r-Latn-RS" sz="3600" dirty="0" smtClean="0">
                <a:latin typeface="Times New Roman" pitchFamily="18" charset="0"/>
                <a:ea typeface="+mj-ea"/>
                <a:cs typeface="Times New Roman" pitchFamily="18" charset="0"/>
              </a:rPr>
              <a:t>Merenje šuma</a:t>
            </a:r>
          </a:p>
          <a:p>
            <a:pPr marL="0" marR="0" lvl="0" indent="0" algn="ctr" defTabSz="914400" rtl="0" eaLnBrk="1" fontAlgn="auto" latinLnBrk="0" hangingPunct="1">
              <a:lnSpc>
                <a:spcPct val="100000"/>
              </a:lnSpc>
              <a:spcBef>
                <a:spcPct val="0"/>
              </a:spcBef>
              <a:spcAft>
                <a:spcPts val="0"/>
              </a:spcAft>
              <a:buClrTx/>
              <a:buSzTx/>
              <a:buFontTx/>
              <a:buNone/>
              <a:tabLst/>
              <a:defRPr/>
            </a:pPr>
            <a:r>
              <a:rPr lang="sr-Latn-RS" sz="2800" dirty="0" smtClean="0">
                <a:latin typeface="Times New Roman" pitchFamily="18" charset="0"/>
                <a:ea typeface="+mj-ea"/>
                <a:cs typeface="Times New Roman" pitchFamily="18" charset="0"/>
              </a:rPr>
              <a:t>Merenje šuma telefonskog kanala</a:t>
            </a:r>
            <a:endParaRPr kumimoji="0" lang="en-US" sz="2800" b="0"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0" y="2133600"/>
            <a:ext cx="1362553" cy="2733675"/>
          </a:xfrm>
          <a:prstGeom prst="rect">
            <a:avLst/>
          </a:prstGeom>
          <a:noFill/>
        </p:spPr>
      </p:pic>
      <p:sp>
        <p:nvSpPr>
          <p:cNvPr id="2" name="Title 1"/>
          <p:cNvSpPr>
            <a:spLocks noGrp="1"/>
          </p:cNvSpPr>
          <p:nvPr>
            <p:ph type="title"/>
          </p:nvPr>
        </p:nvSpPr>
        <p:spPr>
          <a:xfrm>
            <a:off x="685800" y="2590800"/>
            <a:ext cx="8077200" cy="3733800"/>
          </a:xfrm>
        </p:spPr>
        <p:txBody>
          <a:bodyPr>
            <a:noAutofit/>
          </a:bodyPr>
          <a:lstStyle/>
          <a:p>
            <a:r>
              <a:rPr lang="sr-Latn-CS" sz="2600" dirty="0" err="1" smtClean="0">
                <a:solidFill>
                  <a:schemeClr val="tx1"/>
                </a:solidFill>
                <a:latin typeface="Times New Roman" pitchFamily="18" charset="0"/>
                <a:cs typeface="Times New Roman" pitchFamily="18" charset="0"/>
              </a:rPr>
              <a:t>Psofometar</a:t>
            </a:r>
            <a:r>
              <a:rPr lang="sr-Latn-CS" sz="2600" dirty="0" smtClean="0">
                <a:solidFill>
                  <a:schemeClr val="tx1"/>
                </a:solidFill>
                <a:latin typeface="Times New Roman" pitchFamily="18" charset="0"/>
                <a:cs typeface="Times New Roman" pitchFamily="18" charset="0"/>
              </a:rPr>
              <a:t> je, u stvari, elektronski </a:t>
            </a:r>
            <a:r>
              <a:rPr lang="sr-Latn-CS" sz="2600" dirty="0" err="1" smtClean="0">
                <a:solidFill>
                  <a:schemeClr val="tx1"/>
                </a:solidFill>
                <a:latin typeface="Times New Roman" pitchFamily="18" charset="0"/>
                <a:cs typeface="Times New Roman" pitchFamily="18" charset="0"/>
              </a:rPr>
              <a:t>voltmetar</a:t>
            </a:r>
            <a:r>
              <a:rPr lang="sr-Latn-CS" sz="2600" dirty="0" smtClean="0">
                <a:solidFill>
                  <a:schemeClr val="tx1"/>
                </a:solidFill>
                <a:latin typeface="Times New Roman" pitchFamily="18" charset="0"/>
                <a:cs typeface="Times New Roman" pitchFamily="18" charset="0"/>
              </a:rPr>
              <a:t>, namenjen za </a:t>
            </a:r>
            <a:r>
              <a:rPr lang="sr-Latn-CS" sz="2600" dirty="0" smtClean="0">
                <a:solidFill>
                  <a:schemeClr val="tx1"/>
                </a:solidFill>
                <a:latin typeface="Times New Roman" pitchFamily="18" charset="0"/>
                <a:cs typeface="Times New Roman" pitchFamily="18" charset="0"/>
              </a:rPr>
              <a:t>merenje </a:t>
            </a:r>
            <a:r>
              <a:rPr lang="sr-Latn-CS" sz="2600" dirty="0" smtClean="0">
                <a:solidFill>
                  <a:schemeClr val="tx1"/>
                </a:solidFill>
                <a:latin typeface="Times New Roman" pitchFamily="18" charset="0"/>
                <a:cs typeface="Times New Roman" pitchFamily="18" charset="0"/>
              </a:rPr>
              <a:t>napona šuma u osnovnom opsegu (opsegu čujnih učestanosti) na telekomunikacionim </a:t>
            </a:r>
            <a:r>
              <a:rPr lang="sr-Latn-CS" sz="2600" dirty="0" err="1" smtClean="0">
                <a:solidFill>
                  <a:schemeClr val="tx1"/>
                </a:solidFill>
                <a:latin typeface="Times New Roman" pitchFamily="18" charset="0"/>
                <a:cs typeface="Times New Roman" pitchFamily="18" charset="0"/>
              </a:rPr>
              <a:t>vodovima</a:t>
            </a:r>
            <a:r>
              <a:rPr lang="sr-Latn-CS" sz="2600" dirty="0" smtClean="0">
                <a:solidFill>
                  <a:schemeClr val="tx1"/>
                </a:solidFill>
                <a:latin typeface="Times New Roman" pitchFamily="18" charset="0"/>
                <a:cs typeface="Times New Roman" pitchFamily="18" charset="0"/>
              </a:rPr>
              <a:t> i uređajima, jer i telekomunikacioni vodovi i uređaji mogu biti izvori smetnji u telekomunikacionom prenosu. Nivo smetnji na telekomunikacionim putevima je ograničen propisima kako bi govor koji se prenosi bio razumljiv.</a:t>
            </a:r>
            <a:endParaRPr lang="en-US" sz="2600" dirty="0">
              <a:solidFill>
                <a:schemeClr val="tx1"/>
              </a:solidFill>
              <a:latin typeface="Times New Roman" pitchFamily="18" charset="0"/>
              <a:ea typeface="+mn-ea"/>
              <a:cs typeface="Times New Roman" pitchFamily="18" charset="0"/>
            </a:endParaRPr>
          </a:p>
        </p:txBody>
      </p:sp>
      <p:sp>
        <p:nvSpPr>
          <p:cNvPr id="4" name="Title 1"/>
          <p:cNvSpPr txBox="1">
            <a:spLocks/>
          </p:cNvSpPr>
          <p:nvPr/>
        </p:nvSpPr>
        <p:spPr>
          <a:xfrm>
            <a:off x="762000" y="914400"/>
            <a:ext cx="8153400" cy="15240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r-Latn-RS" sz="3600" dirty="0" smtClean="0">
                <a:latin typeface="Times New Roman" pitchFamily="18" charset="0"/>
                <a:ea typeface="+mj-ea"/>
                <a:cs typeface="Times New Roman" pitchFamily="18" charset="0"/>
              </a:rPr>
              <a:t>Merenje šuma</a:t>
            </a:r>
          </a:p>
          <a:p>
            <a:pPr marL="0" marR="0" lvl="0" indent="0" algn="ctr" defTabSz="914400" rtl="0" eaLnBrk="1" fontAlgn="auto" latinLnBrk="0" hangingPunct="1">
              <a:lnSpc>
                <a:spcPct val="100000"/>
              </a:lnSpc>
              <a:spcBef>
                <a:spcPct val="0"/>
              </a:spcBef>
              <a:spcAft>
                <a:spcPts val="0"/>
              </a:spcAft>
              <a:buClrTx/>
              <a:buSzTx/>
              <a:buFontTx/>
              <a:buNone/>
              <a:tabLst/>
              <a:defRPr/>
            </a:pPr>
            <a:r>
              <a:rPr lang="sr-Latn-RS" sz="2800" dirty="0" smtClean="0">
                <a:latin typeface="Times New Roman" pitchFamily="18" charset="0"/>
                <a:ea typeface="+mj-ea"/>
                <a:cs typeface="Times New Roman" pitchFamily="18" charset="0"/>
              </a:rPr>
              <a:t>Merenje šuma telefonskog kanala</a:t>
            </a:r>
            <a:endParaRPr kumimoji="0" lang="en-US" sz="2800" b="0"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r-Latn-C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170</TotalTime>
  <Words>510</Words>
  <Application>Microsoft Office PowerPoint</Application>
  <PresentationFormat>Projekcija na ekranu (4:3)</PresentationFormat>
  <Paragraphs>42</Paragraphs>
  <Slides>15</Slides>
  <Notes>0</Notes>
  <HiddenSlides>0</HiddenSlides>
  <MMClips>0</MMClips>
  <ScaleCrop>false</ScaleCrop>
  <HeadingPairs>
    <vt:vector size="6" baseType="variant">
      <vt:variant>
        <vt:lpstr>Tema</vt:lpstr>
      </vt:variant>
      <vt:variant>
        <vt:i4>1</vt:i4>
      </vt:variant>
      <vt:variant>
        <vt:lpstr>Ugrađeni OLE serveri</vt:lpstr>
      </vt:variant>
      <vt:variant>
        <vt:i4>1</vt:i4>
      </vt:variant>
      <vt:variant>
        <vt:lpstr>Naslovi slajdova</vt:lpstr>
      </vt:variant>
      <vt:variant>
        <vt:i4>15</vt:i4>
      </vt:variant>
    </vt:vector>
  </HeadingPairs>
  <TitlesOfParts>
    <vt:vector size="17" baseType="lpstr">
      <vt:lpstr>Flow</vt:lpstr>
      <vt:lpstr>Jednačina</vt:lpstr>
      <vt:lpstr>Slajd 1</vt:lpstr>
      <vt:lpstr>Merenja u telekomunikacijama</vt:lpstr>
      <vt:lpstr>U procesu generisanja prenosa i prijema signala koji predstavljaju željene poruke, stvaraju se i osnovne teškoće, jer u tim sredinama prenosa postoje izvesne pojave koje su neizbežne, a koje utiču na talasni oblik signala. Prostiranje i prijem željenih signala prate pojave koje izazivaju posebne efekte uz primljeni željeni signal. Za sve efekte koji se javljaju u svim sistemima za prenos električnih signala u najopštijem smislu se kaže da su prouzrokovani šumom. </vt:lpstr>
      <vt:lpstr>Poreklo šumova je različito, a u prenosu i prijemu signala predstavljaju ograničavajuće faktore za kvalitet veza, njihov domet, kvalitet prijema. Šum je uzrokovan pojavama koje imaju slučajan karakter. To su spontane električne fluktuacije, uvek prisutne u komunikacionim sistemima.    Šum je nepoželjan, jer nepovoljno utiče na kvalitet prenosnih sistema.   </vt:lpstr>
      <vt:lpstr> S obzirom na izvor nastajanja, šum se može podeliti u dve grupe: -šum koji je nastao van sistema za prenos – atmosferski, kosmički, elektrostatički, šum od aparata i uređaja, šum koji je generisan namerno za  ometanje (vojna sredstva za onemogućavanje komunikacije) -šum koji je nastao u sistemu za prenos – termički šum, kontaktni šum, šum poluprovodničkih elemenata itd. </vt:lpstr>
      <vt:lpstr> Važno je poznavati šumove iz prve grupe, jer utiču na prijem u radiokomunikacijama.   Na sedećoj slici, vidi se da je gustina snage termičkog šuma ravnomerno raspoređena na svim učestanostima i da je spektar termičkog šuma konstantan     </vt:lpstr>
      <vt:lpstr> </vt:lpstr>
      <vt:lpstr>Prema načinu na koji se signal prenosi postoje dve vrste prenosa: -prenos u osnovnom opsegu (signal se prenosi u svom prirodnom opsegu učestanosti) -prenos u proširenom opsegu (signal se translira, transponuje, pomera u neki drugi opseg)  </vt:lpstr>
      <vt:lpstr>Psofometar je, u stvari, elektronski voltmetar, namenjen za merenje napona šuma u osnovnom opsegu (opsegu čujnih učestanosti) na telekomunikacionim vodovima i uređajima, jer i telekomunikacioni vodovi i uređaji mogu biti izvori smetnji u telekomunikacionom prenosu. Nivo smetnji na telekomunikacionim putevima je ograničen propisima kako bi govor koji se prenosi bio razumljiv.</vt:lpstr>
      <vt:lpstr>Postoji gornja i donja granica učestanosti za opseg u kome ljudsko uho promene pritiska oseća kao zvuk. Na sledećoj slici je predstavljeno čujno područje govora (speech) i muzike (music).     </vt:lpstr>
      <vt:lpstr>    </vt:lpstr>
      <vt:lpstr>Nivo zvuka ne može biti prava mera za subjektivni osećaj jačine zvuka, jer, na primer, ako dva zvuka imaju isti nivo L= 20 dB, s tim što jedan ima frekvenciju 100 Hz, a drugi 1000 Hz, prvi zvuk uho neće čuti, a drugi je znatno jači od onog na pragu čujnosti.     </vt:lpstr>
      <vt:lpstr>Zbog toga je za subjektivnu jačinu zvuka ili kraće jačinu zvuka uvedena jedinica fon. Jačina zvuka u fonima na 1000 Hz jednaka je nivou zvuka u decibelima, pa je na 1000 Hz fon jednak decibelu. Na svim ostalim frekvencijama jačina zvuka u fonima određuje se eksperimentalno utvrđivanjem kada je neki zvuk iste jačine kao zvuk na 1000 Hz, čija je jačina definisana. Tako su dobijene izofonske linije ili linije jednake jačine zvuka, koje su prikazane na sledećoj slici.</vt:lpstr>
      <vt:lpstr>Slajd 14</vt:lpstr>
      <vt:lpstr>Da bi se omogućilo merenje ometajućeg dejstva šumova, koristi se specijalan instrument – psofometar, čija je blok šema prikazana na sledećoj slici.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Filip Markovic</dc:creator>
  <cp:keywords>Multimedijalne tehnologije</cp:keywords>
  <cp:lastModifiedBy>Uroš</cp:lastModifiedBy>
  <cp:revision>23</cp:revision>
  <dcterms:created xsi:type="dcterms:W3CDTF">2018-03-10T13:46:02Z</dcterms:created>
  <dcterms:modified xsi:type="dcterms:W3CDTF">2018-04-23T17:28:46Z</dcterms:modified>
</cp:coreProperties>
</file>