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BC1EBC-2C8C-4745-9DBB-7D2821DE93A2}" type="datetimeFigureOut">
              <a:rPr lang="en-US" smtClean="0"/>
              <a:pPr/>
              <a:t>4/26/2018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BC1EBC-2C8C-4745-9DBB-7D2821DE93A2}"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BC1EBC-2C8C-4745-9DBB-7D2821DE93A2}"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7475D6-C4A2-4C2D-B379-6EFD879AD83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BC1EBC-2C8C-4745-9DBB-7D2821DE93A2}" type="datetimeFigureOut">
              <a:rPr lang="en-US" smtClean="0"/>
              <a:pPr/>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BC1EBC-2C8C-4745-9DBB-7D2821DE93A2}" type="datetimeFigureOut">
              <a:rPr lang="en-US" smtClean="0"/>
              <a:pPr/>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C1EBC-2C8C-4745-9DBB-7D2821DE93A2}" type="datetimeFigureOut">
              <a:rPr lang="en-US" smtClean="0"/>
              <a:pPr/>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BC1EBC-2C8C-4745-9DBB-7D2821DE93A2}"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7475D6-C4A2-4C2D-B379-6EFD879AD8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BC1EBC-2C8C-4745-9DBB-7D2821DE93A2}"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67475D6-C4A2-4C2D-B379-6EFD879AD83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0000"/>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BC1EBC-2C8C-4745-9DBB-7D2821DE93A2}" type="datetimeFigureOut">
              <a:rPr lang="en-US" smtClean="0"/>
              <a:pPr/>
              <a:t>4/26/2018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67475D6-C4A2-4C2D-B379-6EFD879AD83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 name="Text Box 5"/>
          <p:cNvSpPr txBox="1">
            <a:spLocks noChangeArrowheads="1"/>
          </p:cNvSpPr>
          <p:nvPr/>
        </p:nvSpPr>
        <p:spPr bwMode="auto">
          <a:xfrm>
            <a:off x="990600" y="1676400"/>
            <a:ext cx="7772400" cy="3031599"/>
          </a:xfrm>
          <a:prstGeom prst="rect">
            <a:avLst/>
          </a:prstGeom>
          <a:noFill/>
          <a:ln w="9525">
            <a:noFill/>
            <a:miter lim="800000"/>
            <a:headEnd/>
            <a:tailEnd/>
          </a:ln>
        </p:spPr>
        <p:txBody>
          <a:bodyPr wrap="square">
            <a:spAutoFit/>
          </a:bodyPr>
          <a:lstStyle/>
          <a:p>
            <a:pPr algn="ctr">
              <a:spcBef>
                <a:spcPts val="1200"/>
              </a:spcBef>
            </a:pPr>
            <a:r>
              <a:rPr lang="en-US" sz="4500" dirty="0">
                <a:latin typeface="+mj-lt"/>
                <a:ea typeface="+mj-ea"/>
                <a:cs typeface="+mj-cs"/>
              </a:rPr>
              <a:t>VISOKA TEHNIČKA ŠKOLA STRUKOVNIH STUDIJA ZVEČAN</a:t>
            </a:r>
          </a:p>
          <a:p>
            <a:pPr algn="ctr">
              <a:spcBef>
                <a:spcPts val="1200"/>
              </a:spcBef>
            </a:pPr>
            <a:r>
              <a:rPr lang="en-US" sz="3600" dirty="0">
                <a:latin typeface="+mj-lt"/>
                <a:ea typeface="+mj-ea"/>
                <a:cs typeface="+mj-cs"/>
              </a:rPr>
              <a:t>STUDIJSKI PROGRAM:</a:t>
            </a:r>
          </a:p>
          <a:p>
            <a:pPr algn="ctr">
              <a:spcBef>
                <a:spcPts val="1200"/>
              </a:spcBef>
            </a:pPr>
            <a:r>
              <a:rPr lang="en-US" sz="4500" dirty="0">
                <a:latin typeface="+mj-lt"/>
                <a:ea typeface="+mj-ea"/>
                <a:cs typeface="+mj-cs"/>
              </a:rPr>
              <a:t>MULTIMEDIJALNE TEHNOLOGIJE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fmla="#ppt_w*sin(2.5*pi*$)">
                                          <p:val>
                                            <p:fltVal val="0"/>
                                          </p:val>
                                        </p:tav>
                                        <p:tav tm="100000">
                                          <p:val>
                                            <p:fltVal val="1"/>
                                          </p:val>
                                        </p:tav>
                                      </p:tavLst>
                                    </p:anim>
                                    <p:anim calcmode="lin" valueType="num">
                                      <p:cBhvr>
                                        <p:cTn id="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sr-Latn-CS" sz="2600" dirty="0" err="1" smtClean="0">
                <a:solidFill>
                  <a:schemeClr val="tx1"/>
                </a:solidFill>
                <a:latin typeface="Times New Roman" pitchFamily="18" charset="0"/>
                <a:cs typeface="Times New Roman" pitchFamily="18" charset="0"/>
              </a:rPr>
              <a:t>Termistor</a:t>
            </a:r>
            <a:r>
              <a:rPr lang="sr-Latn-CS" sz="2600" dirty="0" smtClean="0">
                <a:solidFill>
                  <a:schemeClr val="tx1"/>
                </a:solidFill>
                <a:latin typeface="Times New Roman" pitchFamily="18" charset="0"/>
                <a:cs typeface="Times New Roman" pitchFamily="18" charset="0"/>
              </a:rPr>
              <a:t> je otpornik koji je napravljen od oksida metala koji pokazuje veliku promenu otpornosti u zavisnosti od temperature. Ako se </a:t>
            </a:r>
            <a:r>
              <a:rPr lang="sr-Latn-CS" sz="2600" dirty="0" err="1" smtClean="0">
                <a:solidFill>
                  <a:schemeClr val="tx1"/>
                </a:solidFill>
                <a:latin typeface="Times New Roman" pitchFamily="18" charset="0"/>
                <a:cs typeface="Times New Roman" pitchFamily="18" charset="0"/>
              </a:rPr>
              <a:t>termistor</a:t>
            </a:r>
            <a:r>
              <a:rPr lang="sr-Latn-CS" sz="2600" dirty="0" smtClean="0">
                <a:solidFill>
                  <a:schemeClr val="tx1"/>
                </a:solidFill>
                <a:latin typeface="Times New Roman" pitchFamily="18" charset="0"/>
                <a:cs typeface="Times New Roman" pitchFamily="18" charset="0"/>
              </a:rPr>
              <a:t> iskoristi kao opterećenje u </a:t>
            </a:r>
            <a:r>
              <a:rPr lang="sr-Latn-CS" sz="2600" dirty="0" err="1" smtClean="0">
                <a:solidFill>
                  <a:schemeClr val="tx1"/>
                </a:solidFill>
                <a:latin typeface="Times New Roman" pitchFamily="18" charset="0"/>
                <a:cs typeface="Times New Roman" pitchFamily="18" charset="0"/>
              </a:rPr>
              <a:t>senzoru</a:t>
            </a:r>
            <a:r>
              <a:rPr lang="sr-Latn-CS" sz="2600" dirty="0" smtClean="0">
                <a:solidFill>
                  <a:schemeClr val="tx1"/>
                </a:solidFill>
                <a:latin typeface="Times New Roman" pitchFamily="18" charset="0"/>
                <a:cs typeface="Times New Roman" pitchFamily="18" charset="0"/>
              </a:rPr>
              <a:t> snage, njegova otpornost postaje funkcija porasta temperature, do kojeg dolazi pod dejstvom primenjene </a:t>
            </a:r>
            <a:r>
              <a:rPr lang="sr-Latn-CS" sz="2600" i="1" dirty="0" smtClean="0">
                <a:solidFill>
                  <a:schemeClr val="tx1"/>
                </a:solidFill>
                <a:latin typeface="Times New Roman" pitchFamily="18" charset="0"/>
                <a:cs typeface="Times New Roman" pitchFamily="18" charset="0"/>
              </a:rPr>
              <a:t>RF </a:t>
            </a:r>
            <a:r>
              <a:rPr lang="sr-Latn-CS" sz="2600" dirty="0" smtClean="0">
                <a:solidFill>
                  <a:schemeClr val="tx1"/>
                </a:solidFill>
                <a:latin typeface="Times New Roman" pitchFamily="18" charset="0"/>
                <a:cs typeface="Times New Roman" pitchFamily="18" charset="0"/>
              </a:rPr>
              <a:t>snage koja se meri. Osnovni koncept </a:t>
            </a:r>
            <a:r>
              <a:rPr lang="sr-Latn-CS" sz="2600" dirty="0" err="1" smtClean="0">
                <a:solidFill>
                  <a:schemeClr val="tx1"/>
                </a:solidFill>
                <a:latin typeface="Times New Roman" pitchFamily="18" charset="0"/>
                <a:cs typeface="Times New Roman" pitchFamily="18" charset="0"/>
              </a:rPr>
              <a:t>termistorskog</a:t>
            </a:r>
            <a:r>
              <a:rPr lang="sr-Latn-CS" sz="2600" dirty="0" smtClean="0">
                <a:solidFill>
                  <a:schemeClr val="tx1"/>
                </a:solidFill>
                <a:latin typeface="Times New Roman" pitchFamily="18" charset="0"/>
                <a:cs typeface="Times New Roman" pitchFamily="18" charset="0"/>
              </a:rPr>
              <a:t> merača snage prikazan je na sljedećoj slici:</a:t>
            </a: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6764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endParaRPr lang="en-US" sz="6500" dirty="0" smtClean="0">
              <a:latin typeface="Times New Roman" pitchFamily="18" charset="0"/>
              <a:cs typeface="Times New Roman" pitchFamily="18" charset="0"/>
            </a:endParaRPr>
          </a:p>
          <a:p>
            <a:pPr lvl="0" algn="ctr">
              <a:spcBef>
                <a:spcPct val="0"/>
              </a:spcBef>
            </a:pP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sr-Latn-RS" sz="5400" dirty="0" smtClean="0">
                <a:latin typeface="Times New Roman" pitchFamily="18" charset="0"/>
                <a:cs typeface="Times New Roman" pitchFamily="18" charset="0"/>
              </a:rPr>
              <a:t> </a:t>
            </a:r>
            <a:endParaRPr lang="en-US" sz="5400" dirty="0" smtClean="0">
              <a:latin typeface="Times New Roman" pitchFamily="18" charset="0"/>
              <a:cs typeface="Times New Roman" pitchFamily="18" charset="0"/>
            </a:endParaRPr>
          </a:p>
          <a:p>
            <a:pPr lvl="0" algn="ctr">
              <a:spcBef>
                <a:spcPct val="0"/>
              </a:spcBef>
            </a:pPr>
            <a:r>
              <a:rPr lang="sr-Latn-RS" sz="5100" dirty="0" smtClean="0">
                <a:latin typeface="Times New Roman" pitchFamily="18" charset="0"/>
                <a:cs typeface="Times New Roman" pitchFamily="18" charset="0"/>
              </a:rPr>
              <a:t>Termodinamički senzori i merači snage </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6764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endParaRPr lang="en-US" sz="6500" dirty="0" smtClean="0">
              <a:latin typeface="Times New Roman" pitchFamily="18" charset="0"/>
              <a:cs typeface="Times New Roman" pitchFamily="18" charset="0"/>
            </a:endParaRPr>
          </a:p>
          <a:p>
            <a:pPr lvl="0" algn="ctr">
              <a:spcBef>
                <a:spcPct val="0"/>
              </a:spcBef>
            </a:pP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sr-Latn-RS" sz="5400" dirty="0" smtClean="0">
                <a:latin typeface="Times New Roman" pitchFamily="18" charset="0"/>
                <a:cs typeface="Times New Roman" pitchFamily="18" charset="0"/>
              </a:rPr>
              <a:t> </a:t>
            </a:r>
            <a:endParaRPr lang="en-US" sz="5400" dirty="0" smtClean="0">
              <a:latin typeface="Times New Roman" pitchFamily="18" charset="0"/>
              <a:cs typeface="Times New Roman" pitchFamily="18" charset="0"/>
            </a:endParaRPr>
          </a:p>
          <a:p>
            <a:pPr lvl="0" algn="ctr">
              <a:spcBef>
                <a:spcPct val="0"/>
              </a:spcBef>
            </a:pPr>
            <a:r>
              <a:rPr lang="sr-Latn-RS" sz="5100" dirty="0" smtClean="0">
                <a:latin typeface="Times New Roman" pitchFamily="18" charset="0"/>
                <a:cs typeface="Times New Roman" pitchFamily="18" charset="0"/>
              </a:rPr>
              <a:t>Termodinamički senzori i merači snage </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pic>
        <p:nvPicPr>
          <p:cNvPr id="6" name="Picture 2"/>
          <p:cNvPicPr>
            <a:picLocks noChangeAspect="1" noChangeArrowheads="1"/>
          </p:cNvPicPr>
          <p:nvPr/>
        </p:nvPicPr>
        <p:blipFill>
          <a:blip r:embed="rId3"/>
          <a:srcRect/>
          <a:stretch>
            <a:fillRect/>
          </a:stretch>
        </p:blipFill>
        <p:spPr bwMode="auto">
          <a:xfrm>
            <a:off x="1676400" y="2743199"/>
            <a:ext cx="6477000" cy="2520391"/>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sr-Latn-CS" sz="2600" dirty="0" smtClean="0">
                <a:solidFill>
                  <a:schemeClr val="tx1"/>
                </a:solidFill>
                <a:latin typeface="Times New Roman" pitchFamily="18" charset="0"/>
                <a:cs typeface="Times New Roman" pitchFamily="18" charset="0"/>
              </a:rPr>
              <a:t>Savremeni merači snage na </a:t>
            </a:r>
            <a:r>
              <a:rPr lang="sr-Latn-CS" sz="2600" dirty="0" err="1" smtClean="0">
                <a:solidFill>
                  <a:schemeClr val="tx1"/>
                </a:solidFill>
                <a:latin typeface="Times New Roman" pitchFamily="18" charset="0"/>
                <a:cs typeface="Times New Roman" pitchFamily="18" charset="0"/>
              </a:rPr>
              <a:t>termistorskom</a:t>
            </a:r>
            <a:r>
              <a:rPr lang="sr-Latn-CS" sz="2600" dirty="0" smtClean="0">
                <a:solidFill>
                  <a:schemeClr val="tx1"/>
                </a:solidFill>
                <a:latin typeface="Times New Roman" pitchFamily="18" charset="0"/>
                <a:cs typeface="Times New Roman" pitchFamily="18" charset="0"/>
              </a:rPr>
              <a:t> principu omogućavaju merenje snage od 10 </a:t>
            </a:r>
            <a:r>
              <a:rPr lang="sr-Latn-CS" sz="2600" dirty="0" err="1" smtClean="0">
                <a:solidFill>
                  <a:schemeClr val="tx1"/>
                </a:solidFill>
                <a:latin typeface="Times New Roman" pitchFamily="18" charset="0"/>
                <a:cs typeface="Times New Roman" pitchFamily="18" charset="0"/>
              </a:rPr>
              <a:t>mV</a:t>
            </a:r>
            <a:r>
              <a:rPr lang="sr-Latn-CS" sz="2600" dirty="0" smtClean="0">
                <a:solidFill>
                  <a:schemeClr val="tx1"/>
                </a:solidFill>
                <a:latin typeface="Times New Roman" pitchFamily="18" charset="0"/>
                <a:cs typeface="Times New Roman" pitchFamily="18" charset="0"/>
              </a:rPr>
              <a:t> do1  (dinamički opseg je 40 </a:t>
            </a:r>
            <a:r>
              <a:rPr lang="sr-Latn-CS" sz="2600" dirty="0" err="1" smtClean="0">
                <a:solidFill>
                  <a:schemeClr val="tx1"/>
                </a:solidFill>
                <a:latin typeface="Times New Roman" pitchFamily="18" charset="0"/>
                <a:cs typeface="Times New Roman" pitchFamily="18" charset="0"/>
              </a:rPr>
              <a:t>dB</a:t>
            </a:r>
            <a:r>
              <a:rPr lang="sr-Latn-CS" sz="2600" dirty="0" smtClean="0">
                <a:solidFill>
                  <a:schemeClr val="tx1"/>
                </a:solidFill>
                <a:latin typeface="Times New Roman" pitchFamily="18" charset="0"/>
                <a:cs typeface="Times New Roman" pitchFamily="18" charset="0"/>
              </a:rPr>
              <a:t>), a </a:t>
            </a:r>
            <a:r>
              <a:rPr lang="sr-Latn-CS" sz="2600" dirty="0" err="1" smtClean="0">
                <a:solidFill>
                  <a:schemeClr val="tx1"/>
                </a:solidFill>
                <a:latin typeface="Times New Roman" pitchFamily="18" charset="0"/>
                <a:cs typeface="Times New Roman" pitchFamily="18" charset="0"/>
              </a:rPr>
              <a:t>senzori</a:t>
            </a:r>
            <a:r>
              <a:rPr lang="sr-Latn-CS" sz="2600" dirty="0" smtClean="0">
                <a:solidFill>
                  <a:schemeClr val="tx1"/>
                </a:solidFill>
                <a:latin typeface="Times New Roman" pitchFamily="18" charset="0"/>
                <a:cs typeface="Times New Roman" pitchFamily="18" charset="0"/>
              </a:rPr>
              <a:t> snage rade u </a:t>
            </a:r>
            <a:r>
              <a:rPr lang="sr-Latn-CS" sz="2600" dirty="0" err="1" smtClean="0">
                <a:solidFill>
                  <a:schemeClr val="tx1"/>
                </a:solidFill>
                <a:latin typeface="Times New Roman" pitchFamily="18" charset="0"/>
                <a:cs typeface="Times New Roman" pitchFamily="18" charset="0"/>
              </a:rPr>
              <a:t>frekvencijskom</a:t>
            </a:r>
            <a:r>
              <a:rPr lang="sr-Latn-CS" sz="2600" dirty="0" smtClean="0">
                <a:solidFill>
                  <a:schemeClr val="tx1"/>
                </a:solidFill>
                <a:latin typeface="Times New Roman" pitchFamily="18" charset="0"/>
                <a:cs typeface="Times New Roman" pitchFamily="18" charset="0"/>
              </a:rPr>
              <a:t> opsegu od 100 kHz do 100 GHz . </a:t>
            </a:r>
            <a:r>
              <a:rPr lang="sr-Latn-CS" sz="2600" dirty="0" err="1" smtClean="0">
                <a:solidFill>
                  <a:schemeClr val="tx1"/>
                </a:solidFill>
                <a:latin typeface="Times New Roman" pitchFamily="18" charset="0"/>
                <a:cs typeface="Times New Roman" pitchFamily="18" charset="0"/>
              </a:rPr>
              <a:t>Termistorski</a:t>
            </a:r>
            <a:r>
              <a:rPr lang="sr-Latn-C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senzori</a:t>
            </a:r>
            <a:r>
              <a:rPr lang="sr-Latn-CS" sz="2600" dirty="0" smtClean="0">
                <a:solidFill>
                  <a:schemeClr val="tx1"/>
                </a:solidFill>
                <a:latin typeface="Times New Roman" pitchFamily="18" charset="0"/>
                <a:cs typeface="Times New Roman" pitchFamily="18" charset="0"/>
              </a:rPr>
              <a:t> su ranije bili često korišteni, ali kasnije su zamenjeni drugim vrstama </a:t>
            </a:r>
            <a:r>
              <a:rPr lang="sr-Latn-CS" sz="2600" dirty="0" err="1" smtClean="0">
                <a:solidFill>
                  <a:schemeClr val="tx1"/>
                </a:solidFill>
                <a:latin typeface="Times New Roman" pitchFamily="18" charset="0"/>
                <a:cs typeface="Times New Roman" pitchFamily="18" charset="0"/>
              </a:rPr>
              <a:t>senzora</a:t>
            </a:r>
            <a:r>
              <a:rPr lang="sr-Latn-CS" sz="2600" dirty="0" smtClean="0">
                <a:solidFill>
                  <a:schemeClr val="tx1"/>
                </a:solidFill>
                <a:latin typeface="Times New Roman" pitchFamily="18" charset="0"/>
                <a:cs typeface="Times New Roman" pitchFamily="18" charset="0"/>
              </a:rPr>
              <a:t>. Danas se </a:t>
            </a:r>
            <a:r>
              <a:rPr lang="sr-Latn-CS" sz="2600" dirty="0" err="1" smtClean="0">
                <a:solidFill>
                  <a:schemeClr val="tx1"/>
                </a:solidFill>
                <a:latin typeface="Times New Roman" pitchFamily="18" charset="0"/>
                <a:cs typeface="Times New Roman" pitchFamily="18" charset="0"/>
              </a:rPr>
              <a:t>termistorski</a:t>
            </a:r>
            <a:r>
              <a:rPr lang="sr-Latn-C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senzori</a:t>
            </a:r>
            <a:r>
              <a:rPr lang="sr-Latn-CS" sz="2600" dirty="0" smtClean="0">
                <a:solidFill>
                  <a:schemeClr val="tx1"/>
                </a:solidFill>
                <a:latin typeface="Times New Roman" pitchFamily="18" charset="0"/>
                <a:cs typeface="Times New Roman" pitchFamily="18" charset="0"/>
              </a:rPr>
              <a:t> uglavnom koriste za </a:t>
            </a:r>
            <a:r>
              <a:rPr lang="sr-Latn-CS" sz="2600" dirty="0" err="1" smtClean="0">
                <a:solidFill>
                  <a:schemeClr val="tx1"/>
                </a:solidFill>
                <a:latin typeface="Times New Roman" pitchFamily="18" charset="0"/>
                <a:cs typeface="Times New Roman" pitchFamily="18" charset="0"/>
              </a:rPr>
              <a:t>kalibraciju</a:t>
            </a:r>
            <a:r>
              <a:rPr lang="sr-Latn-C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senzora</a:t>
            </a:r>
            <a:r>
              <a:rPr lang="sr-Latn-CS" sz="2600" dirty="0" smtClean="0">
                <a:solidFill>
                  <a:schemeClr val="tx1"/>
                </a:solidFill>
                <a:latin typeface="Times New Roman" pitchFamily="18" charset="0"/>
                <a:cs typeface="Times New Roman" pitchFamily="18" charset="0"/>
              </a:rPr>
              <a:t> drugih vrsta i </a:t>
            </a:r>
            <a:r>
              <a:rPr lang="sr-Latn-CS" sz="2600" dirty="0" err="1" smtClean="0">
                <a:solidFill>
                  <a:schemeClr val="tx1"/>
                </a:solidFill>
                <a:latin typeface="Times New Roman" pitchFamily="18" charset="0"/>
                <a:cs typeface="Times New Roman" pitchFamily="18" charset="0"/>
              </a:rPr>
              <a:t>kalibraciju</a:t>
            </a:r>
            <a:r>
              <a:rPr lang="sr-Latn-CS" sz="2600" dirty="0" smtClean="0">
                <a:solidFill>
                  <a:schemeClr val="tx1"/>
                </a:solidFill>
                <a:latin typeface="Times New Roman" pitchFamily="18" charset="0"/>
                <a:cs typeface="Times New Roman" pitchFamily="18" charset="0"/>
              </a:rPr>
              <a:t> merača snage. </a:t>
            </a: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6764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endParaRPr lang="en-US" sz="6500" dirty="0" smtClean="0">
              <a:latin typeface="Times New Roman" pitchFamily="18" charset="0"/>
              <a:cs typeface="Times New Roman" pitchFamily="18" charset="0"/>
            </a:endParaRPr>
          </a:p>
          <a:p>
            <a:pPr lvl="0" algn="ctr">
              <a:spcBef>
                <a:spcPct val="0"/>
              </a:spcBef>
            </a:pP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sr-Latn-RS" sz="5400" dirty="0" smtClean="0">
                <a:latin typeface="Times New Roman" pitchFamily="18" charset="0"/>
                <a:cs typeface="Times New Roman" pitchFamily="18" charset="0"/>
              </a:rPr>
              <a:t> </a:t>
            </a:r>
            <a:endParaRPr lang="en-US" sz="5400" dirty="0" smtClean="0">
              <a:latin typeface="Times New Roman" pitchFamily="18" charset="0"/>
              <a:cs typeface="Times New Roman" pitchFamily="18" charset="0"/>
            </a:endParaRPr>
          </a:p>
          <a:p>
            <a:pPr lvl="0" algn="ctr">
              <a:spcBef>
                <a:spcPct val="0"/>
              </a:spcBef>
            </a:pPr>
            <a:r>
              <a:rPr lang="sr-Latn-RS" sz="5100" dirty="0" smtClean="0">
                <a:latin typeface="Times New Roman" pitchFamily="18" charset="0"/>
                <a:cs typeface="Times New Roman" pitchFamily="18" charset="0"/>
              </a:rPr>
              <a:t>Termodinamički senzori i merači snage </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sr-Latn-CS" sz="2600" dirty="0" smtClean="0">
                <a:solidFill>
                  <a:schemeClr val="tx1"/>
                </a:solidFill>
                <a:latin typeface="Times New Roman" pitchFamily="18" charset="0"/>
                <a:cs typeface="Times New Roman" pitchFamily="18" charset="0"/>
              </a:rPr>
              <a:t>Spoj dva različita metala predstavljaju </a:t>
            </a:r>
            <a:r>
              <a:rPr lang="sr-Latn-CS" sz="2600" dirty="0" err="1" smtClean="0">
                <a:solidFill>
                  <a:schemeClr val="tx1"/>
                </a:solidFill>
                <a:latin typeface="Times New Roman" pitchFamily="18" charset="0"/>
                <a:cs typeface="Times New Roman" pitchFamily="18" charset="0"/>
              </a:rPr>
              <a:t>termopar</a:t>
            </a:r>
            <a:r>
              <a:rPr lang="sr-Latn-CS" sz="2600" dirty="0" smtClean="0">
                <a:solidFill>
                  <a:schemeClr val="tx1"/>
                </a:solidFill>
                <a:latin typeface="Times New Roman" pitchFamily="18" charset="0"/>
                <a:cs typeface="Times New Roman" pitchFamily="18" charset="0"/>
              </a:rPr>
              <a:t>. Na </a:t>
            </a:r>
            <a:r>
              <a:rPr lang="sr-Latn-CS" sz="2600" dirty="0" err="1" smtClean="0">
                <a:solidFill>
                  <a:schemeClr val="tx1"/>
                </a:solidFill>
                <a:latin typeface="Times New Roman" pitchFamily="18" charset="0"/>
                <a:cs typeface="Times New Roman" pitchFamily="18" charset="0"/>
              </a:rPr>
              <a:t>termoparu</a:t>
            </a:r>
            <a:r>
              <a:rPr lang="sr-Latn-CS" sz="2600" dirty="0" smtClean="0">
                <a:solidFill>
                  <a:schemeClr val="tx1"/>
                </a:solidFill>
                <a:latin typeface="Times New Roman" pitchFamily="18" charset="0"/>
                <a:cs typeface="Times New Roman" pitchFamily="18" charset="0"/>
              </a:rPr>
              <a:t> će se pojaviti napon ako se na njegovim krajevima uspostavi razlika u temperaturi (tzv. temperaturni gradijent). </a:t>
            </a:r>
            <a:r>
              <a:rPr lang="sr-Latn-CS" sz="2600" dirty="0" err="1" smtClean="0">
                <a:solidFill>
                  <a:schemeClr val="tx1"/>
                </a:solidFill>
                <a:latin typeface="Times New Roman" pitchFamily="18" charset="0"/>
                <a:cs typeface="Times New Roman" pitchFamily="18" charset="0"/>
              </a:rPr>
              <a:t>Senzor</a:t>
            </a:r>
            <a:r>
              <a:rPr lang="sr-Latn-CS" sz="2600" dirty="0" smtClean="0">
                <a:solidFill>
                  <a:schemeClr val="tx1"/>
                </a:solidFill>
                <a:latin typeface="Times New Roman" pitchFamily="18" charset="0"/>
                <a:cs typeface="Times New Roman" pitchFamily="18" charset="0"/>
              </a:rPr>
              <a:t> snage sa </a:t>
            </a:r>
            <a:r>
              <a:rPr lang="sr-Latn-CS" sz="2600" dirty="0" err="1" smtClean="0">
                <a:solidFill>
                  <a:schemeClr val="tx1"/>
                </a:solidFill>
                <a:latin typeface="Times New Roman" pitchFamily="18" charset="0"/>
                <a:cs typeface="Times New Roman" pitchFamily="18" charset="0"/>
              </a:rPr>
              <a:t>termoparom</a:t>
            </a:r>
            <a:r>
              <a:rPr lang="sr-Latn-CS" sz="2600" dirty="0" smtClean="0">
                <a:solidFill>
                  <a:schemeClr val="tx1"/>
                </a:solidFill>
                <a:latin typeface="Times New Roman" pitchFamily="18" charset="0"/>
                <a:cs typeface="Times New Roman" pitchFamily="18" charset="0"/>
              </a:rPr>
              <a:t> sadrži i otpornik na kojem se </a:t>
            </a:r>
            <a:r>
              <a:rPr lang="sr-Latn-CS" sz="2600" dirty="0" err="1" smtClean="0">
                <a:solidFill>
                  <a:schemeClr val="tx1"/>
                </a:solidFill>
                <a:latin typeface="Times New Roman" pitchFamily="18" charset="0"/>
                <a:cs typeface="Times New Roman" pitchFamily="18" charset="0"/>
              </a:rPr>
              <a:t>disipira</a:t>
            </a:r>
            <a:r>
              <a:rPr lang="sr-Latn-CS" sz="2600" dirty="0" smtClean="0">
                <a:solidFill>
                  <a:schemeClr val="tx1"/>
                </a:solidFill>
                <a:latin typeface="Times New Roman" pitchFamily="18" charset="0"/>
                <a:cs typeface="Times New Roman" pitchFamily="18" charset="0"/>
              </a:rPr>
              <a:t> najveći deo snage. Temperatura otpornika raste čime se na </a:t>
            </a:r>
            <a:r>
              <a:rPr lang="sr-Latn-CS" sz="2600" dirty="0" err="1" smtClean="0">
                <a:solidFill>
                  <a:schemeClr val="tx1"/>
                </a:solidFill>
                <a:latin typeface="Times New Roman" pitchFamily="18" charset="0"/>
                <a:cs typeface="Times New Roman" pitchFamily="18" charset="0"/>
              </a:rPr>
              <a:t>termoparu</a:t>
            </a:r>
            <a:r>
              <a:rPr lang="sr-Latn-C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usljed</a:t>
            </a:r>
            <a:r>
              <a:rPr lang="sr-Latn-CS" sz="2600" dirty="0" smtClean="0">
                <a:solidFill>
                  <a:schemeClr val="tx1"/>
                </a:solidFill>
                <a:latin typeface="Times New Roman" pitchFamily="18" charset="0"/>
                <a:cs typeface="Times New Roman" pitchFamily="18" charset="0"/>
              </a:rPr>
              <a:t> temperaturne razlike, stvara </a:t>
            </a:r>
            <a:r>
              <a:rPr lang="sr-Latn-CS" sz="2600" i="1" dirty="0" smtClean="0">
                <a:solidFill>
                  <a:schemeClr val="tx1"/>
                </a:solidFill>
                <a:latin typeface="Times New Roman" pitchFamily="18" charset="0"/>
                <a:cs typeface="Times New Roman" pitchFamily="18" charset="0"/>
              </a:rPr>
              <a:t>DC </a:t>
            </a:r>
            <a:r>
              <a:rPr lang="sr-Latn-CS" sz="2600" dirty="0" smtClean="0">
                <a:solidFill>
                  <a:schemeClr val="tx1"/>
                </a:solidFill>
                <a:latin typeface="Times New Roman" pitchFamily="18" charset="0"/>
                <a:cs typeface="Times New Roman" pitchFamily="18" charset="0"/>
              </a:rPr>
              <a:t>napon koji je proporcionalan dovedenoj </a:t>
            </a:r>
            <a:r>
              <a:rPr lang="sr-Latn-CS" sz="2600" i="1" dirty="0" smtClean="0">
                <a:solidFill>
                  <a:schemeClr val="tx1"/>
                </a:solidFill>
                <a:latin typeface="Times New Roman" pitchFamily="18" charset="0"/>
                <a:cs typeface="Times New Roman" pitchFamily="18" charset="0"/>
              </a:rPr>
              <a:t>RF </a:t>
            </a:r>
            <a:r>
              <a:rPr lang="sr-Latn-CS" sz="2600" dirty="0" smtClean="0">
                <a:solidFill>
                  <a:schemeClr val="tx1"/>
                </a:solidFill>
                <a:latin typeface="Times New Roman" pitchFamily="18" charset="0"/>
                <a:cs typeface="Times New Roman" pitchFamily="18" charset="0"/>
              </a:rPr>
              <a:t>snazi.</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rPr>
              <a:t> </a:t>
            </a:r>
            <a:endParaRPr lang="en-US" sz="2600" dirty="0">
              <a:solidFill>
                <a:schemeClr val="tx1"/>
              </a:solidFill>
            </a:endParaRPr>
          </a:p>
        </p:txBody>
      </p:sp>
      <p:sp>
        <p:nvSpPr>
          <p:cNvPr id="5" name="Title 1"/>
          <p:cNvSpPr txBox="1">
            <a:spLocks/>
          </p:cNvSpPr>
          <p:nvPr/>
        </p:nvSpPr>
        <p:spPr>
          <a:xfrm>
            <a:off x="990600" y="762000"/>
            <a:ext cx="7772400" cy="16764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endParaRPr lang="en-US" sz="6500" dirty="0" smtClean="0">
              <a:latin typeface="Times New Roman" pitchFamily="18" charset="0"/>
              <a:cs typeface="Times New Roman" pitchFamily="18" charset="0"/>
            </a:endParaRPr>
          </a:p>
          <a:p>
            <a:pPr lvl="0" algn="ctr">
              <a:spcBef>
                <a:spcPct val="0"/>
              </a:spcBef>
            </a:pP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sr-Latn-RS" sz="5400" dirty="0" smtClean="0">
                <a:latin typeface="Times New Roman" pitchFamily="18" charset="0"/>
                <a:cs typeface="Times New Roman" pitchFamily="18" charset="0"/>
              </a:rPr>
              <a:t> </a:t>
            </a:r>
            <a:endParaRPr lang="en-US" sz="5400" dirty="0" smtClean="0">
              <a:latin typeface="Times New Roman" pitchFamily="18" charset="0"/>
              <a:cs typeface="Times New Roman" pitchFamily="18" charset="0"/>
            </a:endParaRPr>
          </a:p>
          <a:p>
            <a:pPr lvl="0" algn="ctr">
              <a:spcBef>
                <a:spcPct val="0"/>
              </a:spcBef>
            </a:pPr>
            <a:r>
              <a:rPr lang="sr-Latn-R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S</a:t>
            </a:r>
            <a:r>
              <a:rPr lang="sr-Latn-RS" sz="5100" dirty="0" smtClean="0">
                <a:latin typeface="Times New Roman" pitchFamily="18" charset="0"/>
                <a:cs typeface="Times New Roman" pitchFamily="18" charset="0"/>
              </a:rPr>
              <a:t>enzori i merači snage </a:t>
            </a:r>
            <a:r>
              <a:rPr lang="en-US" sz="5100" dirty="0" err="1" smtClean="0">
                <a:latin typeface="Times New Roman" pitchFamily="18" charset="0"/>
                <a:cs typeface="Times New Roman" pitchFamily="18" charset="0"/>
              </a:rPr>
              <a:t>sa</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temperaturom</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sr-Latn-CS" sz="2600" dirty="0" smtClean="0">
                <a:solidFill>
                  <a:schemeClr val="tx1"/>
                </a:solidFill>
                <a:latin typeface="Times New Roman" pitchFamily="18" charset="0"/>
                <a:cs typeface="Times New Roman" pitchFamily="18" charset="0"/>
              </a:rPr>
              <a:t>Dva ovakva seta (u kombinaciji </a:t>
            </a:r>
            <a:r>
              <a:rPr lang="sr-Latn-CS" sz="2600" dirty="0" err="1" smtClean="0">
                <a:solidFill>
                  <a:schemeClr val="tx1"/>
                </a:solidFill>
                <a:latin typeface="Times New Roman" pitchFamily="18" charset="0"/>
                <a:cs typeface="Times New Roman" pitchFamily="18" charset="0"/>
              </a:rPr>
              <a:t>termopar</a:t>
            </a:r>
            <a:r>
              <a:rPr lang="sr-Latn-CS" sz="2600" dirty="0" smtClean="0">
                <a:solidFill>
                  <a:schemeClr val="tx1"/>
                </a:solidFill>
                <a:latin typeface="Times New Roman" pitchFamily="18" charset="0"/>
                <a:cs typeface="Times New Roman" pitchFamily="18" charset="0"/>
              </a:rPr>
              <a:t> i otpornik) mogu se fizički orijentisati tako da generisani </a:t>
            </a:r>
            <a:r>
              <a:rPr lang="sr-Latn-CS" sz="2600" i="1" dirty="0" smtClean="0">
                <a:solidFill>
                  <a:schemeClr val="tx1"/>
                </a:solidFill>
                <a:latin typeface="Times New Roman" pitchFamily="18" charset="0"/>
                <a:cs typeface="Times New Roman" pitchFamily="18" charset="0"/>
              </a:rPr>
              <a:t>DC </a:t>
            </a:r>
            <a:r>
              <a:rPr lang="sr-Latn-CS" sz="2600" dirty="0" smtClean="0">
                <a:solidFill>
                  <a:schemeClr val="tx1"/>
                </a:solidFill>
                <a:latin typeface="Times New Roman" pitchFamily="18" charset="0"/>
                <a:cs typeface="Times New Roman" pitchFamily="18" charset="0"/>
              </a:rPr>
              <a:t>naponi usled porasta temperature zbog dovedene </a:t>
            </a:r>
            <a:r>
              <a:rPr lang="sr-Latn-CS" sz="2600" i="1" dirty="0" smtClean="0">
                <a:solidFill>
                  <a:schemeClr val="tx1"/>
                </a:solidFill>
                <a:latin typeface="Times New Roman" pitchFamily="18" charset="0"/>
                <a:cs typeface="Times New Roman" pitchFamily="18" charset="0"/>
              </a:rPr>
              <a:t>RF </a:t>
            </a:r>
            <a:r>
              <a:rPr lang="sr-Latn-CS" sz="2600" dirty="0" smtClean="0">
                <a:solidFill>
                  <a:schemeClr val="tx1"/>
                </a:solidFill>
                <a:latin typeface="Times New Roman" pitchFamily="18" charset="0"/>
                <a:cs typeface="Times New Roman" pitchFamily="18" charset="0"/>
              </a:rPr>
              <a:t>snage sabiraju, dok se </a:t>
            </a:r>
            <a:r>
              <a:rPr lang="sr-Latn-CS" sz="2600" i="1" dirty="0" smtClean="0">
                <a:solidFill>
                  <a:schemeClr val="tx1"/>
                </a:solidFill>
                <a:latin typeface="Times New Roman" pitchFamily="18" charset="0"/>
                <a:cs typeface="Times New Roman" pitchFamily="18" charset="0"/>
              </a:rPr>
              <a:t>DC </a:t>
            </a:r>
            <a:r>
              <a:rPr lang="sr-Latn-CS" sz="2600" dirty="0" smtClean="0">
                <a:solidFill>
                  <a:schemeClr val="tx1"/>
                </a:solidFill>
                <a:latin typeface="Times New Roman" pitchFamily="18" charset="0"/>
                <a:cs typeface="Times New Roman" pitchFamily="18" charset="0"/>
              </a:rPr>
              <a:t>naponi generisani porastom temperature ambijenta poništavaju. Vrednosti otpornika biraju se tako da </a:t>
            </a:r>
            <a:r>
              <a:rPr lang="sr-Latn-CS" sz="2600" dirty="0" err="1" smtClean="0">
                <a:solidFill>
                  <a:schemeClr val="tx1"/>
                </a:solidFill>
                <a:latin typeface="Times New Roman" pitchFamily="18" charset="0"/>
                <a:cs typeface="Times New Roman" pitchFamily="18" charset="0"/>
              </a:rPr>
              <a:t>senzor</a:t>
            </a:r>
            <a:r>
              <a:rPr lang="sr-Latn-CS" sz="2600" dirty="0" smtClean="0">
                <a:solidFill>
                  <a:schemeClr val="tx1"/>
                </a:solidFill>
                <a:latin typeface="Times New Roman" pitchFamily="18" charset="0"/>
                <a:cs typeface="Times New Roman" pitchFamily="18" charset="0"/>
              </a:rPr>
              <a:t> idealno prilagođava transmisionu liniju. Šema je prikazana na sledećoj slici.</a:t>
            </a: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6764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endParaRPr lang="en-US" sz="6500" dirty="0" smtClean="0">
              <a:latin typeface="Times New Roman" pitchFamily="18" charset="0"/>
              <a:cs typeface="Times New Roman" pitchFamily="18" charset="0"/>
            </a:endParaRPr>
          </a:p>
          <a:p>
            <a:pPr lvl="0" algn="ctr">
              <a:spcBef>
                <a:spcPct val="0"/>
              </a:spcBef>
            </a:pP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sr-Latn-RS" sz="5400" dirty="0" smtClean="0">
                <a:latin typeface="Times New Roman" pitchFamily="18" charset="0"/>
                <a:cs typeface="Times New Roman" pitchFamily="18" charset="0"/>
              </a:rPr>
              <a:t> </a:t>
            </a:r>
            <a:endParaRPr lang="en-US" sz="5400" dirty="0" smtClean="0">
              <a:latin typeface="Times New Roman" pitchFamily="18" charset="0"/>
              <a:cs typeface="Times New Roman" pitchFamily="18" charset="0"/>
            </a:endParaRPr>
          </a:p>
          <a:p>
            <a:pPr lvl="0" algn="ctr">
              <a:spcBef>
                <a:spcPct val="0"/>
              </a:spcBef>
            </a:pPr>
            <a:r>
              <a:rPr lang="sr-Latn-R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S</a:t>
            </a:r>
            <a:r>
              <a:rPr lang="sr-Latn-RS" sz="5100" dirty="0" smtClean="0">
                <a:latin typeface="Times New Roman" pitchFamily="18" charset="0"/>
                <a:cs typeface="Times New Roman" pitchFamily="18" charset="0"/>
              </a:rPr>
              <a:t>enzori i merači snage </a:t>
            </a:r>
            <a:r>
              <a:rPr lang="en-US" sz="5100" dirty="0" err="1" smtClean="0">
                <a:latin typeface="Times New Roman" pitchFamily="18" charset="0"/>
                <a:cs typeface="Times New Roman" pitchFamily="18" charset="0"/>
              </a:rPr>
              <a:t>sa</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temperaturom</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6764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endParaRPr lang="en-US" sz="6500" dirty="0" smtClean="0">
              <a:latin typeface="Times New Roman" pitchFamily="18" charset="0"/>
              <a:cs typeface="Times New Roman" pitchFamily="18" charset="0"/>
            </a:endParaRPr>
          </a:p>
          <a:p>
            <a:pPr lvl="0" algn="ctr">
              <a:spcBef>
                <a:spcPct val="0"/>
              </a:spcBef>
            </a:pP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sr-Latn-RS" sz="5400" dirty="0" smtClean="0">
                <a:latin typeface="Times New Roman" pitchFamily="18" charset="0"/>
                <a:cs typeface="Times New Roman" pitchFamily="18" charset="0"/>
              </a:rPr>
              <a:t> </a:t>
            </a:r>
            <a:endParaRPr lang="en-US" sz="5400" dirty="0" smtClean="0">
              <a:latin typeface="Times New Roman" pitchFamily="18" charset="0"/>
              <a:cs typeface="Times New Roman" pitchFamily="18" charset="0"/>
            </a:endParaRPr>
          </a:p>
          <a:p>
            <a:pPr lvl="0" algn="ctr">
              <a:spcBef>
                <a:spcPct val="0"/>
              </a:spcBef>
            </a:pPr>
            <a:r>
              <a:rPr lang="sr-Latn-R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S</a:t>
            </a:r>
            <a:r>
              <a:rPr lang="sr-Latn-RS" sz="5100" dirty="0" smtClean="0">
                <a:latin typeface="Times New Roman" pitchFamily="18" charset="0"/>
                <a:cs typeface="Times New Roman" pitchFamily="18" charset="0"/>
              </a:rPr>
              <a:t>enzori i merači snage </a:t>
            </a:r>
            <a:r>
              <a:rPr lang="en-US" sz="5100" dirty="0" err="1" smtClean="0">
                <a:latin typeface="Times New Roman" pitchFamily="18" charset="0"/>
                <a:cs typeface="Times New Roman" pitchFamily="18" charset="0"/>
              </a:rPr>
              <a:t>sa</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temperaturom</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pic>
        <p:nvPicPr>
          <p:cNvPr id="6" name="Picture 2"/>
          <p:cNvPicPr>
            <a:picLocks noChangeAspect="1" noChangeArrowheads="1"/>
          </p:cNvPicPr>
          <p:nvPr/>
        </p:nvPicPr>
        <p:blipFill>
          <a:blip r:embed="rId3"/>
          <a:srcRect/>
          <a:stretch>
            <a:fillRect/>
          </a:stretch>
        </p:blipFill>
        <p:spPr bwMode="auto">
          <a:xfrm>
            <a:off x="2286000" y="2209800"/>
            <a:ext cx="5495637" cy="3733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sr-Latn-CS" sz="2600" dirty="0" err="1" smtClean="0">
                <a:solidFill>
                  <a:schemeClr val="tx1"/>
                </a:solidFill>
                <a:latin typeface="Times New Roman" pitchFamily="18" charset="0"/>
                <a:cs typeface="Times New Roman" pitchFamily="18" charset="0"/>
              </a:rPr>
              <a:t>Čoperski</a:t>
            </a:r>
            <a:r>
              <a:rPr lang="sr-Latn-CS" sz="2600" dirty="0" smtClean="0">
                <a:solidFill>
                  <a:schemeClr val="tx1"/>
                </a:solidFill>
                <a:latin typeface="Times New Roman" pitchFamily="18" charset="0"/>
                <a:cs typeface="Times New Roman" pitchFamily="18" charset="0"/>
              </a:rPr>
              <a:t> pojačavač i sinhroni detektor prikazani su na</a:t>
            </a:r>
            <a:r>
              <a:rPr lang="en-US" sz="2600" dirty="0" smtClean="0">
                <a:solidFill>
                  <a:schemeClr val="tx1"/>
                </a:solidFill>
                <a:latin typeface="Times New Roman" pitchFamily="18" charset="0"/>
                <a:cs typeface="Times New Roman" pitchFamily="18" charset="0"/>
              </a:rPr>
              <a:t> </a:t>
            </a:r>
            <a:r>
              <a:rPr lang="sr-Latn-CS" sz="2600" dirty="0" smtClean="0">
                <a:solidFill>
                  <a:schemeClr val="tx1"/>
                </a:solidFill>
                <a:latin typeface="Times New Roman" pitchFamily="18" charset="0"/>
                <a:cs typeface="Times New Roman" pitchFamily="18" charset="0"/>
              </a:rPr>
              <a:t>sledećoj slici.</a:t>
            </a: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sr-Latn-CS" sz="2600" dirty="0" smtClean="0">
                <a:solidFill>
                  <a:schemeClr val="tx1"/>
                </a:solidFill>
              </a:rPr>
              <a:t/>
            </a:r>
            <a:br>
              <a:rPr lang="sr-Latn-CS" sz="2600" dirty="0" smtClean="0">
                <a:solidFill>
                  <a:schemeClr val="tx1"/>
                </a:solidFill>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6764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endParaRPr lang="en-US" sz="6500" dirty="0" smtClean="0">
              <a:latin typeface="Times New Roman" pitchFamily="18" charset="0"/>
              <a:cs typeface="Times New Roman" pitchFamily="18" charset="0"/>
            </a:endParaRPr>
          </a:p>
          <a:p>
            <a:pPr lvl="0" algn="ctr">
              <a:spcBef>
                <a:spcPct val="0"/>
              </a:spcBef>
            </a:pP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sr-Latn-RS" sz="5400" dirty="0" smtClean="0">
                <a:latin typeface="Times New Roman" pitchFamily="18" charset="0"/>
                <a:cs typeface="Times New Roman" pitchFamily="18" charset="0"/>
              </a:rPr>
              <a:t> </a:t>
            </a:r>
            <a:endParaRPr lang="en-US" sz="5400" dirty="0" smtClean="0">
              <a:latin typeface="Times New Roman" pitchFamily="18" charset="0"/>
              <a:cs typeface="Times New Roman" pitchFamily="18" charset="0"/>
            </a:endParaRPr>
          </a:p>
          <a:p>
            <a:pPr lvl="0" algn="ctr">
              <a:spcBef>
                <a:spcPct val="0"/>
              </a:spcBef>
            </a:pPr>
            <a:r>
              <a:rPr lang="sr-Latn-RS" sz="5100" dirty="0" smtClean="0">
                <a:latin typeface="Times New Roman" pitchFamily="18" charset="0"/>
                <a:cs typeface="Times New Roman" pitchFamily="18" charset="0"/>
              </a:rPr>
              <a:t> </a:t>
            </a:r>
            <a:r>
              <a:rPr lang="en-US" sz="5100" dirty="0" smtClean="0">
                <a:latin typeface="Times New Roman" pitchFamily="18" charset="0"/>
                <a:cs typeface="Times New Roman" pitchFamily="18" charset="0"/>
              </a:rPr>
              <a:t>S</a:t>
            </a:r>
            <a:r>
              <a:rPr lang="sr-Latn-RS" sz="5100" dirty="0" smtClean="0">
                <a:latin typeface="Times New Roman" pitchFamily="18" charset="0"/>
                <a:cs typeface="Times New Roman" pitchFamily="18" charset="0"/>
              </a:rPr>
              <a:t>enzori i merači snage </a:t>
            </a:r>
            <a:r>
              <a:rPr lang="en-US" sz="5100" dirty="0" err="1" smtClean="0">
                <a:latin typeface="Times New Roman" pitchFamily="18" charset="0"/>
                <a:cs typeface="Times New Roman" pitchFamily="18" charset="0"/>
              </a:rPr>
              <a:t>sa</a:t>
            </a:r>
            <a:r>
              <a:rPr lang="en-US" sz="5100" dirty="0" smtClean="0">
                <a:latin typeface="Times New Roman" pitchFamily="18" charset="0"/>
                <a:cs typeface="Times New Roman" pitchFamily="18" charset="0"/>
              </a:rPr>
              <a:t> </a:t>
            </a:r>
            <a:r>
              <a:rPr lang="en-US" sz="5100" dirty="0" err="1" smtClean="0">
                <a:latin typeface="Times New Roman" pitchFamily="18" charset="0"/>
                <a:cs typeface="Times New Roman" pitchFamily="18" charset="0"/>
              </a:rPr>
              <a:t>temperaturom</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pic>
        <p:nvPicPr>
          <p:cNvPr id="7" name="Picture 3"/>
          <p:cNvPicPr>
            <a:picLocks noChangeAspect="1" noChangeArrowheads="1"/>
          </p:cNvPicPr>
          <p:nvPr/>
        </p:nvPicPr>
        <p:blipFill>
          <a:blip r:embed="rId3"/>
          <a:srcRect/>
          <a:stretch>
            <a:fillRect/>
          </a:stretch>
        </p:blipFill>
        <p:spPr bwMode="auto">
          <a:xfrm>
            <a:off x="1828800" y="3581400"/>
            <a:ext cx="6026615" cy="2590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1295400" y="2895600"/>
            <a:ext cx="7391400" cy="1143000"/>
          </a:xfrm>
        </p:spPr>
        <p:txBody>
          <a:bodyPr>
            <a:normAutofit fontScale="90000"/>
          </a:bodyPr>
          <a:lstStyle/>
          <a:p>
            <a:pPr algn="ct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en-US" dirty="0" smtClean="0">
                <a:solidFill>
                  <a:schemeClr val="tx1"/>
                </a:solidFill>
                <a:latin typeface="Times New Roman" pitchFamily="18" charset="0"/>
                <a:cs typeface="Times New Roman" pitchFamily="18" charset="0"/>
              </a:rPr>
              <a:t/>
            </a:r>
            <a:br>
              <a:rPr lang="en-US" dirty="0" smtClean="0">
                <a:solidFill>
                  <a:schemeClr val="tx1"/>
                </a:solidFill>
                <a:latin typeface="Times New Roman" pitchFamily="18" charset="0"/>
                <a:cs typeface="Times New Roman" pitchFamily="18" charset="0"/>
              </a:rPr>
            </a:br>
            <a:r>
              <a:rPr lang="sr-Latn-RS" dirty="0" smtClean="0">
                <a:solidFill>
                  <a:schemeClr val="tx1"/>
                </a:solidFill>
                <a:latin typeface="Times New Roman" pitchFamily="18" charset="0"/>
                <a:cs typeface="Times New Roman" pitchFamily="18" charset="0"/>
              </a:rPr>
              <a:t>MERENJA U TELEKOMUNIKACIJAMA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1295400" y="2438400"/>
            <a:ext cx="7543800" cy="3733800"/>
          </a:xfrm>
        </p:spPr>
        <p:txBody>
          <a:bodyPr>
            <a:noAutofit/>
          </a:bodyPr>
          <a:lstStyle/>
          <a:p>
            <a:r>
              <a:rPr lang="sr-Latn-CS" sz="2600" dirty="0" smtClean="0">
                <a:solidFill>
                  <a:schemeClr val="tx1"/>
                </a:solidFill>
                <a:latin typeface="Times New Roman" pitchFamily="18" charset="0"/>
                <a:cs typeface="Times New Roman" pitchFamily="18" charset="0"/>
              </a:rPr>
              <a:t>Meračima snage se može meriti električna snaga koju izvor može da preda određenom opterećenju ili snaga koju prima određeni potrošač. Na izbor samog instrumenta utiču mnogi faktori kao što su: </a:t>
            </a:r>
            <a:r>
              <a:rPr lang="sr-Latn-CS" sz="2600" dirty="0" err="1" smtClean="0">
                <a:solidFill>
                  <a:schemeClr val="tx1"/>
                </a:solidFill>
                <a:latin typeface="Times New Roman" pitchFamily="18" charset="0"/>
                <a:cs typeface="Times New Roman" pitchFamily="18" charset="0"/>
              </a:rPr>
              <a:t>frekvencijski</a:t>
            </a:r>
            <a:r>
              <a:rPr lang="sr-Latn-CS" sz="2600" dirty="0" smtClean="0">
                <a:solidFill>
                  <a:schemeClr val="tx1"/>
                </a:solidFill>
                <a:latin typeface="Times New Roman" pitchFamily="18" charset="0"/>
                <a:cs typeface="Times New Roman" pitchFamily="18" charset="0"/>
              </a:rPr>
              <a:t> opseg, nivo snage koja se meri, spektralni sastav signala i željena tačnost. Ne postoji instrument koji može istovremeno da zadovolji sve ove zahteve, već se koristi čitav niz uređaja za različite zahteve.</a:t>
            </a:r>
            <a:br>
              <a:rPr lang="sr-Latn-C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1430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100" dirty="0" err="1" smtClean="0">
                <a:latin typeface="Times New Roman" pitchFamily="18" charset="0"/>
                <a:cs typeface="Times New Roman" pitchFamily="18" charset="0"/>
              </a:rPr>
              <a:t>Uvod</a:t>
            </a: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3"/>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1219200" y="2438400"/>
            <a:ext cx="7543800" cy="3733800"/>
          </a:xfrm>
        </p:spPr>
        <p:txBody>
          <a:bodyPr>
            <a:noAutofit/>
          </a:bodyPr>
          <a:lstStyle/>
          <a:p>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1430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100" dirty="0" err="1" smtClean="0">
                <a:latin typeface="Times New Roman" pitchFamily="18" charset="0"/>
                <a:cs typeface="Times New Roman" pitchFamily="18" charset="0"/>
              </a:rPr>
              <a:t>Uvod</a:t>
            </a: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graphicFrame>
        <p:nvGraphicFramePr>
          <p:cNvPr id="1026" name="Object 2"/>
          <p:cNvGraphicFramePr>
            <a:graphicFrameLocks noChangeAspect="1"/>
          </p:cNvGraphicFramePr>
          <p:nvPr/>
        </p:nvGraphicFramePr>
        <p:xfrm>
          <a:off x="2209800" y="2362200"/>
          <a:ext cx="3179763" cy="685800"/>
        </p:xfrm>
        <a:graphic>
          <a:graphicData uri="http://schemas.openxmlformats.org/presentationml/2006/ole">
            <p:oleObj spid="_x0000_s1026" name="Jednačina" r:id="rId4" imgW="964781" imgH="215806" progId="Equation.3">
              <p:embed/>
            </p:oleObj>
          </a:graphicData>
        </a:graphic>
      </p:graphicFrame>
      <p:graphicFrame>
        <p:nvGraphicFramePr>
          <p:cNvPr id="1027" name="Object 3"/>
          <p:cNvGraphicFramePr>
            <a:graphicFrameLocks noChangeAspect="1"/>
          </p:cNvGraphicFramePr>
          <p:nvPr/>
        </p:nvGraphicFramePr>
        <p:xfrm>
          <a:off x="2209800" y="3352800"/>
          <a:ext cx="3871913" cy="838200"/>
        </p:xfrm>
        <a:graphic>
          <a:graphicData uri="http://schemas.openxmlformats.org/presentationml/2006/ole">
            <p:oleObj spid="_x0000_s1027" name="Jednačina" r:id="rId5" imgW="914400" imgH="2032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sr-Latn-CS" sz="2600" dirty="0" smtClean="0">
                <a:solidFill>
                  <a:schemeClr val="tx1"/>
                </a:solidFill>
                <a:latin typeface="Times New Roman" pitchFamily="18" charset="0"/>
                <a:cs typeface="Times New Roman" pitchFamily="18" charset="0"/>
              </a:rPr>
              <a:t>Transmisiona merenja snage koriste merene tehnike koje definišu prenos</a:t>
            </a:r>
            <a:r>
              <a:rPr lang="en-US" sz="2600" dirty="0" smtClean="0">
                <a:solidFill>
                  <a:schemeClr val="tx1"/>
                </a:solidFill>
                <a:latin typeface="Times New Roman" pitchFamily="18" charset="0"/>
                <a:cs typeface="Times New Roman" pitchFamily="18" charset="0"/>
              </a:rPr>
              <a:t> </a:t>
            </a:r>
            <a:r>
              <a:rPr lang="sr-Latn-CS" sz="2600" dirty="0" smtClean="0">
                <a:solidFill>
                  <a:schemeClr val="tx1"/>
                </a:solidFill>
                <a:latin typeface="Times New Roman" pitchFamily="18" charset="0"/>
                <a:cs typeface="Times New Roman" pitchFamily="18" charset="0"/>
              </a:rPr>
              <a:t>snage kroz merač snage ili merni sistem od izvora do opterećenja. Transmisioni merači snage su projektovani tako da se priključuju između izvora i potrošača. Za merenja na niskim frekvencijama, merač snage ima detektor struje (</a:t>
            </a:r>
            <a:r>
              <a:rPr lang="sr-Latn-CS" sz="2600" i="1" dirty="0" smtClean="0">
                <a:solidFill>
                  <a:schemeClr val="tx1"/>
                </a:solidFill>
                <a:latin typeface="Times New Roman" pitchFamily="18" charset="0"/>
                <a:cs typeface="Times New Roman" pitchFamily="18" charset="0"/>
              </a:rPr>
              <a:t>I </a:t>
            </a:r>
            <a:r>
              <a:rPr lang="sr-Latn-CS" sz="2600" i="1" dirty="0" err="1" smtClean="0">
                <a:solidFill>
                  <a:schemeClr val="tx1"/>
                </a:solidFill>
                <a:latin typeface="Times New Roman" pitchFamily="18" charset="0"/>
                <a:cs typeface="Times New Roman" pitchFamily="18" charset="0"/>
              </a:rPr>
              <a:t>sense</a:t>
            </a:r>
            <a:r>
              <a:rPr lang="sr-Latn-CS" sz="2600" dirty="0" smtClean="0">
                <a:solidFill>
                  <a:schemeClr val="tx1"/>
                </a:solidFill>
                <a:latin typeface="Times New Roman" pitchFamily="18" charset="0"/>
                <a:cs typeface="Times New Roman" pitchFamily="18" charset="0"/>
              </a:rPr>
              <a:t>) i detektor napona (</a:t>
            </a:r>
            <a:r>
              <a:rPr lang="sr-Latn-CS" sz="2600" i="1" dirty="0" smtClean="0">
                <a:solidFill>
                  <a:schemeClr val="tx1"/>
                </a:solidFill>
                <a:latin typeface="Times New Roman" pitchFamily="18" charset="0"/>
                <a:cs typeface="Times New Roman" pitchFamily="18" charset="0"/>
              </a:rPr>
              <a:t>V </a:t>
            </a:r>
            <a:r>
              <a:rPr lang="sr-Latn-CS" sz="2600" i="1" dirty="0" err="1" smtClean="0">
                <a:solidFill>
                  <a:schemeClr val="tx1"/>
                </a:solidFill>
                <a:latin typeface="Times New Roman" pitchFamily="18" charset="0"/>
                <a:cs typeface="Times New Roman" pitchFamily="18" charset="0"/>
              </a:rPr>
              <a:t>sense</a:t>
            </a:r>
            <a:r>
              <a:rPr lang="sr-Latn-CS" sz="2600" dirty="0" smtClean="0">
                <a:solidFill>
                  <a:schemeClr val="tx1"/>
                </a:solidFill>
                <a:latin typeface="Times New Roman" pitchFamily="18" charset="0"/>
                <a:cs typeface="Times New Roman" pitchFamily="18" charset="0"/>
              </a:rPr>
              <a:t>) kao što je prikazano na sledećoj slici</a:t>
            </a:r>
            <a:r>
              <a:rPr lang="sr-Latn-CS" sz="2800" dirty="0" smtClean="0">
                <a:solidFill>
                  <a:schemeClr val="tx1"/>
                </a:solidFill>
              </a:rPr>
              <a:t>.</a:t>
            </a:r>
            <a:br>
              <a:rPr lang="sr-Latn-CS" sz="2800" dirty="0" smtClean="0">
                <a:solidFill>
                  <a:schemeClr val="tx1"/>
                </a:solidFill>
              </a:rPr>
            </a:br>
            <a:r>
              <a:rPr lang="sr-Latn-CS" sz="2800" dirty="0" smtClean="0">
                <a:solidFill>
                  <a:schemeClr val="tx1"/>
                </a:solidFill>
              </a:rPr>
              <a:t> </a:t>
            </a:r>
            <a:r>
              <a:rPr lang="en-US" sz="2800" dirty="0" smtClean="0">
                <a:solidFill>
                  <a:schemeClr val="tx1"/>
                </a:solidFill>
              </a:rPr>
              <a:t/>
            </a:r>
            <a:br>
              <a:rPr lang="en-US" sz="2800" dirty="0" smtClean="0">
                <a:solidFill>
                  <a:schemeClr val="tx1"/>
                </a:solidFill>
              </a:rPr>
            </a:br>
            <a:endParaRPr lang="en-US" sz="2600" dirty="0">
              <a:solidFill>
                <a:schemeClr val="tx1"/>
              </a:solidFill>
            </a:endParaRPr>
          </a:p>
        </p:txBody>
      </p:sp>
      <p:sp>
        <p:nvSpPr>
          <p:cNvPr id="5" name="Title 1"/>
          <p:cNvSpPr txBox="1">
            <a:spLocks/>
          </p:cNvSpPr>
          <p:nvPr/>
        </p:nvSpPr>
        <p:spPr>
          <a:xfrm>
            <a:off x="990600" y="762000"/>
            <a:ext cx="7772400" cy="11430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100" dirty="0" err="1" smtClean="0">
                <a:latin typeface="Times New Roman" pitchFamily="18" charset="0"/>
                <a:cs typeface="Times New Roman" pitchFamily="18" charset="0"/>
              </a:rPr>
              <a:t>Uvod</a:t>
            </a: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800" dirty="0" smtClean="0">
                <a:solidFill>
                  <a:schemeClr val="tx1"/>
                </a:solidFill>
              </a:rPr>
              <a:t/>
            </a:r>
            <a:br>
              <a:rPr lang="en-US" sz="2800" dirty="0" smtClean="0">
                <a:solidFill>
                  <a:schemeClr val="tx1"/>
                </a:solidFill>
              </a:rPr>
            </a:br>
            <a:endParaRPr lang="en-US" sz="2600" dirty="0">
              <a:solidFill>
                <a:schemeClr val="tx1"/>
              </a:solidFill>
            </a:endParaRPr>
          </a:p>
        </p:txBody>
      </p:sp>
      <p:sp>
        <p:nvSpPr>
          <p:cNvPr id="5" name="Title 1"/>
          <p:cNvSpPr txBox="1">
            <a:spLocks/>
          </p:cNvSpPr>
          <p:nvPr/>
        </p:nvSpPr>
        <p:spPr>
          <a:xfrm>
            <a:off x="990600" y="762000"/>
            <a:ext cx="7772400" cy="11430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100" dirty="0" err="1" smtClean="0">
                <a:latin typeface="Times New Roman" pitchFamily="18" charset="0"/>
                <a:cs typeface="Times New Roman" pitchFamily="18" charset="0"/>
              </a:rPr>
              <a:t>Uvod</a:t>
            </a: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pic>
        <p:nvPicPr>
          <p:cNvPr id="6" name="Picture 2"/>
          <p:cNvPicPr>
            <a:picLocks noChangeAspect="1" noChangeArrowheads="1"/>
          </p:cNvPicPr>
          <p:nvPr/>
        </p:nvPicPr>
        <p:blipFill>
          <a:blip r:embed="rId3"/>
          <a:srcRect/>
          <a:stretch>
            <a:fillRect/>
          </a:stretch>
        </p:blipFill>
        <p:spPr bwMode="auto">
          <a:xfrm>
            <a:off x="2438400" y="2362200"/>
            <a:ext cx="4946118" cy="2986087"/>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sr-Latn-CS" sz="2800" dirty="0" smtClean="0">
                <a:solidFill>
                  <a:schemeClr val="tx1"/>
                </a:solidFill>
                <a:latin typeface="Times New Roman" pitchFamily="18" charset="0"/>
                <a:cs typeface="Times New Roman" pitchFamily="18" charset="0"/>
              </a:rPr>
              <a:t> </a:t>
            </a:r>
            <a:r>
              <a:rPr lang="sr-Latn-CS" sz="2600" dirty="0" smtClean="0">
                <a:solidFill>
                  <a:schemeClr val="tx1"/>
                </a:solidFill>
                <a:latin typeface="Times New Roman" pitchFamily="18" charset="0"/>
                <a:cs typeface="Times New Roman" pitchFamily="18" charset="0"/>
              </a:rPr>
              <a:t>Merači snage koji rade pri </a:t>
            </a:r>
            <a:r>
              <a:rPr lang="sr-Latn-CS" sz="2600" i="1" dirty="0" smtClean="0">
                <a:solidFill>
                  <a:schemeClr val="tx1"/>
                </a:solidFill>
                <a:latin typeface="Times New Roman" pitchFamily="18" charset="0"/>
                <a:cs typeface="Times New Roman" pitchFamily="18" charset="0"/>
              </a:rPr>
              <a:t>RF </a:t>
            </a:r>
            <a:r>
              <a:rPr lang="sr-Latn-CS" sz="2600" dirty="0" smtClean="0">
                <a:solidFill>
                  <a:schemeClr val="tx1"/>
                </a:solidFill>
                <a:latin typeface="Times New Roman" pitchFamily="18" charset="0"/>
                <a:cs typeface="Times New Roman" pitchFamily="18" charset="0"/>
              </a:rPr>
              <a:t>i mikrotalasnim frekvencijama imaju sprežni element, koji omogućava merenje protoka snage između izvora i potrošača. Na sledećoj slici je prikazano kako se merači snage povezuju za merenje snage koju izvor predaje potrošaču (incidentna snaga) i snage koja se vraća izvoru (reflektovana snaga). </a:t>
            </a: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1430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100" dirty="0" err="1" smtClean="0">
                <a:latin typeface="Times New Roman" pitchFamily="18" charset="0"/>
                <a:cs typeface="Times New Roman" pitchFamily="18" charset="0"/>
              </a:rPr>
              <a:t>Uvod</a:t>
            </a: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endParaRPr lang="en-US" sz="2600" dirty="0">
              <a:solidFill>
                <a:schemeClr val="tx1"/>
              </a:solidFill>
            </a:endParaRPr>
          </a:p>
        </p:txBody>
      </p:sp>
      <p:sp>
        <p:nvSpPr>
          <p:cNvPr id="5" name="Title 1"/>
          <p:cNvSpPr txBox="1">
            <a:spLocks/>
          </p:cNvSpPr>
          <p:nvPr/>
        </p:nvSpPr>
        <p:spPr>
          <a:xfrm>
            <a:off x="990600" y="762000"/>
            <a:ext cx="7772400" cy="11430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100" dirty="0" err="1" smtClean="0">
                <a:latin typeface="Times New Roman" pitchFamily="18" charset="0"/>
                <a:cs typeface="Times New Roman" pitchFamily="18" charset="0"/>
              </a:rPr>
              <a:t>Uvod</a:t>
            </a: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pic>
        <p:nvPicPr>
          <p:cNvPr id="6" name="Picture 2"/>
          <p:cNvPicPr>
            <a:picLocks noChangeAspect="1" noChangeArrowheads="1"/>
          </p:cNvPicPr>
          <p:nvPr/>
        </p:nvPicPr>
        <p:blipFill>
          <a:blip r:embed="rId3"/>
          <a:srcRect/>
          <a:stretch>
            <a:fillRect/>
          </a:stretch>
        </p:blipFill>
        <p:spPr bwMode="auto">
          <a:xfrm>
            <a:off x="1176130" y="2819400"/>
            <a:ext cx="7205870" cy="1905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762000" y="2438400"/>
            <a:ext cx="8001000" cy="3886200"/>
          </a:xfrm>
        </p:spPr>
        <p:txBody>
          <a:bodyPr>
            <a:noAutofit/>
          </a:bodyPr>
          <a:lstStyle/>
          <a:p>
            <a:r>
              <a:rPr lang="sr-Latn-CS" sz="2600" dirty="0" smtClean="0">
                <a:solidFill>
                  <a:schemeClr val="tx1"/>
                </a:solidFill>
                <a:latin typeface="Times New Roman" pitchFamily="18" charset="0"/>
                <a:cs typeface="Times New Roman" pitchFamily="18" charset="0"/>
              </a:rPr>
              <a:t>Danas se koriste sledeće vrste </a:t>
            </a:r>
            <a:r>
              <a:rPr lang="sr-Latn-CS" sz="2600" dirty="0" err="1" smtClean="0">
                <a:solidFill>
                  <a:schemeClr val="tx1"/>
                </a:solidFill>
                <a:latin typeface="Times New Roman" pitchFamily="18" charset="0"/>
                <a:cs typeface="Times New Roman" pitchFamily="18" charset="0"/>
              </a:rPr>
              <a:t>senzora</a:t>
            </a:r>
            <a:r>
              <a:rPr lang="sr-Latn-CS" sz="2600" dirty="0" smtClean="0">
                <a:solidFill>
                  <a:schemeClr val="tx1"/>
                </a:solidFill>
                <a:latin typeface="Times New Roman" pitchFamily="18" charset="0"/>
                <a:cs typeface="Times New Roman" pitchFamily="18" charset="0"/>
              </a:rPr>
              <a:t> snage:</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termistorski</a:t>
            </a:r>
            <a:r>
              <a:rPr lang="sr-Latn-C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senzori</a:t>
            </a:r>
            <a:r>
              <a:rPr lang="sr-Latn-CS" sz="2600" dirty="0" smtClean="0">
                <a:solidFill>
                  <a:schemeClr val="tx1"/>
                </a:solidFill>
                <a:latin typeface="Times New Roman" pitchFamily="18" charset="0"/>
                <a:cs typeface="Times New Roman" pitchFamily="18" charset="0"/>
              </a:rPr>
              <a:t> snage</a:t>
            </a: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 </a:t>
            </a:r>
            <a:r>
              <a:rPr lang="sr-Latn-CS" sz="2600" dirty="0" err="1" smtClean="0">
                <a:solidFill>
                  <a:schemeClr val="tx1"/>
                </a:solidFill>
                <a:latin typeface="Times New Roman" pitchFamily="18" charset="0"/>
                <a:cs typeface="Times New Roman" pitchFamily="18" charset="0"/>
              </a:rPr>
              <a:t>senzori</a:t>
            </a:r>
            <a:r>
              <a:rPr lang="sr-Latn-CS" sz="2600" dirty="0" smtClean="0">
                <a:solidFill>
                  <a:schemeClr val="tx1"/>
                </a:solidFill>
                <a:latin typeface="Times New Roman" pitchFamily="18" charset="0"/>
                <a:cs typeface="Times New Roman" pitchFamily="18" charset="0"/>
              </a:rPr>
              <a:t> snage sa </a:t>
            </a:r>
            <a:r>
              <a:rPr lang="sr-Latn-CS" sz="2600" dirty="0" err="1" smtClean="0">
                <a:solidFill>
                  <a:schemeClr val="tx1"/>
                </a:solidFill>
                <a:latin typeface="Times New Roman" pitchFamily="18" charset="0"/>
                <a:cs typeface="Times New Roman" pitchFamily="18" charset="0"/>
              </a:rPr>
              <a:t>termoparom</a:t>
            </a: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diodni</a:t>
            </a:r>
            <a:r>
              <a:rPr lang="sr-Latn-CS" sz="2600" dirty="0" smtClean="0">
                <a:solidFill>
                  <a:schemeClr val="tx1"/>
                </a:solidFill>
                <a:latin typeface="Times New Roman" pitchFamily="18" charset="0"/>
                <a:cs typeface="Times New Roman" pitchFamily="18" charset="0"/>
              </a:rPr>
              <a:t> </a:t>
            </a:r>
            <a:r>
              <a:rPr lang="sr-Latn-CS" sz="2600" dirty="0" err="1" smtClean="0">
                <a:solidFill>
                  <a:schemeClr val="tx1"/>
                </a:solidFill>
                <a:latin typeface="Times New Roman" pitchFamily="18" charset="0"/>
                <a:cs typeface="Times New Roman" pitchFamily="18" charset="0"/>
              </a:rPr>
              <a:t>senzori</a:t>
            </a:r>
            <a:r>
              <a:rPr lang="sr-Latn-CS" sz="2600" dirty="0" smtClean="0">
                <a:solidFill>
                  <a:schemeClr val="tx1"/>
                </a:solidFill>
                <a:latin typeface="Times New Roman" pitchFamily="18" charset="0"/>
                <a:cs typeface="Times New Roman" pitchFamily="18" charset="0"/>
              </a:rPr>
              <a:t> snage</a:t>
            </a:r>
            <a:r>
              <a:rPr lang="en-US" sz="2600" dirty="0" smtClean="0">
                <a:solidFill>
                  <a:schemeClr val="tx1"/>
                </a:solidFill>
                <a:latin typeface="Times New Roman" pitchFamily="18" charset="0"/>
                <a:cs typeface="Times New Roman" pitchFamily="18" charset="0"/>
              </a:rPr>
              <a:t>.</a:t>
            </a:r>
            <a:r>
              <a:rPr lang="sr-Latn-CS" sz="2600" dirty="0" smtClean="0">
                <a:solidFill>
                  <a:schemeClr val="tx1"/>
                </a:solidFill>
                <a:latin typeface="Times New Roman" pitchFamily="18" charset="0"/>
                <a:cs typeface="Times New Roman" pitchFamily="18" charset="0"/>
              </a:rPr>
              <a:t/>
            </a:r>
            <a:br>
              <a:rPr lang="sr-Latn-C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r>
              <a:rPr lang="en-US" sz="2600" dirty="0" smtClean="0">
                <a:solidFill>
                  <a:schemeClr val="tx1"/>
                </a:solidFill>
                <a:latin typeface="Times New Roman" pitchFamily="18" charset="0"/>
                <a:cs typeface="Times New Roman" pitchFamily="18" charset="0"/>
              </a:rPr>
              <a:t/>
            </a:r>
            <a:br>
              <a:rPr lang="en-US" sz="2600" dirty="0" smtClean="0">
                <a:solidFill>
                  <a:schemeClr val="tx1"/>
                </a:solidFill>
                <a:latin typeface="Times New Roman" pitchFamily="18" charset="0"/>
                <a:cs typeface="Times New Roman" pitchFamily="18" charset="0"/>
              </a:rPr>
            </a:br>
            <a:endParaRPr lang="en-US" sz="2600" dirty="0">
              <a:solidFill>
                <a:schemeClr val="tx1"/>
              </a:solidFill>
            </a:endParaRPr>
          </a:p>
        </p:txBody>
      </p:sp>
      <p:sp>
        <p:nvSpPr>
          <p:cNvPr id="5" name="Title 1"/>
          <p:cNvSpPr txBox="1">
            <a:spLocks/>
          </p:cNvSpPr>
          <p:nvPr/>
        </p:nvSpPr>
        <p:spPr>
          <a:xfrm>
            <a:off x="990600" y="762000"/>
            <a:ext cx="7772400" cy="1143000"/>
          </a:xfrm>
          <a:prstGeom prst="rect">
            <a:avLst/>
          </a:prstGeom>
        </p:spPr>
        <p:txBody>
          <a:bodyPr vert="horz" lIns="0" rIns="0" bIns="0" anchor="b">
            <a:normAutofit fontScale="55000" lnSpcReduction="20000"/>
          </a:bodyPr>
          <a:lstStyle/>
          <a:p>
            <a:pPr lvl="0" algn="ctr">
              <a:spcBef>
                <a:spcPct val="0"/>
              </a:spcBef>
            </a:pPr>
            <a:r>
              <a:rPr lang="en-US" sz="6500" dirty="0" err="1" smtClean="0">
                <a:latin typeface="Times New Roman" pitchFamily="18" charset="0"/>
                <a:cs typeface="Times New Roman" pitchFamily="18" charset="0"/>
              </a:rPr>
              <a:t>Merenje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snage</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na</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visokim</a:t>
            </a:r>
            <a:r>
              <a:rPr lang="en-US" sz="6500" dirty="0" smtClean="0">
                <a:latin typeface="Times New Roman" pitchFamily="18" charset="0"/>
                <a:cs typeface="Times New Roman" pitchFamily="18" charset="0"/>
              </a:rPr>
              <a:t> </a:t>
            </a:r>
            <a:r>
              <a:rPr lang="en-US" sz="6500" dirty="0" err="1" smtClean="0">
                <a:latin typeface="Times New Roman" pitchFamily="18" charset="0"/>
                <a:cs typeface="Times New Roman" pitchFamily="18" charset="0"/>
              </a:rPr>
              <a:t>frekvencijama</a:t>
            </a:r>
            <a:r>
              <a:rPr lang="en-US" sz="5400" i="1" dirty="0" smtClean="0">
                <a:latin typeface="Times New Roman" pitchFamily="18" charset="0"/>
                <a:cs typeface="Times New Roman" pitchFamily="18" charset="0"/>
              </a:rPr>
              <a:t/>
            </a:r>
            <a:br>
              <a:rPr lang="en-US" sz="5400" i="1" dirty="0" smtClean="0">
                <a:latin typeface="Times New Roman" pitchFamily="18" charset="0"/>
                <a:cs typeface="Times New Roman" pitchFamily="18" charset="0"/>
              </a:rPr>
            </a:br>
            <a:r>
              <a:rPr lang="en-US" sz="5100" dirty="0" err="1" smtClean="0">
                <a:latin typeface="Times New Roman" pitchFamily="18" charset="0"/>
                <a:cs typeface="Times New Roman" pitchFamily="18" charset="0"/>
              </a:rPr>
              <a:t>Uvod</a:t>
            </a:r>
            <a:endParaRPr kumimoji="0" lang="en-US" sz="51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TotalTime>
  <Words>471</Words>
  <Application>Microsoft Office PowerPoint</Application>
  <PresentationFormat>Projekcija na ekranu (4:3)</PresentationFormat>
  <Paragraphs>45</Paragraphs>
  <Slides>16</Slides>
  <Notes>0</Notes>
  <HiddenSlides>0</HiddenSlides>
  <MMClips>0</MMClips>
  <ScaleCrop>false</ScaleCrop>
  <HeadingPairs>
    <vt:vector size="6" baseType="variant">
      <vt:variant>
        <vt:lpstr>Tema</vt:lpstr>
      </vt:variant>
      <vt:variant>
        <vt:i4>1</vt:i4>
      </vt:variant>
      <vt:variant>
        <vt:lpstr>Ugrađeni OLE serveri</vt:lpstr>
      </vt:variant>
      <vt:variant>
        <vt:i4>1</vt:i4>
      </vt:variant>
      <vt:variant>
        <vt:lpstr>Naslovi slajdova</vt:lpstr>
      </vt:variant>
      <vt:variant>
        <vt:i4>16</vt:i4>
      </vt:variant>
    </vt:vector>
  </HeadingPairs>
  <TitlesOfParts>
    <vt:vector size="18" baseType="lpstr">
      <vt:lpstr>Flow</vt:lpstr>
      <vt:lpstr>Jednačina</vt:lpstr>
      <vt:lpstr>Slajd 1</vt:lpstr>
      <vt:lpstr>  MERENJA U TELEKOMUNIKACIJAMA</vt:lpstr>
      <vt:lpstr>Meračima snage se može meriti električna snaga koju izvor može da preda određenom opterećenju ili snaga koju prima određeni potrošač. Na izbor samog instrumenta utiču mnogi faktori kao što su: frekvencijski opseg, nivo snage koja se meri, spektralni sastav signala i željena tačnost. Ne postoji instrument koji može istovremeno da zadovolji sve ove zahteve, već se koristi čitav niz uređaja za različite zahteve. </vt:lpstr>
      <vt:lpstr> </vt:lpstr>
      <vt:lpstr>           Transmisiona merenja snage koriste merene tehnike koje definišu prenos snage kroz merač snage ili merni sistem od izvora do opterećenja. Transmisioni merači snage su projektovani tako da se priključuju između izvora i potrošača. Za merenja na niskim frekvencijama, merač snage ima detektor struje (I sense) i detektor napona (V sense) kao što je prikazano na sledećoj slici.   </vt:lpstr>
      <vt:lpstr>            </vt:lpstr>
      <vt:lpstr>       Merači snage koji rade pri RF i mikrotalasnim frekvencijama imaju sprežni element, koji omogućava merenje protoka snage između izvora i potrošača. Na sledećoj slici je prikazano kako se merači snage povezuju za merenje snage koju izvor predaje potrošaču (incidentna snaga) i snage koja se vraća izvoru (reflektovana snaga).   </vt:lpstr>
      <vt:lpstr>Slajd 8</vt:lpstr>
      <vt:lpstr>Danas se koriste sledeće vrste senzora snage:     -termistorski senzori snage,    - senzori snage sa termoparom,     -diodni senzori snage.    </vt:lpstr>
      <vt:lpstr>Termistor je otpornik koji je napravljen od oksida metala koji pokazuje veliku promenu otpornosti u zavisnosti od temperature. Ako se termistor iskoristi kao opterećenje u senzoru snage, njegova otpornost postaje funkcija porasta temperature, do kojeg dolazi pod dejstvom primenjene RF snage koja se meri. Osnovni koncept termistorskog merača snage prikazan je na sljedećoj slici:  </vt:lpstr>
      <vt:lpstr> </vt:lpstr>
      <vt:lpstr>Savremeni merači snage na termistorskom principu omogućavaju merenje snage od 10 mV do1  (dinamički opseg je 40 dB), a senzori snage rade u frekvencijskom opsegu od 100 kHz do 100 GHz . Termistorski senzori su ranije bili često korišteni, ali kasnije su zamenjeni drugim vrstama senzora. Danas se termistorski senzori uglavnom koriste za kalibraciju senzora drugih vrsta i kalibraciju merača snage.  </vt:lpstr>
      <vt:lpstr>Spoj dva različita metala predstavljaju termopar. Na termoparu će se pojaviti napon ako se na njegovim krajevima uspostavi razlika u temperaturi (tzv. temperaturni gradijent). Senzor snage sa termoparom sadrži i otpornik na kojem se disipira najveći deo snage. Temperatura otpornika raste čime se na termoparu, usljed temperaturne razlike, stvara DC napon koji je proporcionalan dovedenoj RF snazi.  </vt:lpstr>
      <vt:lpstr>Dva ovakva seta (u kombinaciji termopar i otpornik) mogu se fizički orijentisati tako da generisani DC naponi usled porasta temperature zbog dovedene RF snage sabiraju, dok se DC naponi generisani porastom temperature ambijenta poništavaju. Vrednosti otpornika biraju se tako da senzor idealno prilagođava transmisionu liniju. Šema je prikazana na sledećoj slici. </vt:lpstr>
      <vt:lpstr> </vt:lpstr>
      <vt:lpstr>Čoperski pojačavač i sinhroni detektor prikazani su na sledećoj slici.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Filip Markovic</dc:creator>
  <cp:keywords>Multimedijalne tehnologije</cp:keywords>
  <cp:lastModifiedBy>Uroš</cp:lastModifiedBy>
  <cp:revision>11</cp:revision>
  <dcterms:created xsi:type="dcterms:W3CDTF">2018-03-10T13:46:02Z</dcterms:created>
  <dcterms:modified xsi:type="dcterms:W3CDTF">2018-04-26T15:22:40Z</dcterms:modified>
</cp:coreProperties>
</file>