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7" r:id="rId3"/>
    <p:sldId id="271" r:id="rId4"/>
    <p:sldId id="272" r:id="rId5"/>
    <p:sldId id="273" r:id="rId6"/>
    <p:sldId id="274" r:id="rId7"/>
    <p:sldId id="275" r:id="rId8"/>
    <p:sldId id="276"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1" autoAdjust="0"/>
    <p:restoredTop sz="94660"/>
  </p:normalViewPr>
  <p:slideViewPr>
    <p:cSldViewPr>
      <p:cViewPr varScale="1">
        <p:scale>
          <a:sx n="107" d="100"/>
          <a:sy n="107" d="100"/>
        </p:scale>
        <p:origin x="-16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6D206AC-B6E5-45BC-A49E-3F5CF212F9B3}" type="datetimeFigureOut">
              <a:rPr lang="en-US" smtClean="0"/>
              <a:pPr/>
              <a:t>3/4/2019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A1E47E-E3BA-4165-9245-7DF796D4F1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D206AC-B6E5-45BC-A49E-3F5CF212F9B3}" type="datetimeFigureOut">
              <a:rPr lang="en-US" smtClean="0"/>
              <a:pPr/>
              <a:t>3/4/2019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D206AC-B6E5-45BC-A49E-3F5CF212F9B3}" type="datetimeFigureOut">
              <a:rPr lang="en-US" smtClean="0"/>
              <a:pPr/>
              <a:t>3/4/2019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D206AC-B6E5-45BC-A49E-3F5CF212F9B3}" type="datetimeFigureOut">
              <a:rPr lang="en-US" smtClean="0"/>
              <a:pPr/>
              <a:t>3/4/2019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1E47E-E3BA-4165-9245-7DF796D4F12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D206AC-B6E5-45BC-A49E-3F5CF212F9B3}" type="datetimeFigureOut">
              <a:rPr lang="en-US" smtClean="0"/>
              <a:pPr/>
              <a:t>3/4/2019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1E47E-E3BA-4165-9245-7DF796D4F12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D206AC-B6E5-45BC-A49E-3F5CF212F9B3}" type="datetimeFigureOut">
              <a:rPr lang="en-US" smtClean="0"/>
              <a:pPr/>
              <a:t>3/4/2019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A1E47E-E3BA-4165-9245-7DF796D4F12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D206AC-B6E5-45BC-A49E-3F5CF212F9B3}" type="datetimeFigureOut">
              <a:rPr lang="en-US" smtClean="0"/>
              <a:pPr/>
              <a:t>3/4/2019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6D206AC-B6E5-45BC-A49E-3F5CF212F9B3}" type="datetimeFigureOut">
              <a:rPr lang="en-US" smtClean="0"/>
              <a:pPr/>
              <a:t>3/4/2019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A1E47E-E3BA-4165-9245-7DF796D4F12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6D206AC-B6E5-45BC-A49E-3F5CF212F9B3}" type="datetimeFigureOut">
              <a:rPr lang="en-US" smtClean="0"/>
              <a:pPr/>
              <a:t>3/4/2019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6D206AC-B6E5-45BC-A49E-3F5CF212F9B3}" type="datetimeFigureOut">
              <a:rPr lang="en-US" smtClean="0"/>
              <a:pPr/>
              <a:t>3/4/2019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A1E47E-E3BA-4165-9245-7DF796D4F1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6D206AC-B6E5-45BC-A49E-3F5CF212F9B3}" type="datetimeFigureOut">
              <a:rPr lang="en-US" smtClean="0"/>
              <a:pPr/>
              <a:t>3/4/2019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A1E47E-E3BA-4165-9245-7DF796D4F12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6D206AC-B6E5-45BC-A49E-3F5CF212F9B3}" type="datetimeFigureOut">
              <a:rPr lang="en-US" smtClean="0"/>
              <a:pPr/>
              <a:t>3/4/2019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A1E47E-E3BA-4165-9245-7DF796D4F1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6248" y="6165304"/>
            <a:ext cx="3200400" cy="456876"/>
          </a:xfrm>
          <a:prstGeom prst="rect">
            <a:avLst/>
          </a:prstGeom>
        </p:spPr>
        <p:txBody>
          <a:bodyP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r-Latn-RS" sz="1200" b="1" spc="-100" dirty="0" smtClean="0">
                <a:solidFill>
                  <a:schemeClr val="tx1">
                    <a:lumMod val="95000"/>
                  </a:schemeClr>
                </a:solidFill>
                <a:latin typeface="Arial" pitchFamily="34" charset="0"/>
                <a:ea typeface="+mj-ea"/>
                <a:cs typeface="Arial" pitchFamily="34" charset="0"/>
              </a:rPr>
              <a:t>Predmet: </a:t>
            </a:r>
            <a:r>
              <a:rPr lang="sr-Latn-RS" sz="1200" spc="-100" dirty="0" smtClean="0">
                <a:solidFill>
                  <a:schemeClr val="tx1">
                    <a:lumMod val="95000"/>
                  </a:schemeClr>
                </a:solidFill>
                <a:latin typeface="Arial" pitchFamily="34" charset="0"/>
                <a:ea typeface="+mj-ea"/>
                <a:cs typeface="Arial" pitchFamily="34" charset="0"/>
              </a:rPr>
              <a:t>Merenja u telekomunikacijama</a:t>
            </a:r>
            <a:endParaRPr lang="en-US" sz="1200" spc="-100" dirty="0" smtClean="0">
              <a:solidFill>
                <a:schemeClr val="tx1">
                  <a:lumMod val="95000"/>
                </a:schemeClr>
              </a:solidFill>
              <a:latin typeface="Arial" pitchFamily="34" charset="0"/>
              <a:ea typeface="+mj-ea"/>
              <a:cs typeface="Arial"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sr-Latn-RS" sz="1200" b="1"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Trener</a:t>
            </a:r>
            <a:r>
              <a:rPr kumimoji="0" lang="en-US" sz="1200" b="1"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 </a:t>
            </a:r>
            <a:r>
              <a:rPr kumimoji="0" lang="sr-Latn-RS" sz="1200" b="1"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 </a:t>
            </a:r>
            <a:r>
              <a:rPr kumimoji="0" lang="en-US" sz="1200" u="none" strike="noStrike" kern="1200" cap="none" spc="-100" normalizeH="0" baseline="0" noProof="0" dirty="0" smtClean="0">
                <a:ln>
                  <a:noFill/>
                </a:ln>
                <a:solidFill>
                  <a:schemeClr val="tx1">
                    <a:lumMod val="95000"/>
                  </a:schemeClr>
                </a:solidFill>
                <a:effectLst/>
                <a:uLnTx/>
                <a:uFillTx/>
                <a:latin typeface="Arial" pitchFamily="34" charset="0"/>
                <a:ea typeface="+mj-ea"/>
                <a:cs typeface="Arial" pitchFamily="34" charset="0"/>
              </a:rPr>
              <a:t>Vladimir </a:t>
            </a:r>
            <a:r>
              <a:rPr kumimoji="0" lang="en-US" sz="1200" u="none" strike="noStrike" kern="1200" cap="none" spc="-100" normalizeH="0" baseline="0" noProof="0" dirty="0" err="1" smtClean="0">
                <a:ln>
                  <a:noFill/>
                </a:ln>
                <a:solidFill>
                  <a:schemeClr val="tx1">
                    <a:lumMod val="95000"/>
                  </a:schemeClr>
                </a:solidFill>
                <a:effectLst/>
                <a:uLnTx/>
                <a:uFillTx/>
                <a:latin typeface="Arial" pitchFamily="34" charset="0"/>
                <a:ea typeface="+mj-ea"/>
                <a:cs typeface="Arial" pitchFamily="34" charset="0"/>
              </a:rPr>
              <a:t>Petrović</a:t>
            </a:r>
            <a:endParaRPr kumimoji="0" lang="en-US" sz="1200" u="none" strike="noStrike" kern="1200" cap="none" spc="-100" normalizeH="0" baseline="0" noProof="0" dirty="0">
              <a:ln>
                <a:noFill/>
              </a:ln>
              <a:solidFill>
                <a:schemeClr val="tx1">
                  <a:lumMod val="95000"/>
                </a:schemeClr>
              </a:solidFill>
              <a:effectLst/>
              <a:uLnTx/>
              <a:uFillTx/>
              <a:latin typeface="Arial" pitchFamily="34" charset="0"/>
              <a:ea typeface="+mj-ea"/>
              <a:cs typeface="Arial" pitchFamily="34" charset="0"/>
            </a:endParaRPr>
          </a:p>
        </p:txBody>
      </p:sp>
      <p:pic>
        <p:nvPicPr>
          <p:cNvPr id="5" name="Picture 4" descr="dbbt-logo.jpg"/>
          <p:cNvPicPr>
            <a:picLocks noChangeAspect="1"/>
          </p:cNvPicPr>
          <p:nvPr/>
        </p:nvPicPr>
        <p:blipFill>
          <a:blip r:embed="rId2" cstate="print"/>
          <a:stretch>
            <a:fillRect/>
          </a:stretch>
        </p:blipFill>
        <p:spPr>
          <a:xfrm>
            <a:off x="304800" y="437766"/>
            <a:ext cx="2209800" cy="823121"/>
          </a:xfrm>
          <a:prstGeom prst="rect">
            <a:avLst/>
          </a:prstGeom>
          <a:ln>
            <a:noFill/>
          </a:ln>
          <a:effectLst>
            <a:outerShdw blurRad="292100" dist="139700" dir="2700000" algn="tl" rotWithShape="0">
              <a:srgbClr val="333333">
                <a:alpha val="65000"/>
              </a:srgbClr>
            </a:outerShdw>
          </a:effectLst>
        </p:spPr>
      </p:pic>
      <p:pic>
        <p:nvPicPr>
          <p:cNvPr id="6" name="Picture 5" descr="eu_co-funded.jpg"/>
          <p:cNvPicPr>
            <a:picLocks noChangeAspect="1"/>
          </p:cNvPicPr>
          <p:nvPr/>
        </p:nvPicPr>
        <p:blipFill>
          <a:blip r:embed="rId3" cstate="print"/>
          <a:stretch>
            <a:fillRect/>
          </a:stretch>
        </p:blipFill>
        <p:spPr>
          <a:xfrm>
            <a:off x="6019800" y="446298"/>
            <a:ext cx="2819400" cy="805337"/>
          </a:xfrm>
          <a:prstGeom prst="rect">
            <a:avLst/>
          </a:prstGeom>
          <a:ln>
            <a:noFill/>
          </a:ln>
          <a:effectLst>
            <a:outerShdw blurRad="292100" dist="139700" dir="2700000" algn="tl" rotWithShape="0">
              <a:srgbClr val="333333">
                <a:alpha val="65000"/>
              </a:srgbClr>
            </a:outerShdw>
          </a:effectLst>
        </p:spPr>
      </p:pic>
      <p:pic>
        <p:nvPicPr>
          <p:cNvPr id="7" name="Picture 6" descr="logo tv mreza sa alphom.png"/>
          <p:cNvPicPr>
            <a:picLocks noChangeAspect="1"/>
          </p:cNvPicPr>
          <p:nvPr/>
        </p:nvPicPr>
        <p:blipFill>
          <a:blip r:embed="rId4" cstate="print"/>
          <a:stretch>
            <a:fillRect/>
          </a:stretch>
        </p:blipFill>
        <p:spPr>
          <a:xfrm>
            <a:off x="6858016" y="5940550"/>
            <a:ext cx="2164084" cy="917450"/>
          </a:xfrm>
          <a:prstGeom prst="rect">
            <a:avLst/>
          </a:prstGeom>
        </p:spPr>
      </p:pic>
      <p:sp>
        <p:nvSpPr>
          <p:cNvPr id="9" name="Text Placeholder 2"/>
          <p:cNvSpPr txBox="1">
            <a:spLocks/>
          </p:cNvSpPr>
          <p:nvPr/>
        </p:nvSpPr>
        <p:spPr>
          <a:xfrm>
            <a:off x="467544" y="1393328"/>
            <a:ext cx="8229600" cy="883543"/>
          </a:xfrm>
          <a:prstGeom prst="rect">
            <a:avLst/>
          </a:prstGeom>
        </p:spPr>
        <p:txBody>
          <a:bodyPr>
            <a:noAutofit/>
          </a:bodyPr>
          <a:lstStyle/>
          <a:p>
            <a:pPr marL="411480" marR="0" lvl="0" indent="-342900" defTabSz="914400" rtl="0" eaLnBrk="1" fontAlgn="auto" latinLnBrk="0" hangingPunct="1">
              <a:lnSpc>
                <a:spcPct val="100000"/>
              </a:lnSpc>
              <a:spcBef>
                <a:spcPts val="700"/>
              </a:spcBef>
              <a:spcAft>
                <a:spcPts val="0"/>
              </a:spcAft>
              <a:buClr>
                <a:schemeClr val="tx2"/>
              </a:buClr>
              <a:buSzPct val="95000"/>
              <a:tabLst/>
              <a:defRPr/>
            </a:pPr>
            <a:r>
              <a:rPr kumimoji="0" lang="en-U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LAB</a:t>
            </a:r>
            <a:r>
              <a:rPr kumimoji="0" lang="sr-Latn-R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a:t>
            </a:r>
            <a:r>
              <a:rPr kumimoji="0" lang="en-U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 </a:t>
            </a:r>
            <a:r>
              <a:rPr kumimoji="0" lang="en-U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VE</a:t>
            </a:r>
            <a:r>
              <a:rPr kumimoji="0" lang="sr-Latn-R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ŽBA </a:t>
            </a:r>
            <a:r>
              <a:rPr kumimoji="0" lang="en-US" sz="2000" b="1" i="0" u="none" strike="noStrike" kern="1200" cap="none" spc="0" normalizeH="0" baseline="0" noProof="0" dirty="0" smtClean="0">
                <a:ln>
                  <a:noFill/>
                </a:ln>
                <a:solidFill>
                  <a:srgbClr val="FF0000"/>
                </a:solidFill>
                <a:effectLst/>
                <a:uLnTx/>
                <a:uFillTx/>
                <a:latin typeface="Arial" pitchFamily="34" charset="0"/>
                <a:cs typeface="Arial" pitchFamily="34" charset="0"/>
              </a:rPr>
              <a:t>br.</a:t>
            </a:r>
            <a:r>
              <a:rPr lang="sr-Latn-RS" sz="2000" b="1" dirty="0">
                <a:solidFill>
                  <a:srgbClr val="FF0000"/>
                </a:solidFill>
                <a:latin typeface="Arial" pitchFamily="34" charset="0"/>
                <a:cs typeface="Arial" pitchFamily="34" charset="0"/>
              </a:rPr>
              <a:t>1</a:t>
            </a:r>
            <a:endParaRPr lang="sr-Latn-RS" sz="2000" b="1" noProof="0" dirty="0" smtClean="0">
              <a:solidFill>
                <a:srgbClr val="FF0000"/>
              </a:solidFill>
              <a:latin typeface="Arial" pitchFamily="34" charset="0"/>
              <a:cs typeface="Arial" pitchFamily="34" charset="0"/>
            </a:endParaRPr>
          </a:p>
          <a:p>
            <a:pPr marL="411480" marR="0" lvl="0" indent="-342900" defTabSz="914400" rtl="0" eaLnBrk="1" fontAlgn="auto" latinLnBrk="0" hangingPunct="1">
              <a:lnSpc>
                <a:spcPct val="100000"/>
              </a:lnSpc>
              <a:spcBef>
                <a:spcPts val="700"/>
              </a:spcBef>
              <a:spcAft>
                <a:spcPts val="0"/>
              </a:spcAft>
              <a:buClr>
                <a:schemeClr val="tx2"/>
              </a:buClr>
              <a:buSzPct val="95000"/>
              <a:tabLst/>
              <a:defRPr/>
            </a:pPr>
            <a:r>
              <a:rPr lang="sr-Latn-RS" sz="2000" b="1" noProof="0" dirty="0" smtClean="0">
                <a:solidFill>
                  <a:srgbClr val="FF0000"/>
                </a:solidFill>
                <a:latin typeface="Arial" pitchFamily="34" charset="0"/>
                <a:cs typeface="Arial" pitchFamily="34" charset="0"/>
              </a:rPr>
              <a:t>Osnovna Merenja u kolima jednosmerne i naizmenične struje</a:t>
            </a:r>
            <a:endParaRPr kumimoji="0" lang="en-US" sz="2000" b="1"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
        <p:nvSpPr>
          <p:cNvPr id="10" name="Content Placeholder 3"/>
          <p:cNvSpPr txBox="1">
            <a:spLocks/>
          </p:cNvSpPr>
          <p:nvPr/>
        </p:nvSpPr>
        <p:spPr>
          <a:xfrm>
            <a:off x="395536" y="2276872"/>
            <a:ext cx="8229600" cy="3719530"/>
          </a:xfrm>
          <a:prstGeom prst="rect">
            <a:avLst/>
          </a:prstGeom>
        </p:spPr>
        <p:txBody>
          <a:bodyPr>
            <a:normAutofit fontScale="85000" lnSpcReduction="2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sr-Latn-RS" sz="2000" dirty="0" smtClean="0">
                <a:latin typeface="Arial" pitchFamily="34" charset="0"/>
                <a:cs typeface="Arial" pitchFamily="34" charset="0"/>
              </a:rPr>
              <a:t>Prenosivi digitalni </a:t>
            </a:r>
            <a:r>
              <a:rPr lang="sr-Latn-RS" sz="2000" dirty="0" err="1" smtClean="0">
                <a:latin typeface="Arial" pitchFamily="34" charset="0"/>
                <a:cs typeface="Arial" pitchFamily="34" charset="0"/>
              </a:rPr>
              <a:t>multimetar</a:t>
            </a:r>
            <a:r>
              <a:rPr lang="sr-Latn-RS" sz="2000" dirty="0" smtClean="0">
                <a:latin typeface="Arial" pitchFamily="34" charset="0"/>
                <a:cs typeface="Arial" pitchFamily="34" charset="0"/>
              </a:rPr>
              <a:t> UT70A</a:t>
            </a:r>
            <a:r>
              <a:rPr lang="sr-Latn-RS" sz="2000" dirty="0" smtClean="0">
                <a:latin typeface="Arial" pitchFamily="34" charset="0"/>
                <a:cs typeface="Arial" pitchFamily="34" charset="0"/>
              </a:rPr>
              <a:t>:</a:t>
            </a:r>
            <a:endParaRPr lang="sr-Latn-RS" sz="2000" dirty="0" smtClean="0">
              <a:latin typeface="Arial" pitchFamily="34" charset="0"/>
              <a:cs typeface="Arial" pitchFamily="34" charset="0"/>
            </a:endParaRPr>
          </a:p>
          <a:p>
            <a:pPr marL="411480" marR="0" lvl="0" indent="-342900" algn="l" defTabSz="914400" rtl="0" eaLnBrk="1" fontAlgn="auto" latinLnBrk="0" hangingPunct="1">
              <a:lnSpc>
                <a:spcPct val="100000"/>
              </a:lnSpc>
              <a:spcBef>
                <a:spcPts val="700"/>
              </a:spcBef>
              <a:spcAft>
                <a:spcPts val="0"/>
              </a:spcAft>
              <a:buClr>
                <a:schemeClr val="tx2"/>
              </a:buClr>
              <a:buSzPct val="95000"/>
              <a:tabLst/>
              <a:defRPr/>
            </a:pPr>
            <a:r>
              <a:rPr lang="sr-Latn-RS" sz="2000" dirty="0" smtClean="0">
                <a:latin typeface="Arial" pitchFamily="34" charset="0"/>
                <a:cs typeface="Arial" pitchFamily="34" charset="0"/>
              </a:rPr>
              <a:t>	- </a:t>
            </a:r>
            <a:r>
              <a:rPr lang="sr-Latn-RS" sz="2000" dirty="0" smtClean="0">
                <a:latin typeface="Arial" pitchFamily="34" charset="0"/>
                <a:cs typeface="Arial" pitchFamily="34" charset="0"/>
              </a:rPr>
              <a:t>namena</a:t>
            </a:r>
          </a:p>
          <a:p>
            <a:pPr marL="411480" marR="0" lvl="0" indent="-342900" algn="l" defTabSz="914400" rtl="0" eaLnBrk="1" fontAlgn="auto" latinLnBrk="0" hangingPunct="1">
              <a:lnSpc>
                <a:spcPct val="100000"/>
              </a:lnSpc>
              <a:spcBef>
                <a:spcPts val="700"/>
              </a:spcBef>
              <a:spcAft>
                <a:spcPts val="0"/>
              </a:spcAft>
              <a:buClr>
                <a:schemeClr val="tx2"/>
              </a:buClr>
              <a:buSzPct val="95000"/>
              <a:tabLst/>
              <a:defRPr/>
            </a:pPr>
            <a:r>
              <a:rPr lang="sr-Latn-RS" sz="2000" dirty="0">
                <a:latin typeface="Arial" pitchFamily="34" charset="0"/>
                <a:cs typeface="Arial" pitchFamily="34" charset="0"/>
              </a:rPr>
              <a:t>	</a:t>
            </a:r>
            <a:r>
              <a:rPr lang="sr-Latn-RS" sz="2000" dirty="0" smtClean="0">
                <a:latin typeface="Arial" pitchFamily="34" charset="0"/>
                <a:cs typeface="Arial" pitchFamily="34" charset="0"/>
              </a:rPr>
              <a:t>- karakteristike</a:t>
            </a:r>
            <a:endParaRPr lang="sr-Latn-RS" sz="2000" dirty="0" smtClean="0">
              <a:latin typeface="Arial" pitchFamily="34" charset="0"/>
              <a:cs typeface="Arial" pitchFamily="34" charset="0"/>
            </a:endParaRPr>
          </a:p>
          <a:p>
            <a:pPr marL="411480" marR="0" lvl="0" indent="-342900" algn="l" defTabSz="914400" rtl="0" eaLnBrk="1" fontAlgn="auto" latinLnBrk="0" hangingPunct="1">
              <a:lnSpc>
                <a:spcPct val="100000"/>
              </a:lnSpc>
              <a:spcBef>
                <a:spcPts val="700"/>
              </a:spcBef>
              <a:spcAft>
                <a:spcPts val="0"/>
              </a:spcAft>
              <a:buClr>
                <a:schemeClr val="tx2"/>
              </a:buClr>
              <a:buSzPct val="95000"/>
              <a:tabLst/>
              <a:defRPr/>
            </a:pPr>
            <a:r>
              <a:rPr lang="sr-Latn-RS" sz="2000" dirty="0">
                <a:latin typeface="Arial" pitchFamily="34" charset="0"/>
                <a:cs typeface="Arial" pitchFamily="34" charset="0"/>
              </a:rPr>
              <a:t>	</a:t>
            </a:r>
            <a:r>
              <a:rPr lang="sr-Latn-RS" sz="2000" dirty="0" smtClean="0">
                <a:latin typeface="Arial" pitchFamily="34" charset="0"/>
                <a:cs typeface="Arial" pitchFamily="34" charset="0"/>
              </a:rPr>
              <a:t>- prateća oprema</a:t>
            </a:r>
          </a:p>
          <a:p>
            <a:pPr marL="411480" marR="0" lvl="0" indent="-342900" algn="l" defTabSz="914400" rtl="0" eaLnBrk="1" fontAlgn="auto" latinLnBrk="0" hangingPunct="1">
              <a:lnSpc>
                <a:spcPct val="100000"/>
              </a:lnSpc>
              <a:spcBef>
                <a:spcPts val="700"/>
              </a:spcBef>
              <a:spcAft>
                <a:spcPts val="0"/>
              </a:spcAft>
              <a:buClr>
                <a:schemeClr val="tx2"/>
              </a:buClr>
              <a:buSzPct val="95000"/>
              <a:tabLst/>
              <a:defRPr/>
            </a:pPr>
            <a:r>
              <a:rPr kumimoji="0" lang="sr-Latn-RS" sz="2000" b="0" i="0" u="none" strike="noStrike" kern="1200" cap="none" spc="0" normalizeH="0" baseline="0" noProof="0" dirty="0">
                <a:ln>
                  <a:noFill/>
                </a:ln>
                <a:solidFill>
                  <a:schemeClr val="tx1"/>
                </a:solidFill>
                <a:effectLst/>
                <a:uLnTx/>
                <a:uFillTx/>
                <a:latin typeface="Arial" pitchFamily="34" charset="0"/>
                <a:cs typeface="Arial" pitchFamily="34" charset="0"/>
              </a:rPr>
              <a:t>	</a:t>
            </a:r>
            <a:r>
              <a:rPr kumimoji="0" lang="sr-Latn-RS"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 opšta</a:t>
            </a:r>
            <a:r>
              <a:rPr kumimoji="0" lang="sr-Latn-RS" sz="2000" b="0" i="0" u="none" strike="noStrike" kern="1200" cap="none" spc="0" normalizeH="0" noProof="0" dirty="0" smtClean="0">
                <a:ln>
                  <a:noFill/>
                </a:ln>
                <a:solidFill>
                  <a:schemeClr val="tx1"/>
                </a:solidFill>
                <a:effectLst/>
                <a:uLnTx/>
                <a:uFillTx/>
                <a:latin typeface="Arial" pitchFamily="34" charset="0"/>
                <a:cs typeface="Arial" pitchFamily="34" charset="0"/>
              </a:rPr>
              <a:t> pravila rukovanja</a:t>
            </a:r>
          </a:p>
          <a:p>
            <a:pPr marL="411480" marR="0" lvl="0" indent="-342900" algn="l" defTabSz="914400" rtl="0" eaLnBrk="1" fontAlgn="auto" latinLnBrk="0" hangingPunct="1">
              <a:lnSpc>
                <a:spcPct val="100000"/>
              </a:lnSpc>
              <a:spcBef>
                <a:spcPts val="700"/>
              </a:spcBef>
              <a:spcAft>
                <a:spcPts val="0"/>
              </a:spcAft>
              <a:buClr>
                <a:schemeClr val="tx2"/>
              </a:buClr>
              <a:buSzPct val="95000"/>
              <a:tabLst/>
              <a:defRPr/>
            </a:pPr>
            <a:r>
              <a:rPr lang="sr-Latn-RS" sz="2000" baseline="0" dirty="0">
                <a:latin typeface="Arial" pitchFamily="34" charset="0"/>
                <a:cs typeface="Arial" pitchFamily="34" charset="0"/>
              </a:rPr>
              <a:t>	</a:t>
            </a:r>
            <a:r>
              <a:rPr lang="sr-Latn-RS" sz="2000" baseline="0" dirty="0" smtClean="0">
                <a:latin typeface="Arial" pitchFamily="34" charset="0"/>
                <a:cs typeface="Arial" pitchFamily="34" charset="0"/>
              </a:rPr>
              <a:t>-</a:t>
            </a:r>
            <a:r>
              <a:rPr lang="sr-Latn-RS" sz="2000" dirty="0" smtClean="0">
                <a:latin typeface="Arial" pitchFamily="34" charset="0"/>
                <a:cs typeface="Arial" pitchFamily="34" charset="0"/>
              </a:rPr>
              <a:t> mere predostrožnosti</a:t>
            </a:r>
            <a:endParaRPr kumimoji="0" lang="en-US"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lang="sr-Latn-RS" sz="2000" dirty="0" smtClean="0">
                <a:latin typeface="Arial" pitchFamily="34" charset="0"/>
                <a:cs typeface="Arial" pitchFamily="34" charset="0"/>
              </a:rPr>
              <a:t>Merenja</a:t>
            </a:r>
            <a:r>
              <a:rPr lang="sr-Latn-RS" sz="2000" dirty="0" smtClean="0">
                <a:latin typeface="Arial" pitchFamily="34" charset="0"/>
                <a:cs typeface="Arial" pitchFamily="34" charset="0"/>
              </a:rPr>
              <a:t>:</a:t>
            </a:r>
            <a:endParaRPr lang="sr-Latn-RS" sz="2000" dirty="0" smtClean="0">
              <a:latin typeface="Arial" pitchFamily="34" charset="0"/>
              <a:cs typeface="Arial" pitchFamily="34" charset="0"/>
            </a:endParaRPr>
          </a:p>
          <a:p>
            <a:pPr marL="411480" lvl="0" indent="-342900">
              <a:spcBef>
                <a:spcPts val="700"/>
              </a:spcBef>
              <a:buClr>
                <a:schemeClr val="tx2"/>
              </a:buClr>
              <a:buSzPct val="95000"/>
              <a:defRPr/>
            </a:pPr>
            <a:r>
              <a:rPr lang="sr-Latn-RS" sz="2000" dirty="0">
                <a:latin typeface="Arial" pitchFamily="34" charset="0"/>
                <a:cs typeface="Arial" pitchFamily="34" charset="0"/>
              </a:rPr>
              <a:t>	- </a:t>
            </a:r>
            <a:r>
              <a:rPr lang="sr-Latn-RS" sz="2000" dirty="0" smtClean="0">
                <a:latin typeface="Arial" pitchFamily="34" charset="0"/>
                <a:cs typeface="Arial" pitchFamily="34" charset="0"/>
              </a:rPr>
              <a:t>DC napon (DCV)</a:t>
            </a:r>
            <a:endParaRPr lang="sr-Latn-RS" sz="2000" dirty="0">
              <a:latin typeface="Arial" pitchFamily="34" charset="0"/>
              <a:cs typeface="Arial" pitchFamily="34" charset="0"/>
            </a:endParaRPr>
          </a:p>
          <a:p>
            <a:pPr marL="411480" lvl="0" indent="-342900">
              <a:spcBef>
                <a:spcPts val="700"/>
              </a:spcBef>
              <a:buClr>
                <a:schemeClr val="tx2"/>
              </a:buClr>
              <a:buSzPct val="95000"/>
              <a:defRPr/>
            </a:pPr>
            <a:r>
              <a:rPr lang="sr-Latn-RS" sz="2000" dirty="0">
                <a:latin typeface="Arial" pitchFamily="34" charset="0"/>
                <a:cs typeface="Arial" pitchFamily="34" charset="0"/>
              </a:rPr>
              <a:t>	- </a:t>
            </a:r>
            <a:r>
              <a:rPr lang="sr-Latn-RS" sz="2000" dirty="0" smtClean="0">
                <a:latin typeface="Arial" pitchFamily="34" charset="0"/>
                <a:cs typeface="Arial" pitchFamily="34" charset="0"/>
              </a:rPr>
              <a:t>AC napon (ACV)</a:t>
            </a:r>
            <a:endParaRPr lang="sr-Latn-RS" sz="2000" dirty="0">
              <a:latin typeface="Arial" pitchFamily="34" charset="0"/>
              <a:cs typeface="Arial" pitchFamily="34" charset="0"/>
            </a:endParaRPr>
          </a:p>
          <a:p>
            <a:pPr marL="411480" lvl="0" indent="-342900">
              <a:spcBef>
                <a:spcPts val="700"/>
              </a:spcBef>
              <a:buClr>
                <a:schemeClr val="tx2"/>
              </a:buClr>
              <a:buSzPct val="95000"/>
              <a:defRPr/>
            </a:pPr>
            <a:r>
              <a:rPr lang="sr-Latn-RS" sz="2000" dirty="0">
                <a:latin typeface="Arial" pitchFamily="34" charset="0"/>
                <a:cs typeface="Arial" pitchFamily="34" charset="0"/>
              </a:rPr>
              <a:t>	- </a:t>
            </a:r>
            <a:r>
              <a:rPr lang="sr-Latn-RS" sz="2000" dirty="0" smtClean="0">
                <a:latin typeface="Arial" pitchFamily="34" charset="0"/>
                <a:cs typeface="Arial" pitchFamily="34" charset="0"/>
              </a:rPr>
              <a:t>DC struja (DCA)</a:t>
            </a:r>
            <a:endParaRPr lang="sr-Latn-RS" sz="2000" dirty="0">
              <a:latin typeface="Arial" pitchFamily="34" charset="0"/>
              <a:cs typeface="Arial" pitchFamily="34" charset="0"/>
            </a:endParaRPr>
          </a:p>
          <a:p>
            <a:pPr marL="411480" lvl="0" indent="-342900">
              <a:spcBef>
                <a:spcPts val="700"/>
              </a:spcBef>
              <a:buClr>
                <a:schemeClr val="tx2"/>
              </a:buClr>
              <a:buSzPct val="95000"/>
              <a:defRPr/>
            </a:pPr>
            <a:r>
              <a:rPr lang="sr-Latn-RS" sz="2000" dirty="0">
                <a:latin typeface="Arial" pitchFamily="34" charset="0"/>
                <a:cs typeface="Arial" pitchFamily="34" charset="0"/>
              </a:rPr>
              <a:t>	- </a:t>
            </a:r>
            <a:r>
              <a:rPr lang="sr-Latn-RS" sz="2000" dirty="0" smtClean="0">
                <a:latin typeface="Arial" pitchFamily="34" charset="0"/>
                <a:cs typeface="Arial" pitchFamily="34" charset="0"/>
              </a:rPr>
              <a:t>AC struja (ACA)</a:t>
            </a:r>
            <a:endParaRPr lang="sr-Latn-RS" sz="2000" dirty="0">
              <a:latin typeface="Arial" pitchFamily="34" charset="0"/>
              <a:cs typeface="Arial" pitchFamily="34" charset="0"/>
            </a:endParaRPr>
          </a:p>
          <a:p>
            <a:pPr marL="411480" lvl="0" indent="-342900">
              <a:spcBef>
                <a:spcPts val="700"/>
              </a:spcBef>
              <a:buClr>
                <a:schemeClr val="tx2"/>
              </a:buClr>
              <a:buSzPct val="95000"/>
              <a:defRPr/>
            </a:pPr>
            <a:r>
              <a:rPr lang="sr-Latn-RS" sz="2000" dirty="0">
                <a:latin typeface="Arial" pitchFamily="34" charset="0"/>
                <a:cs typeface="Arial" pitchFamily="34" charset="0"/>
              </a:rPr>
              <a:t>	- </a:t>
            </a:r>
            <a:r>
              <a:rPr lang="sr-Latn-RS" sz="2000" dirty="0" smtClean="0">
                <a:latin typeface="Arial" pitchFamily="34" charset="0"/>
                <a:cs typeface="Arial" pitchFamily="34" charset="0"/>
              </a:rPr>
              <a:t>otpor (</a:t>
            </a:r>
            <a:r>
              <a:rPr lang="el-GR" sz="2000" dirty="0" smtClean="0">
                <a:latin typeface="Arial" pitchFamily="34" charset="0"/>
                <a:cs typeface="Arial" pitchFamily="34" charset="0"/>
              </a:rPr>
              <a:t>Ω</a:t>
            </a:r>
            <a:r>
              <a:rPr lang="sr-Latn-RS" sz="2000" dirty="0" smtClean="0">
                <a:latin typeface="Arial" pitchFamily="34" charset="0"/>
                <a:cs typeface="Arial" pitchFamily="34" charset="0"/>
              </a:rPr>
              <a:t>)</a:t>
            </a:r>
            <a:endParaRPr lang="en-US" sz="2000" dirty="0">
              <a:latin typeface="Arial" pitchFamily="34" charset="0"/>
              <a:cs typeface="Arial" pitchFamily="34" charset="0"/>
            </a:endParaRPr>
          </a:p>
          <a:p>
            <a:pPr marL="396875" marR="0" lvl="0" algn="l" defTabSz="914400" rtl="0" eaLnBrk="1" fontAlgn="auto" latinLnBrk="0" hangingPunct="1">
              <a:lnSpc>
                <a:spcPct val="100000"/>
              </a:lnSpc>
              <a:spcBef>
                <a:spcPts val="700"/>
              </a:spcBef>
              <a:spcAft>
                <a:spcPts val="0"/>
              </a:spcAft>
              <a:buClr>
                <a:schemeClr val="tx2"/>
              </a:buClr>
              <a:buSzPct val="95000"/>
              <a:tabLst/>
              <a:defRPr/>
            </a:pPr>
            <a:endParaRPr kumimoji="0" lang="en-US"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68580" marR="0" lvl="0" algn="l" defTabSz="914400" rtl="0" eaLnBrk="1" fontAlgn="auto" latinLnBrk="0" hangingPunct="1">
              <a:lnSpc>
                <a:spcPct val="100000"/>
              </a:lnSpc>
              <a:spcBef>
                <a:spcPts val="700"/>
              </a:spcBef>
              <a:spcAft>
                <a:spcPts val="0"/>
              </a:spcAft>
              <a:buClr>
                <a:schemeClr val="tx2"/>
              </a:buClr>
              <a:buSzPct val="95000"/>
              <a:tabLst/>
              <a:defRPr/>
            </a:pPr>
            <a:endParaRPr kumimoji="0" lang="nb-NO"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endParaRPr kumimoji="0" lang="en-US" sz="30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007183"/>
          </a:xfrm>
        </p:spPr>
        <p:txBody>
          <a:bodyPr>
            <a:normAutofit/>
          </a:bodyPr>
          <a:lstStyle/>
          <a:p>
            <a:r>
              <a:rPr lang="sr-Latn-RS" sz="1200" dirty="0" err="1"/>
              <a:t>M</a:t>
            </a:r>
            <a:r>
              <a:rPr lang="en-US" sz="1200" dirty="0" err="1" smtClean="0"/>
              <a:t>ultifunkcionalan</a:t>
            </a:r>
            <a:r>
              <a:rPr lang="en-US" sz="1200" dirty="0" smtClean="0"/>
              <a:t> </a:t>
            </a:r>
            <a:r>
              <a:rPr lang="en-US" sz="1200" dirty="0" err="1"/>
              <a:t>uređaj</a:t>
            </a:r>
            <a:r>
              <a:rPr lang="en-US" sz="1200" dirty="0"/>
              <a:t> </a:t>
            </a:r>
            <a:r>
              <a:rPr lang="en-US" sz="1200" dirty="0" err="1"/>
              <a:t>savremenog</a:t>
            </a:r>
            <a:r>
              <a:rPr lang="en-US" sz="1200" dirty="0"/>
              <a:t> </a:t>
            </a:r>
            <a:r>
              <a:rPr lang="en-US" sz="1200" dirty="0" err="1"/>
              <a:t>dizajna</a:t>
            </a:r>
            <a:r>
              <a:rPr lang="en-US" sz="1200" dirty="0"/>
              <a:t>, </a:t>
            </a:r>
            <a:r>
              <a:rPr lang="en-US" sz="1200" dirty="0" err="1"/>
              <a:t>poseduje</a:t>
            </a:r>
            <a:r>
              <a:rPr lang="en-US" sz="1200" dirty="0"/>
              <a:t> </a:t>
            </a:r>
            <a:r>
              <a:rPr lang="en-US" sz="1200" dirty="0" err="1"/>
              <a:t>pregledan</a:t>
            </a:r>
            <a:r>
              <a:rPr lang="en-US" sz="1200" dirty="0"/>
              <a:t> </a:t>
            </a:r>
            <a:r>
              <a:rPr lang="en-US" sz="1200" dirty="0" err="1"/>
              <a:t>displej</a:t>
            </a:r>
            <a:r>
              <a:rPr lang="en-US" sz="1200" dirty="0"/>
              <a:t> i </a:t>
            </a:r>
            <a:r>
              <a:rPr lang="en-US" sz="1200" dirty="0" err="1"/>
              <a:t>pouzdane</a:t>
            </a:r>
            <a:r>
              <a:rPr lang="en-US" sz="1200" dirty="0"/>
              <a:t> </a:t>
            </a:r>
            <a:r>
              <a:rPr lang="en-US" sz="1200" dirty="0" err="1" smtClean="0"/>
              <a:t>preformanse</a:t>
            </a:r>
            <a:r>
              <a:rPr lang="en-US" sz="1200" dirty="0" smtClean="0"/>
              <a:t>.</a:t>
            </a:r>
            <a:endParaRPr lang="sr-Latn-RS" sz="1200" dirty="0" smtClean="0"/>
          </a:p>
          <a:p>
            <a:pPr marL="109728" indent="0">
              <a:buNone/>
            </a:pPr>
            <a:endParaRPr lang="sr-Latn-RS" sz="1200" dirty="0" smtClean="0"/>
          </a:p>
          <a:p>
            <a:r>
              <a:rPr lang="sr-Latn-RS" sz="1200" dirty="0" smtClean="0"/>
              <a:t>K</a:t>
            </a:r>
            <a:r>
              <a:rPr lang="en-US" sz="1200" dirty="0" err="1" smtClean="0"/>
              <a:t>oristi</a:t>
            </a:r>
            <a:r>
              <a:rPr lang="en-US" sz="1200" dirty="0" smtClean="0"/>
              <a:t> </a:t>
            </a:r>
            <a:r>
              <a:rPr lang="sr-Latn-RS" sz="1200" dirty="0" smtClean="0"/>
              <a:t>se </a:t>
            </a:r>
            <a:r>
              <a:rPr lang="en-US" sz="1200" dirty="0" err="1" smtClean="0"/>
              <a:t>za</a:t>
            </a:r>
            <a:r>
              <a:rPr lang="en-US" sz="1200" dirty="0" smtClean="0"/>
              <a:t> </a:t>
            </a:r>
            <a:r>
              <a:rPr lang="en-US" sz="1200" dirty="0" err="1"/>
              <a:t>merenje</a:t>
            </a:r>
            <a:r>
              <a:rPr lang="en-US" sz="1200" dirty="0" smtClean="0"/>
              <a:t>:</a:t>
            </a:r>
            <a:endParaRPr lang="sr-Latn-RS" sz="1200" dirty="0" smtClean="0"/>
          </a:p>
          <a:p>
            <a:pPr marL="346075" indent="0">
              <a:buNone/>
              <a:tabLst>
                <a:tab pos="568325" algn="l"/>
              </a:tabLst>
            </a:pPr>
            <a:r>
              <a:rPr lang="en-US" sz="1200" dirty="0"/>
              <a:t>- 	</a:t>
            </a:r>
            <a:r>
              <a:rPr lang="en-US" sz="1200" dirty="0" err="1" smtClean="0"/>
              <a:t>struje</a:t>
            </a:r>
            <a:r>
              <a:rPr lang="en-US" sz="1200" dirty="0" smtClean="0"/>
              <a:t> ( AC </a:t>
            </a:r>
            <a:r>
              <a:rPr lang="en-US" sz="1200" dirty="0" err="1" smtClean="0"/>
              <a:t>ili</a:t>
            </a:r>
            <a:r>
              <a:rPr lang="en-US" sz="1200" dirty="0" smtClean="0"/>
              <a:t> DC )</a:t>
            </a:r>
          </a:p>
          <a:p>
            <a:pPr marL="346075" indent="0">
              <a:buNone/>
              <a:tabLst>
                <a:tab pos="568325" algn="l"/>
              </a:tabLst>
            </a:pPr>
            <a:r>
              <a:rPr lang="en-US" sz="1200" dirty="0" smtClean="0"/>
              <a:t>- 	</a:t>
            </a:r>
            <a:r>
              <a:rPr lang="en-US" sz="1200" dirty="0" err="1" smtClean="0"/>
              <a:t>otpornosti</a:t>
            </a:r>
            <a:endParaRPr lang="en-US" sz="1200" dirty="0" smtClean="0"/>
          </a:p>
          <a:p>
            <a:pPr marL="346075" indent="0">
              <a:buNone/>
              <a:tabLst>
                <a:tab pos="568325" algn="l"/>
              </a:tabLst>
            </a:pPr>
            <a:r>
              <a:rPr lang="en-US" sz="1200" dirty="0" smtClean="0"/>
              <a:t>- 	</a:t>
            </a:r>
            <a:r>
              <a:rPr lang="en-US" sz="1200" dirty="0" err="1" smtClean="0"/>
              <a:t>kapacitivnosti</a:t>
            </a:r>
            <a:endParaRPr lang="en-US" sz="1200" dirty="0" smtClean="0"/>
          </a:p>
          <a:p>
            <a:pPr marL="346075" indent="0">
              <a:buNone/>
              <a:tabLst>
                <a:tab pos="568325" algn="l"/>
              </a:tabLst>
            </a:pPr>
            <a:r>
              <a:rPr lang="en-US" sz="1200" dirty="0" smtClean="0"/>
              <a:t>- </a:t>
            </a:r>
            <a:r>
              <a:rPr lang="en-US" sz="1200" dirty="0"/>
              <a:t>	</a:t>
            </a:r>
            <a:r>
              <a:rPr lang="en-US" sz="1200" dirty="0" err="1" smtClean="0"/>
              <a:t>induktivnosti</a:t>
            </a:r>
            <a:endParaRPr lang="en-US" sz="1200" dirty="0"/>
          </a:p>
          <a:p>
            <a:pPr marL="346075" indent="0">
              <a:buNone/>
              <a:tabLst>
                <a:tab pos="568325" algn="l"/>
              </a:tabLst>
            </a:pPr>
            <a:r>
              <a:rPr lang="en-US" sz="1200" dirty="0"/>
              <a:t>- 	</a:t>
            </a:r>
            <a:r>
              <a:rPr lang="en-US" sz="1200" dirty="0" smtClean="0"/>
              <a:t>temperature</a:t>
            </a:r>
            <a:endParaRPr lang="en-US" sz="1200" dirty="0"/>
          </a:p>
          <a:p>
            <a:pPr marL="346075" indent="0">
              <a:buNone/>
              <a:tabLst>
                <a:tab pos="568325" algn="l"/>
              </a:tabLst>
            </a:pPr>
            <a:r>
              <a:rPr lang="en-US" sz="1200" dirty="0"/>
              <a:t>- 	</a:t>
            </a:r>
            <a:r>
              <a:rPr lang="en-US" sz="1200" dirty="0" err="1" smtClean="0"/>
              <a:t>frekvencije</a:t>
            </a:r>
            <a:endParaRPr lang="en-US" sz="1200" dirty="0"/>
          </a:p>
          <a:p>
            <a:pPr marL="346075" indent="0">
              <a:buNone/>
              <a:tabLst>
                <a:tab pos="568325" algn="l"/>
              </a:tabLst>
            </a:pPr>
            <a:r>
              <a:rPr lang="en-US" sz="1200" dirty="0"/>
              <a:t>- 	</a:t>
            </a:r>
            <a:r>
              <a:rPr lang="en-US" sz="1200" dirty="0" smtClean="0"/>
              <a:t>pad </a:t>
            </a:r>
            <a:r>
              <a:rPr lang="en-US" sz="1200" dirty="0" err="1"/>
              <a:t>napona</a:t>
            </a:r>
            <a:r>
              <a:rPr lang="en-US" sz="1200" dirty="0"/>
              <a:t> u </a:t>
            </a:r>
            <a:r>
              <a:rPr lang="en-US" sz="1200" dirty="0" err="1"/>
              <a:t>diodama</a:t>
            </a:r>
            <a:r>
              <a:rPr lang="en-US" sz="1200" dirty="0"/>
              <a:t>, </a:t>
            </a:r>
            <a:r>
              <a:rPr lang="en-US" sz="1200" dirty="0" err="1"/>
              <a:t>kao</a:t>
            </a:r>
            <a:r>
              <a:rPr lang="en-US" sz="1200" dirty="0"/>
              <a:t> i test </a:t>
            </a:r>
            <a:r>
              <a:rPr lang="en-US" sz="1200" dirty="0" err="1"/>
              <a:t>kontinualnosti</a:t>
            </a:r>
            <a:endParaRPr lang="en-US" sz="1200" dirty="0"/>
          </a:p>
          <a:p>
            <a:pPr marL="346075" indent="0">
              <a:buNone/>
              <a:tabLst>
                <a:tab pos="568325" algn="l"/>
              </a:tabLst>
            </a:pPr>
            <a:r>
              <a:rPr lang="en-US" sz="1200" dirty="0" smtClean="0"/>
              <a:t>- 	</a:t>
            </a:r>
            <a:r>
              <a:rPr lang="en-US" sz="1200" dirty="0" err="1" smtClean="0"/>
              <a:t>hFE</a:t>
            </a:r>
            <a:r>
              <a:rPr lang="en-US" sz="1200" dirty="0" smtClean="0"/>
              <a:t> </a:t>
            </a:r>
            <a:r>
              <a:rPr lang="en-US" sz="1200" dirty="0" err="1" smtClean="0"/>
              <a:t>tranzistore</a:t>
            </a:r>
            <a:endParaRPr lang="en-US" sz="1200" dirty="0" smtClean="0"/>
          </a:p>
          <a:p>
            <a:pPr marL="346075" indent="0">
              <a:buNone/>
              <a:tabLst>
                <a:tab pos="568325" algn="l"/>
              </a:tabLst>
            </a:pPr>
            <a:r>
              <a:rPr lang="en-US" sz="1200" dirty="0" smtClean="0"/>
              <a:t>- </a:t>
            </a:r>
            <a:r>
              <a:rPr lang="en-US" sz="1200" dirty="0"/>
              <a:t>	</a:t>
            </a:r>
            <a:r>
              <a:rPr lang="en-US" sz="1200" dirty="0" err="1" smtClean="0"/>
              <a:t>merenje</a:t>
            </a:r>
            <a:r>
              <a:rPr lang="en-US" sz="1200" dirty="0" smtClean="0"/>
              <a:t> </a:t>
            </a:r>
            <a:r>
              <a:rPr lang="en-US" sz="1200" dirty="0"/>
              <a:t>TTL LOGIČKOG </a:t>
            </a:r>
            <a:r>
              <a:rPr lang="en-US" sz="1200" dirty="0" err="1"/>
              <a:t>nivoa</a:t>
            </a:r>
            <a:r>
              <a:rPr lang="en-US" sz="1200" dirty="0"/>
              <a:t>.</a:t>
            </a:r>
          </a:p>
          <a:p>
            <a:pPr marL="109728" indent="0" algn="just">
              <a:buNone/>
            </a:pPr>
            <a:endParaRPr lang="sr-Latn-RS" sz="1200" dirty="0"/>
          </a:p>
          <a:p>
            <a:pPr marL="2346325" indent="0" algn="just">
              <a:buNone/>
            </a:pPr>
            <a:r>
              <a:rPr lang="vi-VN" sz="1200" b="1" dirty="0"/>
              <a:t>Izgled uređaja i prateća </a:t>
            </a:r>
            <a:r>
              <a:rPr lang="vi-VN" sz="1200" b="1" dirty="0" smtClean="0"/>
              <a:t>oprema</a:t>
            </a:r>
            <a:endParaRPr lang="vi-VN" sz="1200" b="1" dirty="0"/>
          </a:p>
          <a:p>
            <a:pPr marL="2346325" indent="0" algn="just">
              <a:buNone/>
            </a:pPr>
            <a:endParaRPr lang="vi-VN" sz="1200" dirty="0"/>
          </a:p>
          <a:p>
            <a:pPr marL="2346325" indent="0" algn="just">
              <a:buNone/>
            </a:pPr>
            <a:r>
              <a:rPr lang="vi-VN" sz="1200" dirty="0"/>
              <a:t>1. 	Prednji izgled </a:t>
            </a:r>
            <a:r>
              <a:rPr lang="vi-VN" sz="1200" dirty="0" smtClean="0"/>
              <a:t>uređaja</a:t>
            </a:r>
            <a:r>
              <a:rPr lang="vi-VN" sz="1200" dirty="0"/>
              <a:t>			</a:t>
            </a:r>
          </a:p>
          <a:p>
            <a:pPr marL="2346325" indent="0" algn="just">
              <a:buNone/>
            </a:pPr>
            <a:r>
              <a:rPr lang="vi-VN" sz="1200" dirty="0"/>
              <a:t>2. 	Tasteri za izbor </a:t>
            </a:r>
            <a:r>
              <a:rPr lang="vi-VN" sz="1200" dirty="0" smtClean="0"/>
              <a:t>funkcije</a:t>
            </a:r>
            <a:endParaRPr lang="vi-VN" sz="1200" dirty="0"/>
          </a:p>
          <a:p>
            <a:pPr marL="2346325" indent="0" algn="just">
              <a:buNone/>
            </a:pPr>
            <a:r>
              <a:rPr lang="vi-VN" sz="1200" dirty="0"/>
              <a:t>3. 	Podešavanje funkcija</a:t>
            </a:r>
          </a:p>
          <a:p>
            <a:pPr marL="2346325" indent="0" algn="just">
              <a:buNone/>
            </a:pPr>
            <a:r>
              <a:rPr lang="vi-VN" sz="1200" dirty="0"/>
              <a:t>	ili opsega </a:t>
            </a:r>
            <a:r>
              <a:rPr lang="vi-VN" sz="1200" dirty="0" smtClean="0"/>
              <a:t>merenja</a:t>
            </a:r>
            <a:endParaRPr lang="vi-VN" sz="1200" dirty="0"/>
          </a:p>
          <a:p>
            <a:pPr marL="2346325" indent="0" algn="just">
              <a:buNone/>
            </a:pPr>
            <a:r>
              <a:rPr lang="vi-VN" sz="1200" dirty="0"/>
              <a:t>4. 	Ulazni </a:t>
            </a:r>
            <a:r>
              <a:rPr lang="vi-VN" sz="1200" dirty="0" smtClean="0"/>
              <a:t>priključci</a:t>
            </a:r>
            <a:endParaRPr lang="vi-VN" sz="1200" dirty="0"/>
          </a:p>
          <a:p>
            <a:pPr marL="2346325" indent="0" algn="just">
              <a:buNone/>
            </a:pPr>
            <a:r>
              <a:rPr lang="vi-VN" sz="1200" dirty="0"/>
              <a:t>5. 	LCD ekran</a:t>
            </a:r>
          </a:p>
          <a:p>
            <a:pPr marL="109728" indent="0" algn="just">
              <a:buNone/>
            </a:pPr>
            <a:endParaRPr lang="sr-Latn-RS" sz="1200" dirty="0" smtClean="0"/>
          </a:p>
          <a:p>
            <a:pPr algn="just">
              <a:buNone/>
            </a:pPr>
            <a:endParaRPr lang="en-US" sz="1200" dirty="0"/>
          </a:p>
        </p:txBody>
      </p:sp>
      <p:sp>
        <p:nvSpPr>
          <p:cNvPr id="2" name="Title 1"/>
          <p:cNvSpPr>
            <a:spLocks noGrp="1"/>
          </p:cNvSpPr>
          <p:nvPr>
            <p:ph type="title"/>
          </p:nvPr>
        </p:nvSpPr>
        <p:spPr>
          <a:xfrm>
            <a:off x="457200" y="274638"/>
            <a:ext cx="8229600" cy="796908"/>
          </a:xfrm>
        </p:spPr>
        <p:txBody>
          <a:bodyPr>
            <a:normAutofit/>
          </a:bodyPr>
          <a:lstStyle/>
          <a:p>
            <a:r>
              <a:rPr lang="sr-Latn-RS" sz="3600" dirty="0">
                <a:solidFill>
                  <a:srgbClr val="FF0000"/>
                </a:solidFill>
                <a:latin typeface="Arial" pitchFamily="34" charset="0"/>
                <a:cs typeface="Arial" pitchFamily="34" charset="0"/>
              </a:rPr>
              <a:t>Prenosivi digitalni </a:t>
            </a:r>
            <a:r>
              <a:rPr lang="sr-Latn-RS" sz="3600" dirty="0" err="1">
                <a:solidFill>
                  <a:srgbClr val="FF0000"/>
                </a:solidFill>
                <a:latin typeface="Arial" pitchFamily="34" charset="0"/>
                <a:cs typeface="Arial" pitchFamily="34" charset="0"/>
              </a:rPr>
              <a:t>multimetar</a:t>
            </a:r>
            <a:r>
              <a:rPr lang="sr-Latn-RS" sz="3600" dirty="0">
                <a:solidFill>
                  <a:srgbClr val="FF0000"/>
                </a:solidFill>
                <a:latin typeface="Arial" pitchFamily="34" charset="0"/>
                <a:cs typeface="Arial" pitchFamily="34" charset="0"/>
              </a:rPr>
              <a:t> UT70A</a:t>
            </a:r>
            <a:endParaRPr lang="en-US" sz="3600"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3" y="1486015"/>
            <a:ext cx="2752725"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005064"/>
            <a:ext cx="1485900"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1945" y="4005064"/>
            <a:ext cx="2371725"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391136"/>
      </p:ext>
    </p:extLst>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r>
              <a:rPr lang="en-US" sz="2000" b="1" dirty="0"/>
              <a:t>OPERATIVNE INSTRUKCIJE (1)</a:t>
            </a:r>
            <a:endParaRPr lang="en-US" sz="2000" dirty="0"/>
          </a:p>
          <a:p>
            <a:pPr marL="109728" indent="0">
              <a:buNone/>
            </a:pPr>
            <a:r>
              <a:rPr lang="en-US" sz="1200" b="1" dirty="0"/>
              <a:t> </a:t>
            </a:r>
            <a:endParaRPr lang="en-US" sz="1200" dirty="0"/>
          </a:p>
          <a:p>
            <a:pPr marL="109728" lvl="0" indent="0" algn="just">
              <a:buNone/>
            </a:pPr>
            <a:r>
              <a:rPr lang="en-US" sz="1200" dirty="0" err="1" smtClean="0"/>
              <a:t>Ako</a:t>
            </a:r>
            <a:r>
              <a:rPr lang="en-US" sz="1200" dirty="0" smtClean="0"/>
              <a:t> </a:t>
            </a:r>
            <a:r>
              <a:rPr lang="en-US" sz="1200" dirty="0"/>
              <a:t>pored </a:t>
            </a:r>
            <a:r>
              <a:rPr lang="en-US" sz="1200" dirty="0" err="1"/>
              <a:t>ulaznog</a:t>
            </a:r>
            <a:r>
              <a:rPr lang="en-US" sz="1200" dirty="0"/>
              <a:t> </a:t>
            </a:r>
            <a:r>
              <a:rPr lang="en-US" sz="1200" dirty="0" err="1"/>
              <a:t>priključka</a:t>
            </a:r>
            <a:r>
              <a:rPr lang="en-US" sz="1200" dirty="0"/>
              <a:t> </a:t>
            </a:r>
            <a:r>
              <a:rPr lang="en-US" sz="1200" dirty="0" err="1"/>
              <a:t>stoji</a:t>
            </a:r>
            <a:r>
              <a:rPr lang="en-US" sz="1200" dirty="0"/>
              <a:t> </a:t>
            </a:r>
            <a:r>
              <a:rPr lang="en-US" sz="1200" dirty="0" err="1"/>
              <a:t>oznaka</a:t>
            </a:r>
            <a:r>
              <a:rPr lang="en-US" sz="1200" dirty="0"/>
              <a:t> </a:t>
            </a:r>
            <a:r>
              <a:rPr lang="sr-Latn-RS" sz="1200" dirty="0" smtClean="0"/>
              <a:t>   </a:t>
            </a:r>
            <a:r>
              <a:rPr lang="en-US" sz="1200" dirty="0" smtClean="0"/>
              <a:t>, </a:t>
            </a:r>
            <a:r>
              <a:rPr lang="en-US" sz="1200" dirty="0"/>
              <a:t>to </a:t>
            </a:r>
            <a:r>
              <a:rPr lang="en-US" sz="1200" dirty="0" err="1"/>
              <a:t>znači</a:t>
            </a:r>
            <a:r>
              <a:rPr lang="en-US" sz="1200" dirty="0"/>
              <a:t> da se </a:t>
            </a:r>
            <a:r>
              <a:rPr lang="en-US" sz="1200" dirty="0" err="1"/>
              <a:t>rukovaoc</a:t>
            </a:r>
            <a:r>
              <a:rPr lang="en-US" sz="1200" dirty="0"/>
              <a:t> </a:t>
            </a:r>
            <a:r>
              <a:rPr lang="en-US" sz="1200" dirty="0" err="1"/>
              <a:t>upozorava</a:t>
            </a:r>
            <a:r>
              <a:rPr lang="en-US" sz="1200" dirty="0"/>
              <a:t> da ne </a:t>
            </a:r>
            <a:r>
              <a:rPr lang="en-US" sz="1200" dirty="0" err="1"/>
              <a:t>dovodi</a:t>
            </a:r>
            <a:r>
              <a:rPr lang="en-US" sz="1200" dirty="0"/>
              <a:t> </a:t>
            </a:r>
            <a:r>
              <a:rPr lang="en-US" sz="1200" dirty="0" err="1"/>
              <a:t>na</a:t>
            </a:r>
            <a:r>
              <a:rPr lang="en-US" sz="1200" dirty="0"/>
              <a:t> </a:t>
            </a:r>
            <a:r>
              <a:rPr lang="en-US" sz="1200" dirty="0" err="1"/>
              <a:t>ulazu</a:t>
            </a:r>
            <a:r>
              <a:rPr lang="en-US" sz="1200" dirty="0"/>
              <a:t> </a:t>
            </a:r>
            <a:r>
              <a:rPr lang="en-US" sz="1200" dirty="0" err="1"/>
              <a:t>vrednosti</a:t>
            </a:r>
            <a:r>
              <a:rPr lang="en-US" sz="1200" dirty="0"/>
              <a:t> </a:t>
            </a:r>
            <a:r>
              <a:rPr lang="en-US" sz="1200" dirty="0" err="1"/>
              <a:t>napona</a:t>
            </a:r>
            <a:r>
              <a:rPr lang="en-US" sz="1200" dirty="0"/>
              <a:t> i </a:t>
            </a:r>
            <a:r>
              <a:rPr lang="en-US" sz="1200" dirty="0" err="1"/>
              <a:t>struje</a:t>
            </a:r>
            <a:r>
              <a:rPr lang="en-US" sz="1200" dirty="0"/>
              <a:t> </a:t>
            </a:r>
            <a:r>
              <a:rPr lang="en-US" sz="1200" dirty="0" err="1"/>
              <a:t>veće</a:t>
            </a:r>
            <a:r>
              <a:rPr lang="en-US" sz="1200" dirty="0"/>
              <a:t> od </a:t>
            </a:r>
            <a:r>
              <a:rPr lang="en-US" sz="1200" dirty="0" err="1"/>
              <a:t>predviđenih</a:t>
            </a:r>
            <a:r>
              <a:rPr lang="en-US" sz="1200" dirty="0"/>
              <a:t>, </a:t>
            </a:r>
            <a:r>
              <a:rPr lang="en-US" sz="1200" dirty="0" err="1"/>
              <a:t>kako</a:t>
            </a:r>
            <a:r>
              <a:rPr lang="en-US" sz="1200" dirty="0"/>
              <a:t> se ne bi </a:t>
            </a:r>
            <a:r>
              <a:rPr lang="en-US" sz="1200" dirty="0" err="1"/>
              <a:t>izazvala</a:t>
            </a:r>
            <a:r>
              <a:rPr lang="en-US" sz="1200" dirty="0"/>
              <a:t> </a:t>
            </a:r>
            <a:r>
              <a:rPr lang="en-US" sz="1200" dirty="0" err="1"/>
              <a:t>oštećenja</a:t>
            </a:r>
            <a:r>
              <a:rPr lang="en-US" sz="1200" dirty="0"/>
              <a:t> </a:t>
            </a:r>
            <a:r>
              <a:rPr lang="en-US" sz="1200" dirty="0" err="1"/>
              <a:t>na</a:t>
            </a:r>
            <a:r>
              <a:rPr lang="en-US" sz="1200" dirty="0"/>
              <a:t> </a:t>
            </a:r>
            <a:r>
              <a:rPr lang="en-US" sz="1200" dirty="0" err="1"/>
              <a:t>uređaju</a:t>
            </a:r>
            <a:r>
              <a:rPr lang="en-US" sz="1200" dirty="0"/>
              <a:t> </a:t>
            </a:r>
            <a:r>
              <a:rPr lang="en-US" sz="1200" dirty="0" err="1"/>
              <a:t>ili</a:t>
            </a:r>
            <a:r>
              <a:rPr lang="en-US" sz="1200" dirty="0"/>
              <a:t> </a:t>
            </a:r>
            <a:r>
              <a:rPr lang="en-US" sz="1200" dirty="0" err="1"/>
              <a:t>povrede</a:t>
            </a:r>
            <a:r>
              <a:rPr lang="en-US" sz="1200" dirty="0"/>
              <a:t> </a:t>
            </a:r>
            <a:r>
              <a:rPr lang="en-US" sz="1200" dirty="0" err="1"/>
              <a:t>rukovaoca</a:t>
            </a:r>
            <a:r>
              <a:rPr lang="en-US" sz="1200" dirty="0"/>
              <a:t>.</a:t>
            </a:r>
          </a:p>
          <a:p>
            <a:pPr marL="109728" lvl="0" indent="0" algn="just">
              <a:buNone/>
            </a:pPr>
            <a:endParaRPr lang="sr-Latn-RS" sz="1200" dirty="0" smtClean="0"/>
          </a:p>
          <a:p>
            <a:pPr marL="109728" lvl="0" indent="0" algn="just">
              <a:buNone/>
            </a:pPr>
            <a:r>
              <a:rPr lang="en-US" sz="1200" dirty="0" err="1" smtClean="0"/>
              <a:t>Ako</a:t>
            </a:r>
            <a:r>
              <a:rPr lang="en-US" sz="1200" dirty="0" smtClean="0"/>
              <a:t> </a:t>
            </a:r>
            <a:r>
              <a:rPr lang="en-US" sz="1200" dirty="0"/>
              <a:t>pored </a:t>
            </a:r>
            <a:r>
              <a:rPr lang="en-US" sz="1200" dirty="0" err="1"/>
              <a:t>crvenog</a:t>
            </a:r>
            <a:r>
              <a:rPr lang="en-US" sz="1200" dirty="0"/>
              <a:t> </a:t>
            </a:r>
            <a:r>
              <a:rPr lang="en-US" sz="1200" dirty="0" err="1"/>
              <a:t>ulaznog</a:t>
            </a:r>
            <a:r>
              <a:rPr lang="en-US" sz="1200" dirty="0"/>
              <a:t> </a:t>
            </a:r>
            <a:r>
              <a:rPr lang="en-US" sz="1200" dirty="0" err="1"/>
              <a:t>priključka</a:t>
            </a:r>
            <a:r>
              <a:rPr lang="en-US" sz="1200" dirty="0"/>
              <a:t> </a:t>
            </a:r>
            <a:r>
              <a:rPr lang="en-US" sz="1200" dirty="0" err="1"/>
              <a:t>stoji</a:t>
            </a:r>
            <a:r>
              <a:rPr lang="en-US" sz="1200" dirty="0"/>
              <a:t> </a:t>
            </a:r>
            <a:r>
              <a:rPr lang="en-US" sz="1200" dirty="0" err="1"/>
              <a:t>oznaka</a:t>
            </a:r>
            <a:r>
              <a:rPr lang="en-US" sz="1200" dirty="0"/>
              <a:t> </a:t>
            </a:r>
            <a:r>
              <a:rPr lang="sr-Latn-RS" sz="1200" dirty="0" smtClean="0"/>
              <a:t>   </a:t>
            </a:r>
            <a:r>
              <a:rPr lang="en-US" sz="1200" dirty="0" smtClean="0"/>
              <a:t>, </a:t>
            </a:r>
            <a:r>
              <a:rPr lang="en-US" sz="1200" dirty="0"/>
              <a:t>to </a:t>
            </a:r>
            <a:r>
              <a:rPr lang="en-US" sz="1200" dirty="0" err="1"/>
              <a:t>znači</a:t>
            </a:r>
            <a:r>
              <a:rPr lang="en-US" sz="1200" dirty="0"/>
              <a:t> da se </a:t>
            </a:r>
            <a:r>
              <a:rPr lang="en-US" sz="1200" dirty="0" err="1"/>
              <a:t>upozorava</a:t>
            </a:r>
            <a:r>
              <a:rPr lang="en-US" sz="1200" dirty="0"/>
              <a:t> </a:t>
            </a:r>
            <a:r>
              <a:rPr lang="en-US" sz="1200" dirty="0" err="1"/>
              <a:t>rukovaoc</a:t>
            </a:r>
            <a:r>
              <a:rPr lang="en-US" sz="1200" dirty="0"/>
              <a:t> da </a:t>
            </a:r>
            <a:r>
              <a:rPr lang="en-US" sz="1200" dirty="0" err="1"/>
              <a:t>bude</a:t>
            </a:r>
            <a:r>
              <a:rPr lang="en-US" sz="1200" dirty="0"/>
              <a:t> </a:t>
            </a:r>
            <a:r>
              <a:rPr lang="en-US" sz="1200" dirty="0" err="1"/>
              <a:t>obazriv</a:t>
            </a:r>
            <a:r>
              <a:rPr lang="en-US" sz="1200" dirty="0"/>
              <a:t> </a:t>
            </a:r>
            <a:r>
              <a:rPr lang="en-US" sz="1200" dirty="0" err="1"/>
              <a:t>kada</a:t>
            </a:r>
            <a:r>
              <a:rPr lang="en-US" sz="1200" dirty="0"/>
              <a:t> </a:t>
            </a:r>
            <a:r>
              <a:rPr lang="en-US" sz="1200" dirty="0" err="1"/>
              <a:t>na</a:t>
            </a:r>
            <a:r>
              <a:rPr lang="en-US" sz="1200" dirty="0"/>
              <a:t> </a:t>
            </a:r>
            <a:r>
              <a:rPr lang="en-US" sz="1200" dirty="0" err="1"/>
              <a:t>ulazu</a:t>
            </a:r>
            <a:r>
              <a:rPr lang="en-US" sz="1200" dirty="0"/>
              <a:t> </a:t>
            </a:r>
            <a:r>
              <a:rPr lang="en-US" sz="1200" dirty="0" err="1"/>
              <a:t>dovodi</a:t>
            </a:r>
            <a:r>
              <a:rPr lang="en-US" sz="1200" dirty="0"/>
              <a:t> </a:t>
            </a:r>
            <a:r>
              <a:rPr lang="en-US" sz="1200" dirty="0" err="1"/>
              <a:t>visok</a:t>
            </a:r>
            <a:r>
              <a:rPr lang="en-US" sz="1200" dirty="0"/>
              <a:t> </a:t>
            </a:r>
            <a:r>
              <a:rPr lang="en-US" sz="1200" dirty="0" err="1"/>
              <a:t>naponski</a:t>
            </a:r>
            <a:r>
              <a:rPr lang="en-US" sz="1200" dirty="0"/>
              <a:t> </a:t>
            </a:r>
            <a:r>
              <a:rPr lang="en-US" sz="1200" dirty="0" err="1"/>
              <a:t>nivo</a:t>
            </a:r>
            <a:r>
              <a:rPr lang="en-US" sz="1200" dirty="0"/>
              <a:t>.</a:t>
            </a:r>
          </a:p>
          <a:p>
            <a:pPr marL="109728" lvl="0" indent="0" algn="just">
              <a:buNone/>
            </a:pPr>
            <a:endParaRPr lang="sr-Latn-RS" sz="1200" dirty="0" smtClean="0"/>
          </a:p>
          <a:p>
            <a:pPr marL="109728" lvl="0" indent="0" algn="just">
              <a:buNone/>
            </a:pPr>
            <a:r>
              <a:rPr lang="en-US" sz="1200" dirty="0" smtClean="0"/>
              <a:t>Da </a:t>
            </a:r>
            <a:r>
              <a:rPr lang="en-US" sz="1200" dirty="0"/>
              <a:t>bi se </a:t>
            </a:r>
            <a:r>
              <a:rPr lang="en-US" sz="1200" dirty="0" err="1"/>
              <a:t>smanjila</a:t>
            </a:r>
            <a:r>
              <a:rPr lang="en-US" sz="1200" dirty="0"/>
              <a:t> </a:t>
            </a:r>
            <a:r>
              <a:rPr lang="en-US" sz="1200" dirty="0" err="1"/>
              <a:t>potrošnja</a:t>
            </a:r>
            <a:r>
              <a:rPr lang="en-US" sz="1200" dirty="0"/>
              <a:t> </a:t>
            </a:r>
            <a:r>
              <a:rPr lang="en-US" sz="1200" dirty="0" err="1"/>
              <a:t>baterije</a:t>
            </a:r>
            <a:r>
              <a:rPr lang="en-US" sz="1200" dirty="0"/>
              <a:t>, ne </a:t>
            </a:r>
            <a:r>
              <a:rPr lang="en-US" sz="1200" dirty="0" err="1"/>
              <a:t>pritiskati</a:t>
            </a:r>
            <a:r>
              <a:rPr lang="en-US" sz="1200" dirty="0"/>
              <a:t> taster LC </a:t>
            </a:r>
            <a:r>
              <a:rPr lang="en-US" sz="1200" dirty="0" err="1"/>
              <a:t>kada</a:t>
            </a:r>
            <a:r>
              <a:rPr lang="en-US" sz="1200" dirty="0"/>
              <a:t> se </a:t>
            </a:r>
            <a:r>
              <a:rPr lang="en-US" sz="1200" dirty="0" err="1"/>
              <a:t>vrši</a:t>
            </a:r>
            <a:r>
              <a:rPr lang="en-US" sz="1200" dirty="0"/>
              <a:t> </a:t>
            </a:r>
            <a:r>
              <a:rPr lang="en-US" sz="1200" dirty="0" err="1"/>
              <a:t>merenje</a:t>
            </a:r>
            <a:r>
              <a:rPr lang="en-US" sz="1200" dirty="0"/>
              <a:t> </a:t>
            </a:r>
            <a:r>
              <a:rPr lang="en-US" sz="1200" dirty="0" err="1"/>
              <a:t>kapacitivnosti</a:t>
            </a:r>
            <a:r>
              <a:rPr lang="en-US" sz="1200" dirty="0"/>
              <a:t> i </a:t>
            </a:r>
            <a:r>
              <a:rPr lang="en-US" sz="1200" dirty="0" err="1"/>
              <a:t>induktivnosti</a:t>
            </a:r>
            <a:r>
              <a:rPr lang="en-US" sz="1200" dirty="0"/>
              <a:t>.</a:t>
            </a:r>
          </a:p>
          <a:p>
            <a:pPr marL="109728" lvl="0" indent="0" algn="just">
              <a:buNone/>
            </a:pPr>
            <a:endParaRPr lang="sr-Latn-RS" sz="1200" dirty="0" smtClean="0"/>
          </a:p>
          <a:p>
            <a:pPr marL="109728" lvl="0" indent="0" algn="just">
              <a:buNone/>
            </a:pPr>
            <a:r>
              <a:rPr lang="en-US" sz="1200" dirty="0" err="1" smtClean="0"/>
              <a:t>Podesiti</a:t>
            </a:r>
            <a:r>
              <a:rPr lang="en-US" sz="1200" dirty="0" smtClean="0"/>
              <a:t> </a:t>
            </a:r>
            <a:r>
              <a:rPr lang="en-US" sz="1200" dirty="0" err="1"/>
              <a:t>rotacioni</a:t>
            </a:r>
            <a:r>
              <a:rPr lang="en-US" sz="1200" dirty="0"/>
              <a:t> </a:t>
            </a:r>
            <a:r>
              <a:rPr lang="en-US" sz="1200" dirty="0" err="1"/>
              <a:t>prekidač</a:t>
            </a:r>
            <a:r>
              <a:rPr lang="en-US" sz="1200" dirty="0"/>
              <a:t> u </a:t>
            </a:r>
            <a:r>
              <a:rPr lang="en-US" sz="1200" dirty="0" err="1"/>
              <a:t>željeni</a:t>
            </a:r>
            <a:r>
              <a:rPr lang="en-US" sz="1200" dirty="0"/>
              <a:t> </a:t>
            </a:r>
            <a:r>
              <a:rPr lang="en-US" sz="1200" dirty="0" err="1"/>
              <a:t>položaj</a:t>
            </a:r>
            <a:r>
              <a:rPr lang="en-US" sz="1200" dirty="0"/>
              <a:t> pre </a:t>
            </a:r>
            <a:r>
              <a:rPr lang="en-US" sz="1200" dirty="0" err="1"/>
              <a:t>početka</a:t>
            </a:r>
            <a:r>
              <a:rPr lang="en-US" sz="1200" dirty="0"/>
              <a:t> </a:t>
            </a:r>
            <a:r>
              <a:rPr lang="en-US" sz="1200" dirty="0" err="1"/>
              <a:t>merenja</a:t>
            </a:r>
            <a:r>
              <a:rPr lang="en-US" sz="1200" dirty="0"/>
              <a:t>.</a:t>
            </a:r>
          </a:p>
          <a:p>
            <a:pPr marL="109728" lvl="0" indent="0" algn="just">
              <a:buNone/>
            </a:pPr>
            <a:endParaRPr lang="sr-Latn-RS" sz="1200" dirty="0" smtClean="0"/>
          </a:p>
          <a:p>
            <a:pPr marL="109728" lvl="0" indent="0" algn="just">
              <a:buNone/>
            </a:pPr>
            <a:r>
              <a:rPr lang="en-US" sz="1200" dirty="0" err="1" smtClean="0"/>
              <a:t>Ukloniti</a:t>
            </a:r>
            <a:r>
              <a:rPr lang="en-US" sz="1200" dirty="0" smtClean="0"/>
              <a:t> </a:t>
            </a:r>
            <a:r>
              <a:rPr lang="en-US" sz="1200" dirty="0" err="1"/>
              <a:t>vrhove</a:t>
            </a:r>
            <a:r>
              <a:rPr lang="en-US" sz="1200" dirty="0"/>
              <a:t> </a:t>
            </a:r>
            <a:r>
              <a:rPr lang="en-US" sz="1200" dirty="0" err="1"/>
              <a:t>testnih</a:t>
            </a:r>
            <a:r>
              <a:rPr lang="en-US" sz="1200" dirty="0"/>
              <a:t> </a:t>
            </a:r>
            <a:r>
              <a:rPr lang="en-US" sz="1200" dirty="0" err="1"/>
              <a:t>sondi</a:t>
            </a:r>
            <a:r>
              <a:rPr lang="en-US" sz="1200" dirty="0"/>
              <a:t> </a:t>
            </a:r>
            <a:r>
              <a:rPr lang="en-US" sz="1200" dirty="0" err="1"/>
              <a:t>sa</a:t>
            </a:r>
            <a:r>
              <a:rPr lang="en-US" sz="1200" dirty="0"/>
              <a:t> </a:t>
            </a:r>
            <a:r>
              <a:rPr lang="en-US" sz="1200" dirty="0" err="1"/>
              <a:t>mernih</a:t>
            </a:r>
            <a:r>
              <a:rPr lang="en-US" sz="1200" dirty="0"/>
              <a:t> </a:t>
            </a:r>
            <a:r>
              <a:rPr lang="en-US" sz="1200" dirty="0" err="1"/>
              <a:t>tačaka</a:t>
            </a:r>
            <a:r>
              <a:rPr lang="en-US" sz="1200" dirty="0"/>
              <a:t> </a:t>
            </a:r>
            <a:r>
              <a:rPr lang="en-US" sz="1200" dirty="0" err="1"/>
              <a:t>ako</a:t>
            </a:r>
            <a:r>
              <a:rPr lang="en-US" sz="1200" dirty="0"/>
              <a:t> </a:t>
            </a:r>
            <a:r>
              <a:rPr lang="en-US" sz="1200" dirty="0" err="1"/>
              <a:t>rukovaoc</a:t>
            </a:r>
            <a:r>
              <a:rPr lang="en-US" sz="1200" dirty="0"/>
              <a:t> </a:t>
            </a:r>
            <a:r>
              <a:rPr lang="en-US" sz="1200" dirty="0" err="1"/>
              <a:t>želi</a:t>
            </a:r>
            <a:r>
              <a:rPr lang="en-US" sz="1200" dirty="0"/>
              <a:t> da </a:t>
            </a:r>
            <a:r>
              <a:rPr lang="en-US" sz="1200" dirty="0" err="1"/>
              <a:t>promeni</a:t>
            </a:r>
            <a:r>
              <a:rPr lang="en-US" sz="1200" dirty="0"/>
              <a:t> </a:t>
            </a:r>
            <a:r>
              <a:rPr lang="en-US" sz="1200" dirty="0" err="1"/>
              <a:t>merni</a:t>
            </a:r>
            <a:r>
              <a:rPr lang="en-US" sz="1200" dirty="0"/>
              <a:t> </a:t>
            </a:r>
            <a:r>
              <a:rPr lang="en-US" sz="1200" dirty="0" err="1"/>
              <a:t>opseg</a:t>
            </a:r>
            <a:r>
              <a:rPr lang="en-US" sz="1200" dirty="0"/>
              <a:t> </a:t>
            </a:r>
            <a:r>
              <a:rPr lang="en-US" sz="1200" dirty="0" err="1"/>
              <a:t>ili</a:t>
            </a:r>
            <a:r>
              <a:rPr lang="en-US" sz="1200" dirty="0"/>
              <a:t> </a:t>
            </a:r>
            <a:r>
              <a:rPr lang="en-US" sz="1200" dirty="0" err="1"/>
              <a:t>mernu</a:t>
            </a:r>
            <a:r>
              <a:rPr lang="en-US" sz="1200" dirty="0"/>
              <a:t> </a:t>
            </a:r>
            <a:r>
              <a:rPr lang="en-US" sz="1200" dirty="0" err="1"/>
              <a:t>funkciju</a:t>
            </a:r>
            <a:r>
              <a:rPr lang="en-US" sz="1200" dirty="0"/>
              <a:t>.</a:t>
            </a:r>
          </a:p>
          <a:p>
            <a:pPr marL="109728" lvl="0" indent="0" algn="just">
              <a:buNone/>
            </a:pPr>
            <a:endParaRPr lang="sr-Latn-RS" sz="1200" dirty="0" smtClean="0"/>
          </a:p>
          <a:p>
            <a:pPr marL="109728" lvl="0" indent="0" algn="just">
              <a:buNone/>
            </a:pPr>
            <a:r>
              <a:rPr lang="en-US" sz="1200" dirty="0" err="1" smtClean="0"/>
              <a:t>Kod</a:t>
            </a:r>
            <a:r>
              <a:rPr lang="en-US" sz="1200" dirty="0" smtClean="0"/>
              <a:t> </a:t>
            </a:r>
            <a:r>
              <a:rPr lang="en-US" sz="1200" dirty="0" err="1"/>
              <a:t>nekih</a:t>
            </a:r>
            <a:r>
              <a:rPr lang="en-US" sz="1200" dirty="0"/>
              <a:t> </a:t>
            </a:r>
            <a:r>
              <a:rPr lang="en-US" sz="1200" dirty="0" err="1"/>
              <a:t>mernih</a:t>
            </a:r>
            <a:r>
              <a:rPr lang="en-US" sz="1200" dirty="0"/>
              <a:t> </a:t>
            </a:r>
            <a:r>
              <a:rPr lang="en-US" sz="1200" dirty="0" err="1"/>
              <a:t>opsega</a:t>
            </a:r>
            <a:r>
              <a:rPr lang="en-US" sz="1200" dirty="0"/>
              <a:t> ne </a:t>
            </a:r>
            <a:r>
              <a:rPr lang="en-US" sz="1200" dirty="0" err="1"/>
              <a:t>može</a:t>
            </a:r>
            <a:r>
              <a:rPr lang="en-US" sz="1200" dirty="0"/>
              <a:t> se </a:t>
            </a:r>
            <a:r>
              <a:rPr lang="en-US" sz="1200" dirty="0" err="1"/>
              <a:t>vršiti</a:t>
            </a:r>
            <a:r>
              <a:rPr lang="en-US" sz="1200" dirty="0"/>
              <a:t> </a:t>
            </a:r>
            <a:r>
              <a:rPr lang="en-US" sz="1200" dirty="0" err="1"/>
              <a:t>resetovanje</a:t>
            </a:r>
            <a:r>
              <a:rPr lang="en-US" sz="1200" dirty="0"/>
              <a:t> </a:t>
            </a:r>
            <a:r>
              <a:rPr lang="en-US" sz="1200" dirty="0" err="1"/>
              <a:t>uređaja</a:t>
            </a:r>
            <a:r>
              <a:rPr lang="en-US" sz="1200" dirty="0"/>
              <a:t> </a:t>
            </a:r>
            <a:r>
              <a:rPr lang="en-US" sz="1200" dirty="0" err="1"/>
              <a:t>zbog</a:t>
            </a:r>
            <a:r>
              <a:rPr lang="en-US" sz="1200" dirty="0"/>
              <a:t> </a:t>
            </a:r>
            <a:r>
              <a:rPr lang="en-US" sz="1200" dirty="0" err="1"/>
              <a:t>uticaja</a:t>
            </a:r>
            <a:r>
              <a:rPr lang="en-US" sz="1200" dirty="0"/>
              <a:t> </a:t>
            </a:r>
            <a:r>
              <a:rPr lang="en-US" sz="1200" dirty="0" err="1"/>
              <a:t>ulazne</a:t>
            </a:r>
            <a:r>
              <a:rPr lang="en-US" sz="1200" dirty="0"/>
              <a:t> </a:t>
            </a:r>
            <a:r>
              <a:rPr lang="en-US" sz="1200" dirty="0" err="1"/>
              <a:t>impedanse</a:t>
            </a:r>
            <a:r>
              <a:rPr lang="en-US" sz="1200" dirty="0"/>
              <a:t>, </a:t>
            </a:r>
            <a:r>
              <a:rPr lang="en-US" sz="1200" dirty="0" err="1"/>
              <a:t>međutim</a:t>
            </a:r>
            <a:r>
              <a:rPr lang="en-US" sz="1200" dirty="0"/>
              <a:t>, </a:t>
            </a:r>
            <a:r>
              <a:rPr lang="en-US" sz="1200" dirty="0" err="1"/>
              <a:t>ovo</a:t>
            </a:r>
            <a:r>
              <a:rPr lang="en-US" sz="1200" dirty="0"/>
              <a:t> </a:t>
            </a:r>
            <a:r>
              <a:rPr lang="en-US" sz="1200" dirty="0" err="1"/>
              <a:t>neće</a:t>
            </a:r>
            <a:r>
              <a:rPr lang="en-US" sz="1200" dirty="0"/>
              <a:t> </a:t>
            </a:r>
            <a:r>
              <a:rPr lang="en-US" sz="1200" dirty="0" err="1"/>
              <a:t>uticati</a:t>
            </a:r>
            <a:r>
              <a:rPr lang="en-US" sz="1200" dirty="0"/>
              <a:t> </a:t>
            </a:r>
            <a:r>
              <a:rPr lang="en-US" sz="1200" dirty="0" err="1"/>
              <a:t>na</a:t>
            </a:r>
            <a:r>
              <a:rPr lang="en-US" sz="1200" dirty="0"/>
              <a:t> </a:t>
            </a:r>
            <a:r>
              <a:rPr lang="en-US" sz="1200" dirty="0" err="1"/>
              <a:t>tačnost</a:t>
            </a:r>
            <a:r>
              <a:rPr lang="en-US" sz="1200" dirty="0"/>
              <a:t> </a:t>
            </a:r>
            <a:r>
              <a:rPr lang="en-US" sz="1200" dirty="0" err="1"/>
              <a:t>prilikom</a:t>
            </a:r>
            <a:r>
              <a:rPr lang="en-US" sz="1200" dirty="0"/>
              <a:t> </a:t>
            </a:r>
            <a:r>
              <a:rPr lang="en-US" sz="1200" dirty="0" err="1"/>
              <a:t>merenja</a:t>
            </a:r>
            <a:r>
              <a:rPr lang="en-US" sz="1200"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5032" y="972968"/>
            <a:ext cx="142875" cy="11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7397" y="1772816"/>
            <a:ext cx="1714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391136"/>
      </p:ext>
    </p:extLst>
  </p:cSld>
  <p:clrMapOvr>
    <a:masterClrMapping/>
  </p:clrMapOvr>
  <p:transition>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r>
              <a:rPr lang="en-US" sz="2000" b="1" dirty="0"/>
              <a:t>OPERATIVNE INSTRUKCIJE (2)</a:t>
            </a:r>
            <a:endParaRPr lang="en-US" sz="2000" dirty="0"/>
          </a:p>
          <a:p>
            <a:pPr marL="109728" indent="0">
              <a:buNone/>
            </a:pPr>
            <a:endParaRPr lang="sr-Latn-RS" sz="1200" dirty="0" smtClean="0"/>
          </a:p>
          <a:p>
            <a:pPr marL="109728" indent="0">
              <a:buNone/>
            </a:pPr>
            <a:r>
              <a:rPr lang="en-US" sz="1200" dirty="0" err="1" smtClean="0"/>
              <a:t>Kratak</a:t>
            </a:r>
            <a:r>
              <a:rPr lang="en-US" sz="1200" dirty="0" smtClean="0"/>
              <a:t> </a:t>
            </a:r>
            <a:r>
              <a:rPr lang="en-US" sz="1200" dirty="0" err="1"/>
              <a:t>opis</a:t>
            </a:r>
            <a:r>
              <a:rPr lang="en-US" sz="1200" dirty="0"/>
              <a:t> </a:t>
            </a:r>
            <a:r>
              <a:rPr lang="en-US" sz="1200" dirty="0" err="1" smtClean="0"/>
              <a:t>funkcijskih</a:t>
            </a:r>
            <a:r>
              <a:rPr lang="en-US" sz="1200" dirty="0" smtClean="0"/>
              <a:t> </a:t>
            </a:r>
            <a:r>
              <a:rPr lang="en-US" sz="1200" dirty="0" err="1"/>
              <a:t>tastera</a:t>
            </a:r>
            <a:r>
              <a:rPr lang="en-US" sz="1200" dirty="0" smtClean="0"/>
              <a:t>:</a:t>
            </a:r>
            <a:endParaRPr lang="sr-Latn-RS" sz="1200" dirty="0" smtClean="0"/>
          </a:p>
          <a:p>
            <a:pPr marL="109728" indent="0">
              <a:buNone/>
            </a:pPr>
            <a:endParaRPr lang="sr-Latn-RS" sz="1200" dirty="0"/>
          </a:p>
          <a:p>
            <a:pPr marL="109728" indent="0">
              <a:buNone/>
            </a:pPr>
            <a:endParaRPr lang="en-US" sz="1200" dirty="0"/>
          </a:p>
        </p:txBody>
      </p:sp>
      <p:graphicFrame>
        <p:nvGraphicFramePr>
          <p:cNvPr id="5" name="Table 4"/>
          <p:cNvGraphicFramePr>
            <a:graphicFrameLocks noGrp="1"/>
          </p:cNvGraphicFramePr>
          <p:nvPr>
            <p:extLst>
              <p:ext uri="{D42A27DB-BD31-4B8C-83A1-F6EECF244321}">
                <p14:modId xmlns:p14="http://schemas.microsoft.com/office/powerpoint/2010/main" val="1705363237"/>
              </p:ext>
            </p:extLst>
          </p:nvPr>
        </p:nvGraphicFramePr>
        <p:xfrm>
          <a:off x="467544" y="1268760"/>
          <a:ext cx="8229600" cy="1842597"/>
        </p:xfrm>
        <a:graphic>
          <a:graphicData uri="http://schemas.openxmlformats.org/drawingml/2006/table">
            <a:tbl>
              <a:tblPr firstRow="1" firstCol="1" bandRow="1">
                <a:tableStyleId>{5C22544A-7EE6-4342-B048-85BDC9FD1C3A}</a:tableStyleId>
              </a:tblPr>
              <a:tblGrid>
                <a:gridCol w="1018456"/>
                <a:gridCol w="1512168"/>
                <a:gridCol w="5698976"/>
              </a:tblGrid>
              <a:tr h="217803">
                <a:tc>
                  <a:txBody>
                    <a:bodyPr/>
                    <a:lstStyle/>
                    <a:p>
                      <a:pPr algn="ctr">
                        <a:spcAft>
                          <a:spcPts val="0"/>
                        </a:spcAft>
                      </a:pPr>
                      <a:r>
                        <a:rPr lang="en-US" sz="800" dirty="0">
                          <a:effectLst/>
                        </a:rPr>
                        <a:t>Taster</a:t>
                      </a:r>
                      <a:endParaRPr lang="en-US" sz="1000" dirty="0">
                        <a:solidFill>
                          <a:srgbClr val="000000"/>
                        </a:solidFill>
                        <a:effectLst/>
                        <a:latin typeface="Times New Roman"/>
                        <a:ea typeface="Calibri"/>
                        <a:cs typeface="Times New Roman"/>
                      </a:endParaRPr>
                    </a:p>
                  </a:txBody>
                  <a:tcPr marL="58224" marR="58224" marT="0" marB="0" anchor="ctr"/>
                </a:tc>
                <a:tc>
                  <a:txBody>
                    <a:bodyPr/>
                    <a:lstStyle/>
                    <a:p>
                      <a:pPr algn="ctr">
                        <a:spcAft>
                          <a:spcPts val="0"/>
                        </a:spcAft>
                      </a:pPr>
                      <a:r>
                        <a:rPr lang="en-US" sz="800">
                          <a:effectLst/>
                        </a:rPr>
                        <a:t>Funkcija</a:t>
                      </a:r>
                      <a:endParaRPr lang="en-US" sz="1000">
                        <a:solidFill>
                          <a:srgbClr val="000000"/>
                        </a:solidFill>
                        <a:effectLst/>
                        <a:latin typeface="Times New Roman"/>
                        <a:ea typeface="Calibri"/>
                        <a:cs typeface="Times New Roman"/>
                      </a:endParaRPr>
                    </a:p>
                  </a:txBody>
                  <a:tcPr marL="58224" marR="58224" marT="0" marB="0" anchor="ctr"/>
                </a:tc>
                <a:tc>
                  <a:txBody>
                    <a:bodyPr/>
                    <a:lstStyle/>
                    <a:p>
                      <a:pPr algn="ctr">
                        <a:spcAft>
                          <a:spcPts val="0"/>
                        </a:spcAft>
                      </a:pPr>
                      <a:r>
                        <a:rPr lang="en-US" sz="800">
                          <a:effectLst/>
                        </a:rPr>
                        <a:t>Opis</a:t>
                      </a:r>
                      <a:endParaRPr lang="en-US" sz="1000">
                        <a:solidFill>
                          <a:srgbClr val="000000"/>
                        </a:solidFill>
                        <a:effectLst/>
                        <a:latin typeface="Times New Roman"/>
                        <a:ea typeface="Calibri"/>
                        <a:cs typeface="Times New Roman"/>
                      </a:endParaRPr>
                    </a:p>
                  </a:txBody>
                  <a:tcPr marL="58224" marR="58224" marT="0" marB="0" anchor="ctr"/>
                </a:tc>
              </a:tr>
              <a:tr h="150952">
                <a:tc rowSpan="2">
                  <a:txBody>
                    <a:bodyPr/>
                    <a:lstStyle/>
                    <a:p>
                      <a:pPr algn="ctr">
                        <a:spcAft>
                          <a:spcPts val="0"/>
                        </a:spcAft>
                      </a:pPr>
                      <a:r>
                        <a:rPr lang="en-US" sz="800">
                          <a:effectLst/>
                        </a:rPr>
                        <a:t>PEAK</a:t>
                      </a:r>
                      <a:endParaRPr lang="en-US" sz="1000">
                        <a:solidFill>
                          <a:srgbClr val="000000"/>
                        </a:solidFill>
                        <a:effectLst/>
                        <a:latin typeface="Times New Roman"/>
                        <a:ea typeface="Calibri"/>
                        <a:cs typeface="Times New Roman"/>
                      </a:endParaRPr>
                    </a:p>
                  </a:txBody>
                  <a:tcPr marL="58224" marR="58224" marT="0" marB="0" anchor="ctr"/>
                </a:tc>
                <a:tc rowSpan="2">
                  <a:txBody>
                    <a:bodyPr/>
                    <a:lstStyle/>
                    <a:p>
                      <a:pPr algn="just">
                        <a:spcAft>
                          <a:spcPts val="0"/>
                        </a:spcAft>
                      </a:pPr>
                      <a:r>
                        <a:rPr lang="en-US" sz="800">
                          <a:effectLst/>
                        </a:rPr>
                        <a:t>Maksimalna vrednost</a:t>
                      </a:r>
                      <a:endParaRPr lang="en-US" sz="100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a:effectLst/>
                        </a:rPr>
                        <a:t>1. Pritiskom na PEAK taster jednom, apsolutna max vrednost će biti prikazana</a:t>
                      </a:r>
                      <a:endParaRPr lang="en-US" sz="1000">
                        <a:solidFill>
                          <a:srgbClr val="000000"/>
                        </a:solidFill>
                        <a:effectLst/>
                        <a:latin typeface="Times New Roman"/>
                        <a:ea typeface="Calibri"/>
                        <a:cs typeface="Times New Roman"/>
                      </a:endParaRPr>
                    </a:p>
                  </a:txBody>
                  <a:tcPr marL="58224" marR="58224" marT="0" marB="0" anchor="ctr"/>
                </a:tc>
              </a:tr>
              <a:tr h="148796">
                <a:tc vMerge="1">
                  <a:txBody>
                    <a:bodyPr/>
                    <a:lstStyle/>
                    <a:p>
                      <a:endParaRPr lang="en-US"/>
                    </a:p>
                  </a:txBody>
                  <a:tcPr/>
                </a:tc>
                <a:tc vMerge="1">
                  <a:txBody>
                    <a:bodyPr/>
                    <a:lstStyle/>
                    <a:p>
                      <a:endParaRPr lang="en-US"/>
                    </a:p>
                  </a:txBody>
                  <a:tcPr/>
                </a:tc>
                <a:tc>
                  <a:txBody>
                    <a:bodyPr/>
                    <a:lstStyle/>
                    <a:p>
                      <a:pPr algn="just">
                        <a:spcAft>
                          <a:spcPts val="0"/>
                        </a:spcAft>
                      </a:pPr>
                      <a:r>
                        <a:rPr lang="en-US" sz="800">
                          <a:effectLst/>
                        </a:rPr>
                        <a:t>2. Još jednim pritiskom na taster briše se dobijena vrednost merenja</a:t>
                      </a:r>
                      <a:endParaRPr lang="en-US" sz="1000">
                        <a:solidFill>
                          <a:srgbClr val="000000"/>
                        </a:solidFill>
                        <a:effectLst/>
                        <a:latin typeface="Times New Roman"/>
                        <a:ea typeface="Calibri"/>
                        <a:cs typeface="Times New Roman"/>
                      </a:endParaRPr>
                    </a:p>
                  </a:txBody>
                  <a:tcPr marL="58224" marR="58224" marT="0" marB="0" anchor="ctr"/>
                </a:tc>
              </a:tr>
              <a:tr h="188690">
                <a:tc rowSpan="2">
                  <a:txBody>
                    <a:bodyPr/>
                    <a:lstStyle/>
                    <a:p>
                      <a:pPr algn="ctr">
                        <a:spcAft>
                          <a:spcPts val="0"/>
                        </a:spcAft>
                      </a:pPr>
                      <a:r>
                        <a:rPr lang="en-US" sz="800">
                          <a:effectLst/>
                        </a:rPr>
                        <a:t>HOLD</a:t>
                      </a:r>
                      <a:endParaRPr lang="en-US" sz="1000">
                        <a:solidFill>
                          <a:srgbClr val="000000"/>
                        </a:solidFill>
                        <a:effectLst/>
                        <a:latin typeface="Times New Roman"/>
                        <a:ea typeface="Calibri"/>
                        <a:cs typeface="Times New Roman"/>
                      </a:endParaRPr>
                    </a:p>
                  </a:txBody>
                  <a:tcPr marL="58224" marR="58224" marT="0" marB="0" anchor="ctr"/>
                </a:tc>
                <a:tc rowSpan="2">
                  <a:txBody>
                    <a:bodyPr/>
                    <a:lstStyle/>
                    <a:p>
                      <a:pPr algn="just">
                        <a:spcAft>
                          <a:spcPts val="0"/>
                        </a:spcAft>
                      </a:pPr>
                      <a:r>
                        <a:rPr lang="en-US" sz="800">
                          <a:effectLst/>
                        </a:rPr>
                        <a:t>Izmerena vrednost</a:t>
                      </a:r>
                      <a:endParaRPr lang="en-US" sz="100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a:effectLst/>
                        </a:rPr>
                        <a:t>1. Pritiskom na prekidač HOLD trenutna izmerena vrednost se pamti</a:t>
                      </a:r>
                      <a:endParaRPr lang="en-US" sz="1000">
                        <a:solidFill>
                          <a:srgbClr val="000000"/>
                        </a:solidFill>
                        <a:effectLst/>
                        <a:latin typeface="Times New Roman"/>
                        <a:ea typeface="Calibri"/>
                        <a:cs typeface="Times New Roman"/>
                      </a:endParaRPr>
                    </a:p>
                  </a:txBody>
                  <a:tcPr marL="58224" marR="58224" marT="0" marB="0" anchor="ctr"/>
                </a:tc>
              </a:tr>
              <a:tr h="116449">
                <a:tc vMerge="1">
                  <a:txBody>
                    <a:bodyPr/>
                    <a:lstStyle/>
                    <a:p>
                      <a:endParaRPr lang="en-US"/>
                    </a:p>
                  </a:txBody>
                  <a:tcPr/>
                </a:tc>
                <a:tc vMerge="1">
                  <a:txBody>
                    <a:bodyPr/>
                    <a:lstStyle/>
                    <a:p>
                      <a:endParaRPr lang="en-US"/>
                    </a:p>
                  </a:txBody>
                  <a:tcPr/>
                </a:tc>
                <a:tc>
                  <a:txBody>
                    <a:bodyPr/>
                    <a:lstStyle/>
                    <a:p>
                      <a:pPr algn="just">
                        <a:spcAft>
                          <a:spcPts val="0"/>
                        </a:spcAft>
                      </a:pPr>
                      <a:r>
                        <a:rPr lang="en-US" sz="800">
                          <a:effectLst/>
                        </a:rPr>
                        <a:t>2. Još jednim pritiskom na taster briše se dobijena vrednost merenja</a:t>
                      </a:r>
                      <a:endParaRPr lang="en-US" sz="1000">
                        <a:solidFill>
                          <a:srgbClr val="000000"/>
                        </a:solidFill>
                        <a:effectLst/>
                        <a:latin typeface="Times New Roman"/>
                        <a:ea typeface="Calibri"/>
                        <a:cs typeface="Times New Roman"/>
                      </a:endParaRPr>
                    </a:p>
                  </a:txBody>
                  <a:tcPr marL="58224" marR="58224" marT="0" marB="0" anchor="ctr"/>
                </a:tc>
              </a:tr>
              <a:tr h="232898">
                <a:tc>
                  <a:txBody>
                    <a:bodyPr/>
                    <a:lstStyle/>
                    <a:p>
                      <a:pPr algn="ctr">
                        <a:spcAft>
                          <a:spcPts val="0"/>
                        </a:spcAft>
                      </a:pPr>
                      <a:r>
                        <a:rPr lang="en-US" sz="800">
                          <a:effectLst/>
                        </a:rPr>
                        <a:t>LC</a:t>
                      </a:r>
                      <a:endParaRPr lang="en-US" sz="100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a:effectLst/>
                        </a:rPr>
                        <a:t>Induktivnost i kapacitivnost</a:t>
                      </a:r>
                      <a:endParaRPr lang="en-US" sz="100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a:effectLst/>
                        </a:rPr>
                        <a:t>Pritiskom na LC taster bira se merenje kapacitivnosti ili induktivnosti unutar LC moda</a:t>
                      </a:r>
                      <a:endParaRPr lang="en-US" sz="1000">
                        <a:solidFill>
                          <a:srgbClr val="000000"/>
                        </a:solidFill>
                        <a:effectLst/>
                        <a:latin typeface="Times New Roman"/>
                        <a:ea typeface="Calibri"/>
                        <a:cs typeface="Times New Roman"/>
                      </a:endParaRPr>
                    </a:p>
                  </a:txBody>
                  <a:tcPr marL="58224" marR="58224" marT="0" marB="0" anchor="ctr"/>
                </a:tc>
              </a:tr>
              <a:tr h="116449">
                <a:tc>
                  <a:txBody>
                    <a:bodyPr/>
                    <a:lstStyle/>
                    <a:p>
                      <a:pPr algn="ctr">
                        <a:spcAft>
                          <a:spcPts val="0"/>
                        </a:spcAft>
                      </a:pPr>
                      <a:endParaRPr lang="en-US" sz="80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dirty="0" err="1">
                          <a:effectLst/>
                        </a:rPr>
                        <a:t>Pozadinsko</a:t>
                      </a:r>
                      <a:r>
                        <a:rPr lang="en-US" sz="800" dirty="0">
                          <a:effectLst/>
                        </a:rPr>
                        <a:t> </a:t>
                      </a:r>
                      <a:r>
                        <a:rPr lang="en-US" sz="800" dirty="0" err="1" smtClean="0">
                          <a:effectLst/>
                        </a:rPr>
                        <a:t>osvetljenje</a:t>
                      </a:r>
                      <a:endParaRPr lang="sr-Latn-RS" sz="800" dirty="0" smtClean="0">
                        <a:effectLst/>
                      </a:endParaRPr>
                    </a:p>
                    <a:p>
                      <a:pPr algn="just">
                        <a:spcAft>
                          <a:spcPts val="0"/>
                        </a:spcAft>
                      </a:pPr>
                      <a:endParaRPr lang="en-US" sz="1000" dirty="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a:effectLst/>
                        </a:rPr>
                        <a:t>Pritiskom na ovaj prekidač nakon jedne sekunde se aktivira pozadinsko osvetljenje</a:t>
                      </a:r>
                      <a:endParaRPr lang="en-US" sz="1000">
                        <a:solidFill>
                          <a:srgbClr val="000000"/>
                        </a:solidFill>
                        <a:effectLst/>
                        <a:latin typeface="Times New Roman"/>
                        <a:ea typeface="Calibri"/>
                        <a:cs typeface="Times New Roman"/>
                      </a:endParaRPr>
                    </a:p>
                  </a:txBody>
                  <a:tcPr marL="58224" marR="58224" marT="0" marB="0" anchor="ctr"/>
                </a:tc>
              </a:tr>
              <a:tr h="116449">
                <a:tc>
                  <a:txBody>
                    <a:bodyPr/>
                    <a:lstStyle/>
                    <a:p>
                      <a:pPr algn="ctr">
                        <a:spcAft>
                          <a:spcPts val="0"/>
                        </a:spcAft>
                      </a:pPr>
                      <a:endParaRPr lang="en-US" sz="80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dirty="0">
                          <a:effectLst/>
                        </a:rPr>
                        <a:t>AC i DC </a:t>
                      </a:r>
                      <a:r>
                        <a:rPr lang="en-US" sz="800" dirty="0" smtClean="0">
                          <a:effectLst/>
                        </a:rPr>
                        <a:t>taster</a:t>
                      </a:r>
                      <a:endParaRPr lang="sr-Latn-RS" sz="800" dirty="0" smtClean="0">
                        <a:effectLst/>
                      </a:endParaRPr>
                    </a:p>
                    <a:p>
                      <a:pPr algn="just">
                        <a:spcAft>
                          <a:spcPts val="0"/>
                        </a:spcAft>
                      </a:pPr>
                      <a:endParaRPr lang="en-US" sz="1000" dirty="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a:effectLst/>
                        </a:rPr>
                        <a:t>Merenje AC / DC napona ili struje</a:t>
                      </a:r>
                      <a:endParaRPr lang="en-US" sz="1000">
                        <a:solidFill>
                          <a:srgbClr val="000000"/>
                        </a:solidFill>
                        <a:effectLst/>
                        <a:latin typeface="Times New Roman"/>
                        <a:ea typeface="Calibri"/>
                        <a:cs typeface="Times New Roman"/>
                      </a:endParaRPr>
                    </a:p>
                  </a:txBody>
                  <a:tcPr marL="58224" marR="58224" marT="0" marB="0" anchor="ctr"/>
                </a:tc>
              </a:tr>
              <a:tr h="232898">
                <a:tc>
                  <a:txBody>
                    <a:bodyPr/>
                    <a:lstStyle/>
                    <a:p>
                      <a:pPr algn="ctr">
                        <a:spcAft>
                          <a:spcPts val="0"/>
                        </a:spcAft>
                      </a:pPr>
                      <a:r>
                        <a:rPr lang="en-US" sz="800">
                          <a:effectLst/>
                        </a:rPr>
                        <a:t>POWER</a:t>
                      </a:r>
                      <a:endParaRPr lang="en-US" sz="100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a:effectLst/>
                        </a:rPr>
                        <a:t>ON / OFF taster</a:t>
                      </a:r>
                      <a:endParaRPr lang="en-US" sz="1000">
                        <a:solidFill>
                          <a:srgbClr val="000000"/>
                        </a:solidFill>
                        <a:effectLst/>
                        <a:latin typeface="Times New Roman"/>
                        <a:ea typeface="Calibri"/>
                        <a:cs typeface="Times New Roman"/>
                      </a:endParaRPr>
                    </a:p>
                  </a:txBody>
                  <a:tcPr marL="58224" marR="58224" marT="0" marB="0" anchor="ctr"/>
                </a:tc>
                <a:tc>
                  <a:txBody>
                    <a:bodyPr/>
                    <a:lstStyle/>
                    <a:p>
                      <a:pPr algn="just">
                        <a:spcAft>
                          <a:spcPts val="0"/>
                        </a:spcAft>
                      </a:pPr>
                      <a:r>
                        <a:rPr lang="en-US" sz="800" dirty="0" err="1">
                          <a:effectLst/>
                        </a:rPr>
                        <a:t>Funkcionalni</a:t>
                      </a:r>
                      <a:r>
                        <a:rPr lang="en-US" sz="800" dirty="0">
                          <a:effectLst/>
                        </a:rPr>
                        <a:t> ON / OFF taster. </a:t>
                      </a:r>
                      <a:r>
                        <a:rPr lang="en-US" sz="800" dirty="0" err="1">
                          <a:effectLst/>
                        </a:rPr>
                        <a:t>Ako</a:t>
                      </a:r>
                      <a:r>
                        <a:rPr lang="en-US" sz="800" dirty="0">
                          <a:effectLst/>
                        </a:rPr>
                        <a:t> je </a:t>
                      </a:r>
                      <a:r>
                        <a:rPr lang="en-US" sz="800" dirty="0" err="1">
                          <a:effectLst/>
                        </a:rPr>
                        <a:t>uređaj</a:t>
                      </a:r>
                      <a:r>
                        <a:rPr lang="en-US" sz="800" dirty="0">
                          <a:effectLst/>
                        </a:rPr>
                        <a:t> </a:t>
                      </a:r>
                      <a:r>
                        <a:rPr lang="en-US" sz="800" dirty="0" err="1">
                          <a:effectLst/>
                        </a:rPr>
                        <a:t>uključen</a:t>
                      </a:r>
                      <a:r>
                        <a:rPr lang="en-US" sz="800" dirty="0">
                          <a:effectLst/>
                        </a:rPr>
                        <a:t> i ne </a:t>
                      </a:r>
                      <a:r>
                        <a:rPr lang="en-US" sz="800" dirty="0" err="1">
                          <a:effectLst/>
                        </a:rPr>
                        <a:t>koristi</a:t>
                      </a:r>
                      <a:r>
                        <a:rPr lang="en-US" sz="800" dirty="0">
                          <a:effectLst/>
                        </a:rPr>
                        <a:t> se 15 </a:t>
                      </a:r>
                      <a:r>
                        <a:rPr lang="en-US" sz="800" dirty="0" err="1">
                          <a:effectLst/>
                        </a:rPr>
                        <a:t>minuta</a:t>
                      </a:r>
                      <a:r>
                        <a:rPr lang="en-US" sz="800" dirty="0">
                          <a:effectLst/>
                        </a:rPr>
                        <a:t>, </a:t>
                      </a:r>
                      <a:r>
                        <a:rPr lang="en-US" sz="800" dirty="0" err="1">
                          <a:effectLst/>
                        </a:rPr>
                        <a:t>sam</a:t>
                      </a:r>
                      <a:r>
                        <a:rPr lang="en-US" sz="800" dirty="0">
                          <a:effectLst/>
                        </a:rPr>
                        <a:t> </a:t>
                      </a:r>
                      <a:r>
                        <a:rPr lang="en-US" sz="800" dirty="0" err="1">
                          <a:effectLst/>
                        </a:rPr>
                        <a:t>će</a:t>
                      </a:r>
                      <a:r>
                        <a:rPr lang="en-US" sz="800" dirty="0">
                          <a:effectLst/>
                        </a:rPr>
                        <a:t> se </a:t>
                      </a:r>
                      <a:r>
                        <a:rPr lang="en-US" sz="800" dirty="0" err="1">
                          <a:effectLst/>
                        </a:rPr>
                        <a:t>automatski</a:t>
                      </a:r>
                      <a:r>
                        <a:rPr lang="en-US" sz="800" dirty="0">
                          <a:effectLst/>
                        </a:rPr>
                        <a:t> </a:t>
                      </a:r>
                      <a:r>
                        <a:rPr lang="en-US" sz="800" dirty="0" err="1">
                          <a:effectLst/>
                        </a:rPr>
                        <a:t>isključiti</a:t>
                      </a:r>
                      <a:endParaRPr lang="en-US" sz="1000" dirty="0">
                        <a:solidFill>
                          <a:srgbClr val="000000"/>
                        </a:solidFill>
                        <a:effectLst/>
                        <a:latin typeface="Times New Roman"/>
                        <a:ea typeface="Calibri"/>
                        <a:cs typeface="Times New Roman"/>
                      </a:endParaRPr>
                    </a:p>
                  </a:txBody>
                  <a:tcPr marL="58224" marR="58224" marT="0" marB="0" anchor="ctr"/>
                </a:tc>
              </a:tr>
            </a:tbl>
          </a:graphicData>
        </a:graphic>
      </p:graphicFrame>
      <p:pic>
        <p:nvPicPr>
          <p:cNvPr id="3077" name="Picture 5" descr="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3127" y="2348880"/>
            <a:ext cx="180975" cy="1714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651" y="2636912"/>
            <a:ext cx="161925" cy="12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391136"/>
      </p:ext>
    </p:extLst>
  </p:cSld>
  <p:clrMapOvr>
    <a:masterClrMapping/>
  </p:clrMapOvr>
  <p:transition>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109728" indent="0">
              <a:buNone/>
            </a:pPr>
            <a:r>
              <a:rPr lang="en-US" sz="2000" b="1" dirty="0"/>
              <a:t>ZADATAK 1. </a:t>
            </a:r>
            <a:r>
              <a:rPr lang="en-US" sz="2000" b="1" i="1" dirty="0"/>
              <a:t>- </a:t>
            </a:r>
            <a:r>
              <a:rPr lang="en-US" sz="2000" b="1" dirty="0" err="1"/>
              <a:t>Merenje</a:t>
            </a:r>
            <a:r>
              <a:rPr lang="en-US" sz="2000" b="1" dirty="0"/>
              <a:t> DC </a:t>
            </a:r>
            <a:r>
              <a:rPr lang="en-US" sz="2000" b="1" dirty="0" err="1"/>
              <a:t>napona</a:t>
            </a:r>
            <a:r>
              <a:rPr lang="en-US" sz="2000" b="1" dirty="0"/>
              <a:t> (DCV)</a:t>
            </a:r>
            <a:endParaRPr lang="en-US" sz="2000" dirty="0"/>
          </a:p>
          <a:p>
            <a:pPr marL="109728" indent="0">
              <a:buNone/>
            </a:pPr>
            <a:r>
              <a:rPr lang="en-US" sz="1200" b="1" dirty="0"/>
              <a:t> </a:t>
            </a:r>
            <a:endParaRPr lang="sr-Latn-RS" sz="1200" b="1" dirty="0" smtClean="0"/>
          </a:p>
          <a:p>
            <a:r>
              <a:rPr lang="en-US" sz="1200" dirty="0" err="1" smtClean="0"/>
              <a:t>Merenje</a:t>
            </a:r>
            <a:r>
              <a:rPr lang="en-US" sz="1200" dirty="0" smtClean="0"/>
              <a:t> </a:t>
            </a:r>
            <a:r>
              <a:rPr lang="en-US" sz="1200" dirty="0" err="1"/>
              <a:t>napona</a:t>
            </a:r>
            <a:r>
              <a:rPr lang="en-US" sz="1200" dirty="0"/>
              <a:t> se </a:t>
            </a:r>
            <a:r>
              <a:rPr lang="en-US" sz="1200" dirty="0" err="1"/>
              <a:t>vrši</a:t>
            </a:r>
            <a:r>
              <a:rPr lang="en-US" sz="1200" dirty="0"/>
              <a:t> </a:t>
            </a:r>
            <a:r>
              <a:rPr lang="en-US" sz="1200" dirty="0" err="1"/>
              <a:t>na</a:t>
            </a:r>
            <a:r>
              <a:rPr lang="en-US" sz="1200" dirty="0"/>
              <a:t> </a:t>
            </a:r>
            <a:r>
              <a:rPr lang="en-US" sz="1200" dirty="0" err="1"/>
              <a:t>elementu</a:t>
            </a:r>
            <a:r>
              <a:rPr lang="en-US" sz="1200" dirty="0"/>
              <a:t> </a:t>
            </a:r>
            <a:r>
              <a:rPr lang="en-US" sz="1200" dirty="0" err="1"/>
              <a:t>paraleno</a:t>
            </a:r>
            <a:r>
              <a:rPr lang="en-US" sz="1200" dirty="0"/>
              <a:t> </a:t>
            </a:r>
            <a:r>
              <a:rPr lang="en-US" sz="1200" dirty="0" err="1"/>
              <a:t>njegovim</a:t>
            </a:r>
            <a:r>
              <a:rPr lang="en-US" sz="1200" dirty="0"/>
              <a:t> </a:t>
            </a:r>
            <a:r>
              <a:rPr lang="en-US" sz="1200" dirty="0" err="1"/>
              <a:t>priključcima</a:t>
            </a:r>
            <a:r>
              <a:rPr lang="en-US" sz="1200" dirty="0" smtClean="0"/>
              <a:t>.</a:t>
            </a: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en-US" sz="1200" dirty="0"/>
          </a:p>
          <a:p>
            <a:pPr marL="109728" indent="0" algn="just">
              <a:buNone/>
            </a:pPr>
            <a:r>
              <a:rPr lang="en-US" sz="1200" dirty="0"/>
              <a:t> </a:t>
            </a:r>
          </a:p>
          <a:p>
            <a:pPr marL="109728" indent="0" algn="just">
              <a:buNone/>
              <a:tabLst>
                <a:tab pos="346075" algn="l"/>
              </a:tabLst>
            </a:pPr>
            <a:r>
              <a:rPr lang="en-US" sz="1200" dirty="0" smtClean="0"/>
              <a:t>1. 	</a:t>
            </a:r>
            <a:r>
              <a:rPr lang="en-US" sz="1200" dirty="0" err="1" smtClean="0"/>
              <a:t>Ubaciti</a:t>
            </a:r>
            <a:r>
              <a:rPr lang="en-US" sz="1200" dirty="0" smtClean="0"/>
              <a:t> </a:t>
            </a:r>
            <a:r>
              <a:rPr lang="en-US" sz="1200" dirty="0" err="1"/>
              <a:t>crveni</a:t>
            </a:r>
            <a:r>
              <a:rPr lang="en-US" sz="1200" dirty="0"/>
              <a:t> test </a:t>
            </a:r>
            <a:r>
              <a:rPr lang="en-US" sz="1200" dirty="0" err="1"/>
              <a:t>provodnik</a:t>
            </a:r>
            <a:r>
              <a:rPr lang="en-US" sz="1200" dirty="0"/>
              <a:t> u </a:t>
            </a:r>
            <a:r>
              <a:rPr lang="en-US" sz="1200" dirty="0" err="1"/>
              <a:t>priključak</a:t>
            </a:r>
            <a:r>
              <a:rPr lang="en-US" sz="1200" dirty="0"/>
              <a:t> “V/Ω“ a </a:t>
            </a:r>
            <a:r>
              <a:rPr lang="en-US" sz="1200" dirty="0" err="1"/>
              <a:t>crni</a:t>
            </a:r>
            <a:r>
              <a:rPr lang="en-US" sz="1200" dirty="0"/>
              <a:t> u </a:t>
            </a:r>
            <a:r>
              <a:rPr lang="en-US" sz="1200" dirty="0" err="1"/>
              <a:t>priključak</a:t>
            </a:r>
            <a:r>
              <a:rPr lang="en-US" sz="1200" dirty="0"/>
              <a:t> “COM</a:t>
            </a:r>
            <a:r>
              <a:rPr lang="en-US" sz="1200" dirty="0" smtClean="0"/>
              <a:t>“.</a:t>
            </a:r>
            <a:endParaRPr lang="sr-Latn-RS" sz="1200" dirty="0" smtClean="0"/>
          </a:p>
          <a:p>
            <a:pPr marL="109728" indent="0" algn="just">
              <a:buNone/>
              <a:tabLst>
                <a:tab pos="346075" algn="l"/>
              </a:tabLst>
            </a:pPr>
            <a:endParaRPr lang="en-US" sz="1200" dirty="0"/>
          </a:p>
          <a:p>
            <a:pPr marL="109728" indent="0" algn="just">
              <a:buNone/>
              <a:tabLst>
                <a:tab pos="346075" algn="l"/>
              </a:tabLst>
            </a:pPr>
            <a:r>
              <a:rPr lang="en-US" sz="1200" dirty="0" smtClean="0"/>
              <a:t>2. 	</a:t>
            </a:r>
            <a:r>
              <a:rPr lang="en-US" sz="1200" dirty="0" err="1" smtClean="0"/>
              <a:t>Podesiti</a:t>
            </a:r>
            <a:r>
              <a:rPr lang="en-US" sz="1200" dirty="0" smtClean="0"/>
              <a:t> </a:t>
            </a:r>
            <a:r>
              <a:rPr lang="en-US" sz="1200" dirty="0" err="1"/>
              <a:t>željeni</a:t>
            </a:r>
            <a:r>
              <a:rPr lang="en-US" sz="1200" dirty="0"/>
              <a:t> </a:t>
            </a:r>
            <a:r>
              <a:rPr lang="en-US" sz="1200" dirty="0" err="1"/>
              <a:t>merni</a:t>
            </a:r>
            <a:r>
              <a:rPr lang="en-US" sz="1200" dirty="0"/>
              <a:t> </a:t>
            </a:r>
            <a:r>
              <a:rPr lang="en-US" sz="1200" dirty="0" err="1"/>
              <a:t>opseg</a:t>
            </a:r>
            <a:r>
              <a:rPr lang="en-US" sz="1200" dirty="0"/>
              <a:t>. </a:t>
            </a:r>
            <a:r>
              <a:rPr lang="en-US" sz="1200" dirty="0" err="1"/>
              <a:t>Podesiti</a:t>
            </a:r>
            <a:r>
              <a:rPr lang="en-US" sz="1200" dirty="0"/>
              <a:t> AC/DC </a:t>
            </a:r>
            <a:r>
              <a:rPr lang="en-US" sz="1200" dirty="0" err="1"/>
              <a:t>birač</a:t>
            </a:r>
            <a:r>
              <a:rPr lang="en-US" sz="1200" dirty="0"/>
              <a:t> u </a:t>
            </a:r>
            <a:r>
              <a:rPr lang="en-US" sz="1200" dirty="0" err="1"/>
              <a:t>položaj</a:t>
            </a:r>
            <a:r>
              <a:rPr lang="en-US" sz="1200" dirty="0"/>
              <a:t> “DC“. </a:t>
            </a:r>
            <a:r>
              <a:rPr lang="en-US" sz="1200" dirty="0" err="1"/>
              <a:t>Ako</a:t>
            </a:r>
            <a:r>
              <a:rPr lang="en-US" sz="1200" dirty="0"/>
              <a:t> je </a:t>
            </a:r>
            <a:r>
              <a:rPr lang="en-US" sz="1200" dirty="0" err="1"/>
              <a:t>vrednost</a:t>
            </a:r>
            <a:r>
              <a:rPr lang="en-US" sz="1200" dirty="0"/>
              <a:t> </a:t>
            </a:r>
            <a:r>
              <a:rPr lang="en-US" sz="1200" dirty="0" err="1"/>
              <a:t>napona</a:t>
            </a:r>
            <a:r>
              <a:rPr lang="en-US" sz="1200" dirty="0"/>
              <a:t> </a:t>
            </a:r>
            <a:r>
              <a:rPr lang="en-US" sz="1200" dirty="0" err="1"/>
              <a:t>koja</a:t>
            </a:r>
            <a:r>
              <a:rPr lang="en-US" sz="1200" dirty="0"/>
              <a:t> se </a:t>
            </a:r>
            <a:r>
              <a:rPr lang="en-US" sz="1200" dirty="0" err="1"/>
              <a:t>meri</a:t>
            </a:r>
            <a:r>
              <a:rPr lang="en-US" sz="1200" dirty="0"/>
              <a:t> </a:t>
            </a:r>
            <a:r>
              <a:rPr lang="en-US" sz="1200" dirty="0" err="1"/>
              <a:t>nepoznata</a:t>
            </a:r>
            <a:r>
              <a:rPr lang="en-US" sz="1200" dirty="0"/>
              <a:t>, </a:t>
            </a:r>
            <a:r>
              <a:rPr lang="en-US" sz="1200" dirty="0" err="1"/>
              <a:t>onda</a:t>
            </a:r>
            <a:r>
              <a:rPr lang="en-US" sz="1200" dirty="0"/>
              <a:t> </a:t>
            </a:r>
            <a:r>
              <a:rPr lang="en-US" sz="1200" dirty="0" err="1"/>
              <a:t>opseg</a:t>
            </a:r>
            <a:r>
              <a:rPr lang="en-US" sz="1200" dirty="0"/>
              <a:t> </a:t>
            </a:r>
            <a:r>
              <a:rPr lang="en-US" sz="1200" dirty="0" err="1"/>
              <a:t>podesiti</a:t>
            </a:r>
            <a:r>
              <a:rPr lang="en-US" sz="1200" dirty="0"/>
              <a:t> </a:t>
            </a:r>
            <a:r>
              <a:rPr lang="en-US" sz="1200" dirty="0" err="1"/>
              <a:t>na</a:t>
            </a:r>
            <a:r>
              <a:rPr lang="en-US" sz="1200" dirty="0"/>
              <a:t> </a:t>
            </a:r>
            <a:r>
              <a:rPr lang="en-US" sz="1200" dirty="0" err="1"/>
              <a:t>maksimalnu</a:t>
            </a:r>
            <a:r>
              <a:rPr lang="en-US" sz="1200" dirty="0"/>
              <a:t> </a:t>
            </a:r>
            <a:r>
              <a:rPr lang="en-US" sz="1200" dirty="0" err="1"/>
              <a:t>vrednost</a:t>
            </a:r>
            <a:r>
              <a:rPr lang="en-US" sz="1200" dirty="0"/>
              <a:t>. </a:t>
            </a:r>
            <a:r>
              <a:rPr lang="en-US" sz="1200" dirty="0" err="1"/>
              <a:t>Zatim</a:t>
            </a:r>
            <a:r>
              <a:rPr lang="en-US" sz="1200" dirty="0"/>
              <a:t> </a:t>
            </a:r>
            <a:r>
              <a:rPr lang="en-US" sz="1200" dirty="0" err="1"/>
              <a:t>postepeno</a:t>
            </a:r>
            <a:r>
              <a:rPr lang="en-US" sz="1200" dirty="0"/>
              <a:t> </a:t>
            </a:r>
            <a:r>
              <a:rPr lang="en-US" sz="1200" dirty="0" err="1"/>
              <a:t>smanjivati</a:t>
            </a:r>
            <a:r>
              <a:rPr lang="en-US" sz="1200" dirty="0"/>
              <a:t> </a:t>
            </a:r>
            <a:r>
              <a:rPr lang="en-US" sz="1200" dirty="0" err="1"/>
              <a:t>opseg</a:t>
            </a:r>
            <a:r>
              <a:rPr lang="en-US" sz="1200" dirty="0"/>
              <a:t>, </a:t>
            </a:r>
            <a:r>
              <a:rPr lang="en-US" sz="1200" dirty="0" err="1"/>
              <a:t>dok</a:t>
            </a:r>
            <a:r>
              <a:rPr lang="en-US" sz="1200" dirty="0"/>
              <a:t> se ne </a:t>
            </a:r>
            <a:r>
              <a:rPr lang="en-US" sz="1200" dirty="0" err="1"/>
              <a:t>dođe</a:t>
            </a:r>
            <a:r>
              <a:rPr lang="en-US" sz="1200" dirty="0"/>
              <a:t> do </a:t>
            </a:r>
            <a:r>
              <a:rPr lang="en-US" sz="1200" dirty="0" err="1"/>
              <a:t>potrebnog</a:t>
            </a:r>
            <a:r>
              <a:rPr lang="en-US" sz="1200" dirty="0"/>
              <a:t> </a:t>
            </a:r>
            <a:r>
              <a:rPr lang="en-US" sz="1200" dirty="0" err="1"/>
              <a:t>za</a:t>
            </a:r>
            <a:r>
              <a:rPr lang="en-US" sz="1200" dirty="0"/>
              <a:t> </a:t>
            </a:r>
            <a:r>
              <a:rPr lang="en-US" sz="1200" dirty="0" err="1"/>
              <a:t>očitavanje</a:t>
            </a:r>
            <a:r>
              <a:rPr lang="en-US" sz="1200" dirty="0"/>
              <a:t> </a:t>
            </a:r>
            <a:r>
              <a:rPr lang="en-US" sz="1200" dirty="0" err="1"/>
              <a:t>vrednosti</a:t>
            </a:r>
            <a:r>
              <a:rPr lang="en-US" sz="1200" dirty="0" smtClean="0"/>
              <a:t>.</a:t>
            </a:r>
            <a:endParaRPr lang="sr-Latn-RS" sz="1200" dirty="0" smtClean="0"/>
          </a:p>
          <a:p>
            <a:pPr marL="109728" indent="0" algn="just">
              <a:buNone/>
              <a:tabLst>
                <a:tab pos="346075" algn="l"/>
              </a:tabLst>
            </a:pPr>
            <a:endParaRPr lang="en-US" sz="1200" dirty="0"/>
          </a:p>
          <a:p>
            <a:pPr marL="109728" indent="0" algn="just">
              <a:buNone/>
              <a:tabLst>
                <a:tab pos="346075" algn="l"/>
              </a:tabLst>
            </a:pPr>
            <a:r>
              <a:rPr lang="en-US" sz="1200" dirty="0"/>
              <a:t>3. 	</a:t>
            </a:r>
            <a:r>
              <a:rPr lang="en-US" sz="1200" dirty="0" err="1"/>
              <a:t>Spojiti</a:t>
            </a:r>
            <a:r>
              <a:rPr lang="en-US" sz="1200" dirty="0"/>
              <a:t> </a:t>
            </a:r>
            <a:r>
              <a:rPr lang="en-US" sz="1200" dirty="0" err="1"/>
              <a:t>oba</a:t>
            </a:r>
            <a:r>
              <a:rPr lang="en-US" sz="1200" dirty="0"/>
              <a:t> </a:t>
            </a:r>
            <a:r>
              <a:rPr lang="en-US" sz="1200" dirty="0" err="1"/>
              <a:t>kraja</a:t>
            </a:r>
            <a:r>
              <a:rPr lang="en-US" sz="1200" dirty="0"/>
              <a:t> </a:t>
            </a:r>
            <a:r>
              <a:rPr lang="en-US" sz="1200" dirty="0" err="1"/>
              <a:t>testnih</a:t>
            </a:r>
            <a:r>
              <a:rPr lang="en-US" sz="1200" dirty="0"/>
              <a:t> </a:t>
            </a:r>
            <a:r>
              <a:rPr lang="en-US" sz="1200" dirty="0" err="1"/>
              <a:t>provodnika</a:t>
            </a:r>
            <a:r>
              <a:rPr lang="en-US" sz="1200" dirty="0"/>
              <a:t> </a:t>
            </a:r>
            <a:r>
              <a:rPr lang="en-US" sz="1200" dirty="0" err="1"/>
              <a:t>sa</a:t>
            </a:r>
            <a:r>
              <a:rPr lang="en-US" sz="1200" dirty="0"/>
              <a:t> </a:t>
            </a:r>
            <a:r>
              <a:rPr lang="en-US" sz="1200" dirty="0" err="1"/>
              <a:t>testiranim</a:t>
            </a:r>
            <a:r>
              <a:rPr lang="en-US" sz="1200" dirty="0"/>
              <a:t> </a:t>
            </a:r>
            <a:r>
              <a:rPr lang="en-US" sz="1200" dirty="0" err="1"/>
              <a:t>naponom</a:t>
            </a:r>
            <a:r>
              <a:rPr lang="en-US" sz="1200" dirty="0"/>
              <a:t>. </a:t>
            </a:r>
            <a:r>
              <a:rPr lang="en-US" sz="1200" dirty="0" err="1"/>
              <a:t>Vrednost</a:t>
            </a:r>
            <a:r>
              <a:rPr lang="en-US" sz="1200" dirty="0"/>
              <a:t> </a:t>
            </a:r>
            <a:r>
              <a:rPr lang="en-US" sz="1200" dirty="0" err="1"/>
              <a:t>napona</a:t>
            </a:r>
            <a:r>
              <a:rPr lang="en-US" sz="1200" dirty="0"/>
              <a:t> </a:t>
            </a:r>
            <a:r>
              <a:rPr lang="en-US" sz="1200" dirty="0" err="1"/>
              <a:t>će</a:t>
            </a:r>
            <a:r>
              <a:rPr lang="en-US" sz="1200" dirty="0"/>
              <a:t> se </a:t>
            </a:r>
            <a:r>
              <a:rPr lang="en-US" sz="1200" dirty="0" err="1"/>
              <a:t>pojaviti</a:t>
            </a:r>
            <a:r>
              <a:rPr lang="en-US" sz="1200" dirty="0"/>
              <a:t> </a:t>
            </a:r>
            <a:r>
              <a:rPr lang="en-US" sz="1200" dirty="0" err="1"/>
              <a:t>na</a:t>
            </a:r>
            <a:r>
              <a:rPr lang="en-US" sz="1200" dirty="0"/>
              <a:t> </a:t>
            </a:r>
            <a:r>
              <a:rPr lang="en-US" sz="1200" dirty="0" err="1"/>
              <a:t>displeju</a:t>
            </a:r>
            <a:r>
              <a:rPr lang="en-US" sz="1200" dirty="0"/>
              <a:t>.</a:t>
            </a:r>
            <a:r>
              <a:rPr lang="vi-VN" sz="1200" dirty="0" smtClean="0"/>
              <a:t/>
            </a:r>
            <a:br>
              <a:rPr lang="vi-VN" sz="1200" dirty="0" smtClean="0"/>
            </a:br>
            <a:endParaRPr lang="en-US" sz="12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96752"/>
            <a:ext cx="2581275"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391136"/>
      </p:ext>
    </p:extLst>
  </p:cSld>
  <p:clrMapOvr>
    <a:masterClrMapping/>
  </p:clrMapOvr>
  <p:transition>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109728" indent="0">
              <a:buNone/>
            </a:pPr>
            <a:r>
              <a:rPr lang="en-US" sz="2000" b="1" dirty="0"/>
              <a:t>ZADATAK 2. </a:t>
            </a:r>
            <a:r>
              <a:rPr lang="en-US" sz="2000" b="1" i="1" dirty="0"/>
              <a:t>- </a:t>
            </a:r>
            <a:r>
              <a:rPr lang="en-US" sz="2000" b="1" dirty="0" err="1"/>
              <a:t>Merenje</a:t>
            </a:r>
            <a:r>
              <a:rPr lang="en-US" sz="2000" b="1" dirty="0"/>
              <a:t> AC </a:t>
            </a:r>
            <a:r>
              <a:rPr lang="en-US" sz="2000" b="1" dirty="0" err="1"/>
              <a:t>napona</a:t>
            </a:r>
            <a:r>
              <a:rPr lang="en-US" sz="2000" b="1" dirty="0"/>
              <a:t> (ACV)</a:t>
            </a:r>
            <a:endParaRPr lang="en-US" sz="2000" dirty="0"/>
          </a:p>
          <a:p>
            <a:pPr marL="109728" indent="0">
              <a:buNone/>
            </a:pPr>
            <a:r>
              <a:rPr lang="en-US" sz="1200" b="1" dirty="0"/>
              <a:t> </a:t>
            </a:r>
            <a:endParaRPr lang="en-US" sz="1200" dirty="0"/>
          </a:p>
          <a:p>
            <a:r>
              <a:rPr lang="en-US" sz="1200" dirty="0" err="1" smtClean="0"/>
              <a:t>Merenje</a:t>
            </a:r>
            <a:r>
              <a:rPr lang="en-US" sz="1200" dirty="0" smtClean="0"/>
              <a:t> </a:t>
            </a:r>
            <a:r>
              <a:rPr lang="en-US" sz="1200" dirty="0" err="1"/>
              <a:t>napona</a:t>
            </a:r>
            <a:r>
              <a:rPr lang="en-US" sz="1200" dirty="0"/>
              <a:t> se </a:t>
            </a:r>
            <a:r>
              <a:rPr lang="en-US" sz="1200" dirty="0" err="1"/>
              <a:t>vrši</a:t>
            </a:r>
            <a:r>
              <a:rPr lang="en-US" sz="1200" dirty="0"/>
              <a:t> </a:t>
            </a:r>
            <a:r>
              <a:rPr lang="en-US" sz="1200" dirty="0" err="1"/>
              <a:t>na</a:t>
            </a:r>
            <a:r>
              <a:rPr lang="en-US" sz="1200" dirty="0"/>
              <a:t> </a:t>
            </a:r>
            <a:r>
              <a:rPr lang="en-US" sz="1200" dirty="0" err="1"/>
              <a:t>elementu</a:t>
            </a:r>
            <a:r>
              <a:rPr lang="en-US" sz="1200" dirty="0"/>
              <a:t> </a:t>
            </a:r>
            <a:r>
              <a:rPr lang="en-US" sz="1200" dirty="0" err="1"/>
              <a:t>paraleno</a:t>
            </a:r>
            <a:r>
              <a:rPr lang="en-US" sz="1200" dirty="0"/>
              <a:t> </a:t>
            </a:r>
            <a:r>
              <a:rPr lang="en-US" sz="1200" dirty="0" err="1"/>
              <a:t>njegovim</a:t>
            </a:r>
            <a:r>
              <a:rPr lang="en-US" sz="1200" dirty="0"/>
              <a:t> </a:t>
            </a:r>
            <a:r>
              <a:rPr lang="en-US" sz="1200" dirty="0" err="1"/>
              <a:t>priključcima</a:t>
            </a:r>
            <a:r>
              <a:rPr lang="en-US" sz="1200" dirty="0" smtClean="0"/>
              <a:t>.</a:t>
            </a: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en-US" sz="1200" dirty="0"/>
          </a:p>
          <a:p>
            <a:pPr marL="109728" indent="0">
              <a:buNone/>
            </a:pPr>
            <a:r>
              <a:rPr lang="en-US" sz="1200" dirty="0"/>
              <a:t> </a:t>
            </a:r>
          </a:p>
          <a:p>
            <a:pPr marL="109728" indent="0" algn="just">
              <a:buNone/>
              <a:tabLst>
                <a:tab pos="346075" algn="l"/>
              </a:tabLst>
            </a:pPr>
            <a:r>
              <a:rPr lang="en-US" sz="1200" dirty="0" smtClean="0"/>
              <a:t>1. 	</a:t>
            </a:r>
            <a:r>
              <a:rPr lang="vi-VN" sz="1200" dirty="0" smtClean="0"/>
              <a:t>Ubaciti </a:t>
            </a:r>
            <a:r>
              <a:rPr lang="vi-VN" sz="1200" dirty="0"/>
              <a:t>crveni test provodnik u priključak “V/</a:t>
            </a:r>
            <a:r>
              <a:rPr lang="el-GR" sz="1200" dirty="0"/>
              <a:t>Ω“, </a:t>
            </a:r>
            <a:r>
              <a:rPr lang="vi-VN" sz="1200" dirty="0"/>
              <a:t>a crni u priključak “COM</a:t>
            </a:r>
            <a:r>
              <a:rPr lang="vi-VN" sz="1200" dirty="0" smtClean="0"/>
              <a:t>“.</a:t>
            </a:r>
            <a:endParaRPr lang="sr-Latn-RS" sz="1200" dirty="0" smtClean="0"/>
          </a:p>
          <a:p>
            <a:pPr marL="109728" indent="0" algn="just">
              <a:buNone/>
              <a:tabLst>
                <a:tab pos="346075" algn="l"/>
              </a:tabLst>
            </a:pPr>
            <a:endParaRPr lang="vi-VN" sz="1200" dirty="0"/>
          </a:p>
          <a:p>
            <a:pPr marL="109728" indent="0" algn="just">
              <a:buNone/>
              <a:tabLst>
                <a:tab pos="346075" algn="l"/>
              </a:tabLst>
            </a:pPr>
            <a:r>
              <a:rPr lang="vi-VN" sz="1200" dirty="0" smtClean="0"/>
              <a:t>2. 	Podesiti </a:t>
            </a:r>
            <a:r>
              <a:rPr lang="vi-VN" sz="1200" dirty="0"/>
              <a:t>željeni merni opseg. Podesiti AC/DC birač u položaj “AC“. Ako je vrednost napona koja se meri nepoznata, onda opseg podesiti na maksimalnu vrednost. Zatim postepeno smanjivati opseg, dok se ne dođe do potrebnog za očitavanje vrednosti</a:t>
            </a:r>
            <a:r>
              <a:rPr lang="vi-VN" sz="1200" dirty="0" smtClean="0"/>
              <a:t>.</a:t>
            </a:r>
            <a:endParaRPr lang="sr-Latn-RS" sz="1200" dirty="0" smtClean="0"/>
          </a:p>
          <a:p>
            <a:pPr marL="109728" indent="0" algn="just">
              <a:buNone/>
              <a:tabLst>
                <a:tab pos="346075" algn="l"/>
              </a:tabLst>
            </a:pPr>
            <a:endParaRPr lang="vi-VN" sz="1200" dirty="0"/>
          </a:p>
          <a:p>
            <a:pPr marL="109728" indent="0" algn="just">
              <a:buNone/>
              <a:tabLst>
                <a:tab pos="346075" algn="l"/>
              </a:tabLst>
            </a:pPr>
            <a:r>
              <a:rPr lang="vi-VN" sz="1200" dirty="0"/>
              <a:t>3. 	Spojiti oba kraja testnih provodnika sa testiranim naponom. Vrednost napona će se pojaviti na displeju.</a:t>
            </a:r>
            <a:endParaRPr lang="vi-VN" sz="1200" dirty="0" smtClean="0"/>
          </a:p>
        </p:txBody>
      </p:sp>
      <p:pic>
        <p:nvPicPr>
          <p:cNvPr id="5122" name="Picture 2" descr="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762" y="1196752"/>
            <a:ext cx="2992438"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4445381"/>
      </p:ext>
    </p:extLst>
  </p:cSld>
  <p:clrMapOvr>
    <a:masterClrMapping/>
  </p:clrMapOvr>
  <p:transition>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109728" indent="0">
              <a:buNone/>
            </a:pPr>
            <a:r>
              <a:rPr lang="en-US" sz="2000" b="1" dirty="0"/>
              <a:t>ZADATAK 3. </a:t>
            </a:r>
            <a:r>
              <a:rPr lang="en-US" sz="2000" b="1" i="1" dirty="0"/>
              <a:t>- </a:t>
            </a:r>
            <a:r>
              <a:rPr lang="en-US" sz="2000" b="1" dirty="0" err="1"/>
              <a:t>Merenje</a:t>
            </a:r>
            <a:r>
              <a:rPr lang="en-US" sz="2000" b="1" dirty="0"/>
              <a:t> DC </a:t>
            </a:r>
            <a:r>
              <a:rPr lang="en-US" sz="2000" b="1" dirty="0" err="1"/>
              <a:t>struje</a:t>
            </a:r>
            <a:r>
              <a:rPr lang="en-US" sz="2000" b="1" dirty="0"/>
              <a:t> (DCA)</a:t>
            </a:r>
            <a:endParaRPr lang="en-US" sz="2000" dirty="0"/>
          </a:p>
          <a:p>
            <a:pPr marL="109728" indent="0">
              <a:buNone/>
            </a:pPr>
            <a:r>
              <a:rPr lang="en-US" sz="1200" b="1" dirty="0"/>
              <a:t> </a:t>
            </a:r>
            <a:endParaRPr lang="en-US" sz="1200" dirty="0"/>
          </a:p>
          <a:p>
            <a:pPr algn="just"/>
            <a:r>
              <a:rPr lang="en-US" sz="1200" dirty="0" err="1" smtClean="0"/>
              <a:t>Za</a:t>
            </a:r>
            <a:r>
              <a:rPr lang="en-US" sz="1200" dirty="0" smtClean="0"/>
              <a:t> </a:t>
            </a:r>
            <a:r>
              <a:rPr lang="en-US" sz="1200" dirty="0" err="1"/>
              <a:t>merenje</a:t>
            </a:r>
            <a:r>
              <a:rPr lang="en-US" sz="1200" dirty="0"/>
              <a:t> </a:t>
            </a:r>
            <a:r>
              <a:rPr lang="en-US" sz="1200" dirty="0" err="1"/>
              <a:t>struje</a:t>
            </a:r>
            <a:r>
              <a:rPr lang="en-US" sz="1200" dirty="0"/>
              <a:t> </a:t>
            </a:r>
            <a:r>
              <a:rPr lang="en-US" sz="1200" dirty="0" err="1"/>
              <a:t>kroz</a:t>
            </a:r>
            <a:r>
              <a:rPr lang="en-US" sz="1200" dirty="0"/>
              <a:t> </a:t>
            </a:r>
            <a:r>
              <a:rPr lang="en-US" sz="1200" dirty="0" err="1"/>
              <a:t>neki</a:t>
            </a:r>
            <a:r>
              <a:rPr lang="en-US" sz="1200" dirty="0"/>
              <a:t> element, </a:t>
            </a:r>
            <a:r>
              <a:rPr lang="en-US" sz="1200" dirty="0" err="1"/>
              <a:t>potrebno</a:t>
            </a:r>
            <a:r>
              <a:rPr lang="en-US" sz="1200" dirty="0"/>
              <a:t> je </a:t>
            </a:r>
            <a:r>
              <a:rPr lang="en-US" sz="1200" dirty="0" err="1"/>
              <a:t>prekinuti</a:t>
            </a:r>
            <a:r>
              <a:rPr lang="en-US" sz="1200" dirty="0"/>
              <a:t> </a:t>
            </a:r>
            <a:r>
              <a:rPr lang="en-US" sz="1200" dirty="0" err="1"/>
              <a:t>kolo</a:t>
            </a:r>
            <a:r>
              <a:rPr lang="en-US" sz="1200" dirty="0"/>
              <a:t> i </a:t>
            </a:r>
            <a:r>
              <a:rPr lang="en-US" sz="1200" dirty="0" err="1"/>
              <a:t>ubaciti</a:t>
            </a:r>
            <a:r>
              <a:rPr lang="en-US" sz="1200" dirty="0"/>
              <a:t> DMM (</a:t>
            </a:r>
            <a:r>
              <a:rPr lang="en-US" sz="1200" dirty="0" err="1"/>
              <a:t>kao</a:t>
            </a:r>
            <a:r>
              <a:rPr lang="en-US" sz="1200" dirty="0"/>
              <a:t> </a:t>
            </a:r>
            <a:r>
              <a:rPr lang="en-US" sz="1200" dirty="0" err="1"/>
              <a:t>ampermetar</a:t>
            </a:r>
            <a:r>
              <a:rPr lang="en-US" sz="1200" dirty="0"/>
              <a:t>) </a:t>
            </a:r>
            <a:r>
              <a:rPr lang="en-US" sz="1200" dirty="0" err="1"/>
              <a:t>redno</a:t>
            </a:r>
            <a:r>
              <a:rPr lang="en-US" sz="1200" dirty="0"/>
              <a:t> </a:t>
            </a:r>
            <a:r>
              <a:rPr lang="en-US" sz="1200" dirty="0" err="1"/>
              <a:t>sa</a:t>
            </a:r>
            <a:r>
              <a:rPr lang="en-US" sz="1200" dirty="0"/>
              <a:t> </a:t>
            </a:r>
            <a:r>
              <a:rPr lang="en-US" sz="1200" dirty="0" err="1"/>
              <a:t>elementom</a:t>
            </a:r>
            <a:r>
              <a:rPr lang="en-US" sz="1200" dirty="0"/>
              <a:t> </a:t>
            </a:r>
            <a:r>
              <a:rPr lang="en-US" sz="1200" dirty="0" err="1"/>
              <a:t>kako</a:t>
            </a:r>
            <a:r>
              <a:rPr lang="en-US" sz="1200" dirty="0"/>
              <a:t> bi </a:t>
            </a:r>
            <a:r>
              <a:rPr lang="en-US" sz="1200" dirty="0" err="1"/>
              <a:t>ista</a:t>
            </a:r>
            <a:r>
              <a:rPr lang="en-US" sz="1200" dirty="0"/>
              <a:t> </a:t>
            </a:r>
            <a:r>
              <a:rPr lang="en-US" sz="1200" dirty="0" err="1"/>
              <a:t>struja</a:t>
            </a:r>
            <a:r>
              <a:rPr lang="en-US" sz="1200" dirty="0"/>
              <a:t> </a:t>
            </a:r>
            <a:r>
              <a:rPr lang="en-US" sz="1200" dirty="0" err="1"/>
              <a:t>prolazila</a:t>
            </a:r>
            <a:r>
              <a:rPr lang="en-US" sz="1200" dirty="0"/>
              <a:t> </a:t>
            </a:r>
            <a:r>
              <a:rPr lang="en-US" sz="1200" dirty="0" err="1"/>
              <a:t>kroz</a:t>
            </a:r>
            <a:r>
              <a:rPr lang="en-US" sz="1200" dirty="0"/>
              <a:t> </a:t>
            </a:r>
            <a:r>
              <a:rPr lang="en-US" sz="1200" dirty="0" err="1"/>
              <a:t>njih</a:t>
            </a:r>
            <a:r>
              <a:rPr lang="en-US" sz="1200" dirty="0" smtClean="0"/>
              <a:t>.</a:t>
            </a: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en-US" sz="1200" dirty="0"/>
          </a:p>
          <a:p>
            <a:pPr marL="109728" indent="0">
              <a:buNone/>
            </a:pPr>
            <a:r>
              <a:rPr lang="en-US" sz="1200" dirty="0"/>
              <a:t> </a:t>
            </a:r>
          </a:p>
          <a:p>
            <a:pPr marL="109728" indent="0" algn="just">
              <a:buNone/>
              <a:tabLst>
                <a:tab pos="346075" algn="l"/>
              </a:tabLst>
            </a:pPr>
            <a:r>
              <a:rPr lang="vi-VN" sz="1200" dirty="0" smtClean="0"/>
              <a:t>1. 	Ubaciti </a:t>
            </a:r>
            <a:r>
              <a:rPr lang="vi-VN" sz="1200" dirty="0"/>
              <a:t>crveni test provodnik u priključak “ mA “ (ako se meri vrednost struje veća od 200mA a manja od 10A, onda kraj crvenog test provodnika ubaciti u priključak “10A“), a kraj crnog test provodnika u priključak “COM</a:t>
            </a:r>
            <a:r>
              <a:rPr lang="vi-VN" sz="1200" dirty="0" smtClean="0"/>
              <a:t>“.</a:t>
            </a:r>
            <a:endParaRPr lang="sr-Latn-RS" sz="1200" dirty="0" smtClean="0"/>
          </a:p>
          <a:p>
            <a:pPr marL="109728" indent="0" algn="just">
              <a:buNone/>
              <a:tabLst>
                <a:tab pos="346075" algn="l"/>
              </a:tabLst>
            </a:pPr>
            <a:endParaRPr lang="vi-VN" sz="1200" dirty="0"/>
          </a:p>
          <a:p>
            <a:pPr marL="109728" indent="0" algn="just">
              <a:buNone/>
              <a:tabLst>
                <a:tab pos="346075" algn="l"/>
              </a:tabLst>
            </a:pPr>
            <a:r>
              <a:rPr lang="vi-VN" sz="1200" dirty="0" smtClean="0"/>
              <a:t>2. 	Podesiti </a:t>
            </a:r>
            <a:r>
              <a:rPr lang="vi-VN" sz="1200" dirty="0"/>
              <a:t>željeni merni opseg. Podesiti AC/DC birač u položaj “DC“. Ako je vrednost struje koja se meri nepoznata, onda opseg podesiti na maksimalnu vrednost. Zatim postepeno smanjivati opseg, dok se ne dođe do potrebnog za očitavanje vrednosti</a:t>
            </a:r>
            <a:r>
              <a:rPr lang="vi-VN" sz="1200" dirty="0" smtClean="0"/>
              <a:t>.</a:t>
            </a:r>
            <a:endParaRPr lang="sr-Latn-RS" sz="1200" dirty="0" smtClean="0"/>
          </a:p>
          <a:p>
            <a:pPr marL="109728" indent="0" algn="just">
              <a:buNone/>
              <a:tabLst>
                <a:tab pos="346075" algn="l"/>
              </a:tabLst>
            </a:pPr>
            <a:endParaRPr lang="vi-VN" sz="1200" dirty="0"/>
          </a:p>
          <a:p>
            <a:pPr marL="109728" indent="0" algn="just">
              <a:buNone/>
              <a:tabLst>
                <a:tab pos="346075" algn="l"/>
              </a:tabLst>
            </a:pPr>
            <a:r>
              <a:rPr lang="vi-VN" sz="1200" dirty="0"/>
              <a:t>3. 	Spojiti oba kraja testnih provodnika sa testiranom strujom. Vrednost struje će se pojaviti na displeju.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12776"/>
            <a:ext cx="3155296" cy="208823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19872" y="1484784"/>
            <a:ext cx="4572000" cy="646331"/>
          </a:xfrm>
          <a:prstGeom prst="rect">
            <a:avLst/>
          </a:prstGeom>
        </p:spPr>
        <p:txBody>
          <a:bodyPr>
            <a:spAutoFit/>
          </a:bodyPr>
          <a:lstStyle/>
          <a:p>
            <a:r>
              <a:rPr lang="en-US" sz="1200" b="1" dirty="0"/>
              <a:t>UPOZORENJE</a:t>
            </a:r>
            <a:r>
              <a:rPr lang="en-US" sz="1200" dirty="0"/>
              <a:t>  </a:t>
            </a:r>
            <a:r>
              <a:rPr lang="sr-Latn-RS" sz="1200" dirty="0" smtClean="0"/>
              <a:t>  </a:t>
            </a:r>
            <a:r>
              <a:rPr lang="en-US" sz="1200" dirty="0" smtClean="0"/>
              <a:t>:</a:t>
            </a:r>
            <a:endParaRPr lang="en-US" sz="1200" dirty="0"/>
          </a:p>
          <a:p>
            <a:r>
              <a:rPr lang="en-US" sz="1200" dirty="0" err="1"/>
              <a:t>Isključiti</a:t>
            </a:r>
            <a:r>
              <a:rPr lang="en-US" sz="1200" dirty="0"/>
              <a:t> </a:t>
            </a:r>
            <a:r>
              <a:rPr lang="en-US" sz="1200" dirty="0" err="1"/>
              <a:t>napajanje</a:t>
            </a:r>
            <a:r>
              <a:rPr lang="en-US" sz="1200" dirty="0"/>
              <a:t> </a:t>
            </a:r>
            <a:r>
              <a:rPr lang="en-US" sz="1200" dirty="0" err="1"/>
              <a:t>strujnog</a:t>
            </a:r>
            <a:r>
              <a:rPr lang="en-US" sz="1200" dirty="0"/>
              <a:t> kola pre </a:t>
            </a:r>
            <a:r>
              <a:rPr lang="en-US" sz="1200" dirty="0" err="1"/>
              <a:t>merenja</a:t>
            </a:r>
            <a:r>
              <a:rPr lang="en-US" sz="1200" dirty="0"/>
              <a:t> </a:t>
            </a:r>
            <a:r>
              <a:rPr lang="en-US" sz="1200" dirty="0" err="1"/>
              <a:t>struje</a:t>
            </a:r>
            <a:r>
              <a:rPr lang="en-US" sz="1200" dirty="0"/>
              <a:t>. </a:t>
            </a:r>
            <a:r>
              <a:rPr lang="en-US" sz="1200" dirty="0" err="1"/>
              <a:t>Merenje</a:t>
            </a:r>
            <a:r>
              <a:rPr lang="en-US" sz="1200" dirty="0"/>
              <a:t> </a:t>
            </a:r>
            <a:r>
              <a:rPr lang="en-US" sz="1200" dirty="0" err="1"/>
              <a:t>napona</a:t>
            </a:r>
            <a:r>
              <a:rPr lang="en-US" sz="1200" dirty="0"/>
              <a:t> </a:t>
            </a:r>
            <a:r>
              <a:rPr lang="en-US" sz="1200" dirty="0" err="1"/>
              <a:t>na</a:t>
            </a:r>
            <a:r>
              <a:rPr lang="en-US" sz="1200" dirty="0"/>
              <a:t> </a:t>
            </a:r>
            <a:r>
              <a:rPr lang="en-US" sz="1200" dirty="0" err="1"/>
              <a:t>ovaj</a:t>
            </a:r>
            <a:r>
              <a:rPr lang="en-US" sz="1200" dirty="0"/>
              <a:t> </a:t>
            </a:r>
            <a:r>
              <a:rPr lang="en-US" sz="1200" dirty="0" err="1"/>
              <a:t>način</a:t>
            </a:r>
            <a:r>
              <a:rPr lang="en-US" sz="1200" dirty="0"/>
              <a:t> je </a:t>
            </a:r>
            <a:r>
              <a:rPr lang="en-US" sz="1200" dirty="0" err="1"/>
              <a:t>zabranjeno</a:t>
            </a:r>
            <a:r>
              <a:rPr lang="en-US" sz="1200" dirty="0"/>
              <a:t>.</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145" y="1556792"/>
            <a:ext cx="142875" cy="11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417693"/>
      </p:ext>
    </p:extLst>
  </p:cSld>
  <p:clrMapOvr>
    <a:masterClrMapping/>
  </p:clrMapOvr>
  <p:transition>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109728" indent="0">
              <a:buNone/>
            </a:pPr>
            <a:r>
              <a:rPr lang="en-US" sz="2000" b="1" dirty="0"/>
              <a:t>ZADATAK 4. - </a:t>
            </a:r>
            <a:r>
              <a:rPr lang="en-US" sz="2000" b="1" dirty="0" err="1"/>
              <a:t>Merenje</a:t>
            </a:r>
            <a:r>
              <a:rPr lang="en-US" sz="2000" b="1" dirty="0"/>
              <a:t> AC </a:t>
            </a:r>
            <a:r>
              <a:rPr lang="en-US" sz="2000" b="1" dirty="0" err="1"/>
              <a:t>struje</a:t>
            </a:r>
            <a:r>
              <a:rPr lang="en-US" sz="2000" b="1" dirty="0"/>
              <a:t> (ACA)</a:t>
            </a:r>
            <a:endParaRPr lang="en-US" sz="2000" dirty="0"/>
          </a:p>
          <a:p>
            <a:pPr marL="109728" indent="0">
              <a:buNone/>
            </a:pPr>
            <a:r>
              <a:rPr lang="en-US" sz="1200" b="1" dirty="0"/>
              <a:t> </a:t>
            </a:r>
            <a:endParaRPr lang="en-US" sz="1200" dirty="0"/>
          </a:p>
          <a:p>
            <a:pPr algn="just"/>
            <a:r>
              <a:rPr lang="en-US" sz="1200" dirty="0" err="1"/>
              <a:t>Za</a:t>
            </a:r>
            <a:r>
              <a:rPr lang="en-US" sz="1200" dirty="0"/>
              <a:t> </a:t>
            </a:r>
            <a:r>
              <a:rPr lang="en-US" sz="1200" dirty="0" err="1"/>
              <a:t>merenje</a:t>
            </a:r>
            <a:r>
              <a:rPr lang="en-US" sz="1200" dirty="0"/>
              <a:t> </a:t>
            </a:r>
            <a:r>
              <a:rPr lang="en-US" sz="1200" dirty="0" err="1"/>
              <a:t>struje</a:t>
            </a:r>
            <a:r>
              <a:rPr lang="en-US" sz="1200" dirty="0"/>
              <a:t> </a:t>
            </a:r>
            <a:r>
              <a:rPr lang="en-US" sz="1200" dirty="0" err="1"/>
              <a:t>kroz</a:t>
            </a:r>
            <a:r>
              <a:rPr lang="en-US" sz="1200" dirty="0"/>
              <a:t> </a:t>
            </a:r>
            <a:r>
              <a:rPr lang="en-US" sz="1200" dirty="0" err="1"/>
              <a:t>neki</a:t>
            </a:r>
            <a:r>
              <a:rPr lang="en-US" sz="1200" dirty="0"/>
              <a:t> element, </a:t>
            </a:r>
            <a:r>
              <a:rPr lang="en-US" sz="1200" dirty="0" err="1"/>
              <a:t>potrebno</a:t>
            </a:r>
            <a:r>
              <a:rPr lang="en-US" sz="1200" dirty="0"/>
              <a:t> je </a:t>
            </a:r>
            <a:r>
              <a:rPr lang="en-US" sz="1200" dirty="0" err="1"/>
              <a:t>prekinuti</a:t>
            </a:r>
            <a:r>
              <a:rPr lang="en-US" sz="1200" dirty="0"/>
              <a:t> </a:t>
            </a:r>
            <a:r>
              <a:rPr lang="en-US" sz="1200" dirty="0" err="1"/>
              <a:t>kolo</a:t>
            </a:r>
            <a:r>
              <a:rPr lang="en-US" sz="1200" dirty="0"/>
              <a:t> i </a:t>
            </a:r>
            <a:r>
              <a:rPr lang="en-US" sz="1200" dirty="0" err="1"/>
              <a:t>ubaciti</a:t>
            </a:r>
            <a:r>
              <a:rPr lang="en-US" sz="1200" dirty="0"/>
              <a:t> DMM (</a:t>
            </a:r>
            <a:r>
              <a:rPr lang="en-US" sz="1200" dirty="0" err="1"/>
              <a:t>kao</a:t>
            </a:r>
            <a:r>
              <a:rPr lang="en-US" sz="1200" dirty="0"/>
              <a:t> </a:t>
            </a:r>
            <a:r>
              <a:rPr lang="en-US" sz="1200" dirty="0" err="1"/>
              <a:t>ampermetar</a:t>
            </a:r>
            <a:r>
              <a:rPr lang="en-US" sz="1200" dirty="0"/>
              <a:t>) </a:t>
            </a:r>
            <a:r>
              <a:rPr lang="en-US" sz="1200" dirty="0" err="1"/>
              <a:t>redno</a:t>
            </a:r>
            <a:r>
              <a:rPr lang="en-US" sz="1200" dirty="0"/>
              <a:t> </a:t>
            </a:r>
            <a:r>
              <a:rPr lang="en-US" sz="1200" dirty="0" err="1"/>
              <a:t>sa</a:t>
            </a:r>
            <a:r>
              <a:rPr lang="en-US" sz="1200" dirty="0"/>
              <a:t> </a:t>
            </a:r>
            <a:r>
              <a:rPr lang="en-US" sz="1200" dirty="0" err="1"/>
              <a:t>elementom</a:t>
            </a:r>
            <a:r>
              <a:rPr lang="en-US" sz="1200" dirty="0"/>
              <a:t> </a:t>
            </a:r>
            <a:r>
              <a:rPr lang="en-US" sz="1200" dirty="0" err="1"/>
              <a:t>kako</a:t>
            </a:r>
            <a:r>
              <a:rPr lang="en-US" sz="1200" dirty="0"/>
              <a:t> bi </a:t>
            </a:r>
            <a:r>
              <a:rPr lang="en-US" sz="1200" dirty="0" err="1"/>
              <a:t>ista</a:t>
            </a:r>
            <a:r>
              <a:rPr lang="en-US" sz="1200" dirty="0"/>
              <a:t> </a:t>
            </a:r>
            <a:r>
              <a:rPr lang="en-US" sz="1200" dirty="0" err="1"/>
              <a:t>struja</a:t>
            </a:r>
            <a:r>
              <a:rPr lang="en-US" sz="1200" dirty="0"/>
              <a:t> </a:t>
            </a:r>
            <a:r>
              <a:rPr lang="en-US" sz="1200" dirty="0" err="1"/>
              <a:t>prolazila</a:t>
            </a:r>
            <a:r>
              <a:rPr lang="en-US" sz="1200" dirty="0"/>
              <a:t> </a:t>
            </a:r>
            <a:r>
              <a:rPr lang="en-US" sz="1200" dirty="0" err="1"/>
              <a:t>kroz</a:t>
            </a:r>
            <a:r>
              <a:rPr lang="en-US" sz="1200" dirty="0"/>
              <a:t> </a:t>
            </a:r>
            <a:r>
              <a:rPr lang="en-US" sz="1200" dirty="0" err="1"/>
              <a:t>njih</a:t>
            </a:r>
            <a:r>
              <a:rPr lang="en-US" sz="1200" dirty="0"/>
              <a:t>.</a:t>
            </a:r>
          </a:p>
          <a:p>
            <a:pPr marL="109728" indent="0" algn="just">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en-US" sz="1200" dirty="0"/>
          </a:p>
          <a:p>
            <a:pPr marL="109728" indent="0">
              <a:buNone/>
            </a:pPr>
            <a:r>
              <a:rPr lang="en-US" sz="1200" dirty="0"/>
              <a:t> </a:t>
            </a:r>
          </a:p>
          <a:p>
            <a:pPr marL="109728" indent="0" algn="just">
              <a:buNone/>
              <a:tabLst>
                <a:tab pos="346075" algn="l"/>
              </a:tabLst>
            </a:pPr>
            <a:r>
              <a:rPr lang="sr-Latn-RS" sz="1200" dirty="0" smtClean="0"/>
              <a:t>1.  </a:t>
            </a:r>
            <a:r>
              <a:rPr lang="vi-VN" sz="1200" dirty="0" smtClean="0"/>
              <a:t>Ubaciti </a:t>
            </a:r>
            <a:r>
              <a:rPr lang="vi-VN" sz="1200" dirty="0"/>
              <a:t>crveni test provodnik u priključak “ mA “ (ako se meri vrednost struje veća od 200mA a manja od 10A, onda kraj crvenog test provodnika ubaciti u priključak “10A“), a kraj crnog test provodnika u priključak “COM</a:t>
            </a:r>
            <a:r>
              <a:rPr lang="vi-VN" sz="1200" dirty="0" smtClean="0"/>
              <a:t>“.</a:t>
            </a:r>
            <a:endParaRPr lang="sr-Latn-RS" sz="1200" dirty="0" smtClean="0"/>
          </a:p>
          <a:p>
            <a:pPr marL="109728" indent="0" algn="just">
              <a:buNone/>
              <a:tabLst>
                <a:tab pos="346075" algn="l"/>
              </a:tabLst>
            </a:pPr>
            <a:endParaRPr lang="vi-VN" sz="1200" dirty="0"/>
          </a:p>
          <a:p>
            <a:pPr marL="109728" indent="0" algn="just">
              <a:buNone/>
              <a:tabLst>
                <a:tab pos="346075" algn="l"/>
              </a:tabLst>
            </a:pPr>
            <a:r>
              <a:rPr lang="vi-VN" sz="1200" dirty="0" smtClean="0"/>
              <a:t>2. 	Podesiti </a:t>
            </a:r>
            <a:r>
              <a:rPr lang="vi-VN" sz="1200" dirty="0"/>
              <a:t>željeni merni opseg. Podesiti AC/DC birač u položaj “AC“. Ako je vrednost struje koja se meri nepoznata, onda opseg podesiti na maksimalnu vrednost. Zatim postepeno smanjivati opseg, dok se ne dođe do potrebnog za očitavanje vrednosti</a:t>
            </a:r>
            <a:r>
              <a:rPr lang="vi-VN" sz="1200" dirty="0" smtClean="0"/>
              <a:t>.</a:t>
            </a:r>
            <a:endParaRPr lang="sr-Latn-RS" sz="1200" dirty="0" smtClean="0"/>
          </a:p>
          <a:p>
            <a:pPr marL="109728" indent="0" algn="just">
              <a:buNone/>
              <a:tabLst>
                <a:tab pos="346075" algn="l"/>
              </a:tabLst>
            </a:pPr>
            <a:endParaRPr lang="vi-VN" sz="1200" dirty="0"/>
          </a:p>
          <a:p>
            <a:pPr marL="109728" indent="0" algn="just">
              <a:buNone/>
              <a:tabLst>
                <a:tab pos="346075" algn="l"/>
              </a:tabLst>
            </a:pPr>
            <a:r>
              <a:rPr lang="vi-VN" sz="1200" dirty="0"/>
              <a:t>3. 	Spojiti oba kraja testnih provodnika sa testiranom strujom. Vrednost struje će se pojaviti na displeju.</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12776"/>
            <a:ext cx="3155296" cy="208823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19872" y="1484784"/>
            <a:ext cx="4572000" cy="646331"/>
          </a:xfrm>
          <a:prstGeom prst="rect">
            <a:avLst/>
          </a:prstGeom>
        </p:spPr>
        <p:txBody>
          <a:bodyPr>
            <a:spAutoFit/>
          </a:bodyPr>
          <a:lstStyle/>
          <a:p>
            <a:r>
              <a:rPr lang="en-US" sz="1200" b="1" dirty="0"/>
              <a:t>UPOZORENJE</a:t>
            </a:r>
            <a:r>
              <a:rPr lang="en-US" sz="1200" dirty="0"/>
              <a:t>  </a:t>
            </a:r>
            <a:r>
              <a:rPr lang="sr-Latn-RS" sz="1200" dirty="0" smtClean="0"/>
              <a:t>  </a:t>
            </a:r>
            <a:r>
              <a:rPr lang="en-US" sz="1200" dirty="0" smtClean="0"/>
              <a:t>:</a:t>
            </a:r>
            <a:endParaRPr lang="en-US" sz="1200" dirty="0"/>
          </a:p>
          <a:p>
            <a:r>
              <a:rPr lang="en-US" sz="1200" dirty="0" err="1"/>
              <a:t>Isključiti</a:t>
            </a:r>
            <a:r>
              <a:rPr lang="en-US" sz="1200" dirty="0"/>
              <a:t> </a:t>
            </a:r>
            <a:r>
              <a:rPr lang="en-US" sz="1200" dirty="0" err="1"/>
              <a:t>napajanje</a:t>
            </a:r>
            <a:r>
              <a:rPr lang="en-US" sz="1200" dirty="0"/>
              <a:t> </a:t>
            </a:r>
            <a:r>
              <a:rPr lang="en-US" sz="1200" dirty="0" err="1"/>
              <a:t>strujnog</a:t>
            </a:r>
            <a:r>
              <a:rPr lang="en-US" sz="1200" dirty="0"/>
              <a:t> kola pre </a:t>
            </a:r>
            <a:r>
              <a:rPr lang="en-US" sz="1200" dirty="0" err="1"/>
              <a:t>merenja</a:t>
            </a:r>
            <a:r>
              <a:rPr lang="en-US" sz="1200" dirty="0"/>
              <a:t> </a:t>
            </a:r>
            <a:r>
              <a:rPr lang="en-US" sz="1200" dirty="0" err="1"/>
              <a:t>struje</a:t>
            </a:r>
            <a:r>
              <a:rPr lang="en-US" sz="1200" dirty="0"/>
              <a:t>. </a:t>
            </a:r>
            <a:r>
              <a:rPr lang="en-US" sz="1200" dirty="0" err="1"/>
              <a:t>Merenje</a:t>
            </a:r>
            <a:r>
              <a:rPr lang="en-US" sz="1200" dirty="0"/>
              <a:t> </a:t>
            </a:r>
            <a:r>
              <a:rPr lang="en-US" sz="1200" dirty="0" err="1"/>
              <a:t>napona</a:t>
            </a:r>
            <a:r>
              <a:rPr lang="en-US" sz="1200" dirty="0"/>
              <a:t> </a:t>
            </a:r>
            <a:r>
              <a:rPr lang="en-US" sz="1200" dirty="0" err="1"/>
              <a:t>na</a:t>
            </a:r>
            <a:r>
              <a:rPr lang="en-US" sz="1200" dirty="0"/>
              <a:t> </a:t>
            </a:r>
            <a:r>
              <a:rPr lang="en-US" sz="1200" dirty="0" err="1"/>
              <a:t>ovaj</a:t>
            </a:r>
            <a:r>
              <a:rPr lang="en-US" sz="1200" dirty="0"/>
              <a:t> </a:t>
            </a:r>
            <a:r>
              <a:rPr lang="en-US" sz="1200" dirty="0" err="1"/>
              <a:t>način</a:t>
            </a:r>
            <a:r>
              <a:rPr lang="en-US" sz="1200" dirty="0"/>
              <a:t> je </a:t>
            </a:r>
            <a:r>
              <a:rPr lang="en-US" sz="1200" dirty="0" err="1"/>
              <a:t>zabranjeno</a:t>
            </a:r>
            <a:r>
              <a:rPr lang="en-US" sz="1200" dirty="0"/>
              <a:t>.</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145" y="1556792"/>
            <a:ext cx="142875" cy="11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331257"/>
      </p:ext>
    </p:extLst>
  </p:cSld>
  <p:clrMapOvr>
    <a:masterClrMapping/>
  </p:clrMapOvr>
  <p:transition>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fontScale="92500" lnSpcReduction="10000"/>
          </a:bodyPr>
          <a:lstStyle/>
          <a:p>
            <a:pPr marL="109728" indent="0">
              <a:buNone/>
            </a:pPr>
            <a:r>
              <a:rPr lang="en-US" sz="2000" b="1" dirty="0"/>
              <a:t>ZADATAK 5. - </a:t>
            </a:r>
            <a:r>
              <a:rPr lang="en-US" sz="2000" b="1" dirty="0" err="1"/>
              <a:t>Merenje</a:t>
            </a:r>
            <a:r>
              <a:rPr lang="en-US" sz="2000" b="1" dirty="0"/>
              <a:t> </a:t>
            </a:r>
            <a:r>
              <a:rPr lang="en-US" sz="2000" b="1" dirty="0" err="1"/>
              <a:t>otpornosti</a:t>
            </a:r>
            <a:r>
              <a:rPr lang="en-US" sz="2000" b="1" dirty="0"/>
              <a:t> ( Ω )</a:t>
            </a:r>
            <a:endParaRPr lang="en-US" sz="2000" dirty="0"/>
          </a:p>
          <a:p>
            <a:pPr marL="109728" indent="0">
              <a:buNone/>
            </a:pPr>
            <a:r>
              <a:rPr lang="en-US" sz="1200" b="1" dirty="0"/>
              <a:t> </a:t>
            </a:r>
            <a:endParaRPr lang="en-US" sz="1200" dirty="0"/>
          </a:p>
          <a:p>
            <a:pPr algn="just"/>
            <a:r>
              <a:rPr lang="en-US" sz="1200" dirty="0" err="1"/>
              <a:t>Za</a:t>
            </a:r>
            <a:r>
              <a:rPr lang="en-US" sz="1200" dirty="0"/>
              <a:t> </a:t>
            </a:r>
            <a:r>
              <a:rPr lang="en-US" sz="1200" dirty="0" err="1"/>
              <a:t>merenje</a:t>
            </a:r>
            <a:r>
              <a:rPr lang="en-US" sz="1200" dirty="0"/>
              <a:t> </a:t>
            </a:r>
            <a:r>
              <a:rPr lang="en-US" sz="1200" dirty="0" err="1"/>
              <a:t>otpornosti</a:t>
            </a:r>
            <a:r>
              <a:rPr lang="en-US" sz="1200" dirty="0"/>
              <a:t> </a:t>
            </a:r>
            <a:r>
              <a:rPr lang="en-US" sz="1200" dirty="0" err="1"/>
              <a:t>potrebno</a:t>
            </a:r>
            <a:r>
              <a:rPr lang="en-US" sz="1200" dirty="0"/>
              <a:t> je </a:t>
            </a:r>
            <a:r>
              <a:rPr lang="en-US" sz="1200" dirty="0" err="1"/>
              <a:t>meriti</a:t>
            </a:r>
            <a:r>
              <a:rPr lang="en-US" sz="1200" dirty="0"/>
              <a:t> </a:t>
            </a:r>
            <a:r>
              <a:rPr lang="en-US" sz="1200" dirty="0" err="1"/>
              <a:t>otpornik</a:t>
            </a:r>
            <a:r>
              <a:rPr lang="en-US" sz="1200" dirty="0"/>
              <a:t> </a:t>
            </a:r>
            <a:r>
              <a:rPr lang="en-US" sz="1200" dirty="0" err="1"/>
              <a:t>koji</a:t>
            </a:r>
            <a:r>
              <a:rPr lang="en-US" sz="1200" dirty="0"/>
              <a:t> </a:t>
            </a:r>
            <a:r>
              <a:rPr lang="en-US" sz="1200" dirty="0" err="1"/>
              <a:t>nije</a:t>
            </a:r>
            <a:r>
              <a:rPr lang="en-US" sz="1200" dirty="0"/>
              <a:t> </a:t>
            </a:r>
            <a:r>
              <a:rPr lang="en-US" sz="1200" dirty="0" err="1"/>
              <a:t>vezan</a:t>
            </a:r>
            <a:r>
              <a:rPr lang="en-US" sz="1200" dirty="0"/>
              <a:t> </a:t>
            </a:r>
            <a:r>
              <a:rPr lang="en-US" sz="1200" dirty="0" err="1"/>
              <a:t>sa</a:t>
            </a:r>
            <a:r>
              <a:rPr lang="en-US" sz="1200" dirty="0"/>
              <a:t> </a:t>
            </a:r>
            <a:r>
              <a:rPr lang="en-US" sz="1200" dirty="0" err="1"/>
              <a:t>oba</a:t>
            </a:r>
            <a:r>
              <a:rPr lang="en-US" sz="1200" dirty="0"/>
              <a:t> </a:t>
            </a:r>
            <a:r>
              <a:rPr lang="en-US" sz="1200" dirty="0" err="1"/>
              <a:t>kraja</a:t>
            </a:r>
            <a:r>
              <a:rPr lang="en-US" sz="1200" dirty="0"/>
              <a:t> u </a:t>
            </a:r>
            <a:r>
              <a:rPr lang="en-US" sz="1200" dirty="0" err="1"/>
              <a:t>kolo</a:t>
            </a:r>
            <a:r>
              <a:rPr lang="en-US" sz="1200" dirty="0"/>
              <a:t> (</a:t>
            </a:r>
            <a:r>
              <a:rPr lang="en-US" sz="1200" dirty="0" err="1"/>
              <a:t>uticaj</a:t>
            </a:r>
            <a:r>
              <a:rPr lang="en-US" sz="1200" dirty="0"/>
              <a:t> </a:t>
            </a:r>
            <a:r>
              <a:rPr lang="en-US" sz="1200" dirty="0" err="1"/>
              <a:t>paralelno</a:t>
            </a:r>
            <a:r>
              <a:rPr lang="en-US" sz="1200" dirty="0"/>
              <a:t> </a:t>
            </a:r>
            <a:r>
              <a:rPr lang="en-US" sz="1200" dirty="0" err="1"/>
              <a:t>vezanih</a:t>
            </a:r>
            <a:r>
              <a:rPr lang="en-US" sz="1200" dirty="0"/>
              <a:t> </a:t>
            </a:r>
            <a:r>
              <a:rPr lang="en-US" sz="1200" dirty="0" err="1"/>
              <a:t>otpornosti</a:t>
            </a:r>
            <a:r>
              <a:rPr lang="en-US" sz="1200" dirty="0"/>
              <a:t>) i </a:t>
            </a:r>
            <a:r>
              <a:rPr lang="en-US" sz="1200" dirty="0" err="1"/>
              <a:t>koji</a:t>
            </a:r>
            <a:r>
              <a:rPr lang="en-US" sz="1200" dirty="0"/>
              <a:t> </a:t>
            </a:r>
            <a:r>
              <a:rPr lang="en-US" sz="1200" dirty="0" err="1"/>
              <a:t>nije</a:t>
            </a:r>
            <a:r>
              <a:rPr lang="en-US" sz="1200" dirty="0"/>
              <a:t> pod </a:t>
            </a:r>
            <a:r>
              <a:rPr lang="en-US" sz="1200" dirty="0" err="1"/>
              <a:t>naponom</a:t>
            </a:r>
            <a:r>
              <a:rPr lang="en-US" sz="1200" dirty="0"/>
              <a:t> (</a:t>
            </a:r>
            <a:r>
              <a:rPr lang="en-US" sz="1200" dirty="0" err="1"/>
              <a:t>setite</a:t>
            </a:r>
            <a:r>
              <a:rPr lang="en-US" sz="1200" dirty="0"/>
              <a:t> se da u </a:t>
            </a:r>
            <a:r>
              <a:rPr lang="en-US" sz="1200" dirty="0" err="1"/>
              <a:t>ovom</a:t>
            </a:r>
            <a:r>
              <a:rPr lang="en-US" sz="1200" dirty="0"/>
              <a:t> </a:t>
            </a:r>
            <a:r>
              <a:rPr lang="en-US" sz="1200" dirty="0" err="1"/>
              <a:t>modu</a:t>
            </a:r>
            <a:r>
              <a:rPr lang="en-US" sz="1200" dirty="0"/>
              <a:t> DMM </a:t>
            </a:r>
            <a:r>
              <a:rPr lang="en-US" sz="1200" dirty="0" err="1"/>
              <a:t>radi</a:t>
            </a:r>
            <a:r>
              <a:rPr lang="en-US" sz="1200" dirty="0"/>
              <a:t> </a:t>
            </a:r>
            <a:r>
              <a:rPr lang="en-US" sz="1200" dirty="0" err="1"/>
              <a:t>kao</a:t>
            </a:r>
            <a:r>
              <a:rPr lang="en-US" sz="1200" dirty="0"/>
              <a:t> </a:t>
            </a:r>
            <a:r>
              <a:rPr lang="en-US" sz="1200" dirty="0" err="1"/>
              <a:t>izvor</a:t>
            </a:r>
            <a:r>
              <a:rPr lang="en-US" sz="1200" dirty="0"/>
              <a:t> </a:t>
            </a:r>
            <a:r>
              <a:rPr lang="en-US" sz="1200" dirty="0" err="1"/>
              <a:t>konstantne</a:t>
            </a:r>
            <a:r>
              <a:rPr lang="en-US" sz="1200" dirty="0"/>
              <a:t> </a:t>
            </a:r>
            <a:r>
              <a:rPr lang="en-US" sz="1200" dirty="0" err="1"/>
              <a:t>struje</a:t>
            </a:r>
            <a:r>
              <a:rPr lang="en-US" sz="1200" dirty="0"/>
              <a:t>). </a:t>
            </a:r>
            <a:r>
              <a:rPr lang="en-US" sz="1200" dirty="0" err="1"/>
              <a:t>Upravo</a:t>
            </a:r>
            <a:r>
              <a:rPr lang="en-US" sz="1200" dirty="0"/>
              <a:t> je </a:t>
            </a:r>
            <a:r>
              <a:rPr lang="en-US" sz="1200" dirty="0" err="1"/>
              <a:t>ovo</a:t>
            </a:r>
            <a:r>
              <a:rPr lang="en-US" sz="1200" dirty="0"/>
              <a:t> </a:t>
            </a:r>
            <a:r>
              <a:rPr lang="en-US" sz="1200" dirty="0" err="1"/>
              <a:t>razlog</a:t>
            </a:r>
            <a:r>
              <a:rPr lang="en-US" sz="1200" dirty="0"/>
              <a:t> </a:t>
            </a:r>
            <a:r>
              <a:rPr lang="en-US" sz="1200" dirty="0" err="1"/>
              <a:t>zašto</a:t>
            </a:r>
            <a:r>
              <a:rPr lang="en-US" sz="1200" dirty="0"/>
              <a:t> </a:t>
            </a:r>
            <a:r>
              <a:rPr lang="en-US" sz="1200" dirty="0" err="1"/>
              <a:t>nije</a:t>
            </a:r>
            <a:r>
              <a:rPr lang="en-US" sz="1200" dirty="0"/>
              <a:t> </a:t>
            </a:r>
            <a:r>
              <a:rPr lang="en-US" sz="1200" dirty="0" err="1"/>
              <a:t>preporučljivo</a:t>
            </a:r>
            <a:r>
              <a:rPr lang="en-US" sz="1200" dirty="0"/>
              <a:t> </a:t>
            </a:r>
            <a:r>
              <a:rPr lang="en-US" sz="1200" dirty="0" err="1"/>
              <a:t>meriti</a:t>
            </a:r>
            <a:r>
              <a:rPr lang="en-US" sz="1200" dirty="0"/>
              <a:t> </a:t>
            </a:r>
            <a:r>
              <a:rPr lang="en-US" sz="1200" dirty="0" err="1"/>
              <a:t>unutrašnju</a:t>
            </a:r>
            <a:r>
              <a:rPr lang="en-US" sz="1200" dirty="0"/>
              <a:t> </a:t>
            </a:r>
            <a:r>
              <a:rPr lang="en-US" sz="1200" dirty="0" err="1"/>
              <a:t>otpornost</a:t>
            </a:r>
            <a:r>
              <a:rPr lang="en-US" sz="1200" dirty="0"/>
              <a:t> </a:t>
            </a:r>
            <a:r>
              <a:rPr lang="en-US" sz="1200" dirty="0" err="1"/>
              <a:t>naponskih</a:t>
            </a:r>
            <a:r>
              <a:rPr lang="en-US" sz="1200" dirty="0"/>
              <a:t> </a:t>
            </a:r>
            <a:r>
              <a:rPr lang="en-US" sz="1200" dirty="0" err="1"/>
              <a:t>izvora</a:t>
            </a:r>
            <a:r>
              <a:rPr lang="en-US" sz="1200" dirty="0"/>
              <a:t> </a:t>
            </a:r>
            <a:r>
              <a:rPr lang="en-US" sz="1200" dirty="0" err="1"/>
              <a:t>ovom</a:t>
            </a:r>
            <a:r>
              <a:rPr lang="en-US" sz="1200" dirty="0"/>
              <a:t> </a:t>
            </a:r>
            <a:r>
              <a:rPr lang="en-US" sz="1200" dirty="0" err="1"/>
              <a:t>metodom</a:t>
            </a:r>
            <a:r>
              <a:rPr lang="en-US" sz="1200" dirty="0" smtClean="0"/>
              <a:t>!</a:t>
            </a:r>
            <a:endParaRPr lang="sr-Latn-RS" sz="1200" dirty="0" smtClean="0"/>
          </a:p>
          <a:p>
            <a:endParaRPr lang="en-US" sz="1200" dirty="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sr-Latn-RS" sz="1200" dirty="0"/>
          </a:p>
          <a:p>
            <a:pPr marL="109728" indent="0">
              <a:buNone/>
            </a:pPr>
            <a:endParaRPr lang="sr-Latn-RS" sz="1200" dirty="0" smtClean="0"/>
          </a:p>
          <a:p>
            <a:pPr marL="109728" indent="0">
              <a:buNone/>
            </a:pPr>
            <a:endParaRPr lang="en-US" sz="1200" dirty="0"/>
          </a:p>
          <a:p>
            <a:pPr marL="109728" indent="0">
              <a:buNone/>
            </a:pPr>
            <a:r>
              <a:rPr lang="en-US" sz="1200" dirty="0"/>
              <a:t> </a:t>
            </a:r>
          </a:p>
          <a:p>
            <a:pPr marL="109728" indent="0" algn="just">
              <a:buNone/>
              <a:tabLst>
                <a:tab pos="346075" algn="l"/>
              </a:tabLst>
            </a:pPr>
            <a:endParaRPr lang="vi-VN" sz="1200" dirty="0"/>
          </a:p>
          <a:p>
            <a:pPr marL="109728" indent="0" algn="just">
              <a:buNone/>
              <a:tabLst>
                <a:tab pos="346075" algn="l"/>
              </a:tabLst>
            </a:pPr>
            <a:r>
              <a:rPr lang="vi-VN" sz="1200" dirty="0" smtClean="0"/>
              <a:t>1. 	Ubaciti </a:t>
            </a:r>
            <a:r>
              <a:rPr lang="vi-VN" sz="1200" dirty="0"/>
              <a:t>crveni testi provodnik u priključak “V/</a:t>
            </a:r>
            <a:r>
              <a:rPr lang="el-GR" sz="1200" dirty="0"/>
              <a:t>Ω“, </a:t>
            </a:r>
            <a:r>
              <a:rPr lang="vi-VN" sz="1200" dirty="0"/>
              <a:t>a crni u priključak “COM</a:t>
            </a:r>
            <a:r>
              <a:rPr lang="vi-VN" sz="1200" dirty="0" smtClean="0"/>
              <a:t>“</a:t>
            </a:r>
            <a:r>
              <a:rPr lang="sr-Latn-RS" sz="1200" dirty="0" smtClean="0"/>
              <a:t>.</a:t>
            </a:r>
          </a:p>
          <a:p>
            <a:pPr marL="109728" indent="0" algn="just">
              <a:buNone/>
              <a:tabLst>
                <a:tab pos="346075" algn="l"/>
              </a:tabLst>
            </a:pPr>
            <a:endParaRPr lang="vi-VN" sz="1200" dirty="0"/>
          </a:p>
          <a:p>
            <a:pPr marL="109728" indent="0" algn="just">
              <a:buNone/>
              <a:tabLst>
                <a:tab pos="346075" algn="l"/>
              </a:tabLst>
            </a:pPr>
            <a:r>
              <a:rPr lang="vi-VN" sz="1200" dirty="0" smtClean="0"/>
              <a:t>2. 	Podesiti </a:t>
            </a:r>
            <a:r>
              <a:rPr lang="vi-VN" sz="1200" dirty="0"/>
              <a:t>željeni merni opseg. Ako je vrednost otpora koji se meri nepoznat, onda opseg podesiti na maksimalnu vrednost. Zatim postepeno smanjivati opseg, dok se ne dođe do potrebnog za očitavanje vrednosti 3. Priključiti krajeve provodnika na testiranim komponentama ili oba kraja provodnika spojiti sa mernim tačkama. Dobijenu vrednost očitati na </a:t>
            </a:r>
            <a:r>
              <a:rPr lang="vi-VN" sz="1200" dirty="0" smtClean="0"/>
              <a:t>displeju</a:t>
            </a:r>
            <a:r>
              <a:rPr lang="sr-Latn-RS" sz="1200" dirty="0" smtClean="0"/>
              <a:t>.</a:t>
            </a:r>
          </a:p>
          <a:p>
            <a:pPr marL="109728" indent="0" algn="just">
              <a:buNone/>
              <a:tabLst>
                <a:tab pos="346075" algn="l"/>
              </a:tabLst>
            </a:pPr>
            <a:endParaRPr lang="vi-VN" sz="1200" dirty="0"/>
          </a:p>
          <a:p>
            <a:pPr marL="109728" indent="0" algn="just">
              <a:buNone/>
              <a:tabLst>
                <a:tab pos="346075" algn="l"/>
              </a:tabLst>
            </a:pPr>
            <a:r>
              <a:rPr lang="sr-Latn-RS" sz="1200" dirty="0" smtClean="0"/>
              <a:t>3</a:t>
            </a:r>
            <a:r>
              <a:rPr lang="vi-VN" sz="1200" dirty="0" smtClean="0"/>
              <a:t>. </a:t>
            </a:r>
            <a:r>
              <a:rPr lang="vi-VN" sz="1200" dirty="0"/>
              <a:t>	2000M</a:t>
            </a:r>
            <a:r>
              <a:rPr lang="el-GR" sz="1200" dirty="0"/>
              <a:t>Ω </a:t>
            </a:r>
            <a:r>
              <a:rPr lang="vi-VN" sz="1200" dirty="0"/>
              <a:t>merenje visokih vrednosti otpora: pre početka merenja kod ovog mernog opsega kratko spojiti strujno kolo, kao i krajeve crvene i crne testne sonde. Na displeju će se pojaviti vrednost greške ( približno 10 cifara ). Zapamtite ovu vrednost. Zatim spojiti krajeve testnih provodnika sa mernim tačkama. Očitana vrednost na displeju oduzeta sa greškom, daje pravu vrednost otpornosti.</a:t>
            </a:r>
          </a:p>
        </p:txBody>
      </p:sp>
      <p:sp>
        <p:nvSpPr>
          <p:cNvPr id="2" name="Rectangle 1"/>
          <p:cNvSpPr/>
          <p:nvPr/>
        </p:nvSpPr>
        <p:spPr>
          <a:xfrm>
            <a:off x="3851920" y="1556792"/>
            <a:ext cx="4572000" cy="2123658"/>
          </a:xfrm>
          <a:prstGeom prst="rect">
            <a:avLst/>
          </a:prstGeom>
        </p:spPr>
        <p:txBody>
          <a:bodyPr>
            <a:spAutoFit/>
          </a:bodyPr>
          <a:lstStyle/>
          <a:p>
            <a:r>
              <a:rPr lang="en-US" sz="1200" b="1" dirty="0" err="1"/>
              <a:t>Napomena</a:t>
            </a:r>
            <a:r>
              <a:rPr lang="en-US" sz="1200" b="1" dirty="0"/>
              <a:t>:</a:t>
            </a:r>
            <a:endParaRPr lang="en-US" sz="1200" dirty="0"/>
          </a:p>
          <a:p>
            <a:pPr algn="just"/>
            <a:r>
              <a:rPr lang="en-US" sz="1200" dirty="0" err="1"/>
              <a:t>Opseg</a:t>
            </a:r>
            <a:r>
              <a:rPr lang="en-US" sz="1200" dirty="0"/>
              <a:t> od 2000MΩ </a:t>
            </a:r>
            <a:r>
              <a:rPr lang="en-US" sz="1200" dirty="0" err="1"/>
              <a:t>prikladan</a:t>
            </a:r>
            <a:r>
              <a:rPr lang="en-US" sz="1200" dirty="0"/>
              <a:t> je </a:t>
            </a:r>
            <a:r>
              <a:rPr lang="en-US" sz="1200" dirty="0" err="1"/>
              <a:t>za</a:t>
            </a:r>
            <a:r>
              <a:rPr lang="en-US" sz="1200" dirty="0"/>
              <a:t> </a:t>
            </a:r>
            <a:r>
              <a:rPr lang="en-US" sz="1200" dirty="0" err="1"/>
              <a:t>merenje</a:t>
            </a:r>
            <a:r>
              <a:rPr lang="en-US" sz="1200" dirty="0"/>
              <a:t> </a:t>
            </a:r>
            <a:r>
              <a:rPr lang="en-US" sz="1200" dirty="0" err="1"/>
              <a:t>visokih</a:t>
            </a:r>
            <a:r>
              <a:rPr lang="en-US" sz="1200" dirty="0"/>
              <a:t> </a:t>
            </a:r>
            <a:r>
              <a:rPr lang="en-US" sz="1200" dirty="0" err="1"/>
              <a:t>vrednosti</a:t>
            </a:r>
            <a:r>
              <a:rPr lang="en-US" sz="1200" dirty="0"/>
              <a:t> </a:t>
            </a:r>
            <a:r>
              <a:rPr lang="en-US" sz="1200" dirty="0" err="1"/>
              <a:t>otpora</a:t>
            </a:r>
            <a:r>
              <a:rPr lang="en-US" sz="1200" dirty="0"/>
              <a:t>, ali se </a:t>
            </a:r>
            <a:r>
              <a:rPr lang="en-US" sz="1200" dirty="0" err="1"/>
              <a:t>izmerene</a:t>
            </a:r>
            <a:r>
              <a:rPr lang="en-US" sz="1200" dirty="0"/>
              <a:t> </a:t>
            </a:r>
            <a:r>
              <a:rPr lang="en-US" sz="1200" dirty="0" err="1"/>
              <a:t>vrednosti</a:t>
            </a:r>
            <a:r>
              <a:rPr lang="en-US" sz="1200" dirty="0"/>
              <a:t> </a:t>
            </a:r>
            <a:r>
              <a:rPr lang="en-US" sz="1200" dirty="0" err="1"/>
              <a:t>sporije</a:t>
            </a:r>
            <a:r>
              <a:rPr lang="en-US" sz="1200" dirty="0"/>
              <a:t> </a:t>
            </a:r>
            <a:r>
              <a:rPr lang="en-US" sz="1200" dirty="0" err="1"/>
              <a:t>dobijaju</a:t>
            </a:r>
            <a:r>
              <a:rPr lang="en-US" sz="1200" dirty="0"/>
              <a:t>. </a:t>
            </a:r>
            <a:r>
              <a:rPr lang="en-US" sz="1200" dirty="0" err="1"/>
              <a:t>Kada</a:t>
            </a:r>
            <a:r>
              <a:rPr lang="en-US" sz="1200" dirty="0"/>
              <a:t> se </a:t>
            </a:r>
            <a:r>
              <a:rPr lang="en-US" sz="1200" dirty="0" err="1"/>
              <a:t>meri</a:t>
            </a:r>
            <a:r>
              <a:rPr lang="en-US" sz="1200" dirty="0"/>
              <a:t> </a:t>
            </a:r>
            <a:r>
              <a:rPr lang="en-US" sz="1200" dirty="0" err="1"/>
              <a:t>vrednost</a:t>
            </a:r>
            <a:r>
              <a:rPr lang="en-US" sz="1200" dirty="0"/>
              <a:t> </a:t>
            </a:r>
            <a:r>
              <a:rPr lang="en-US" sz="1200" dirty="0" err="1"/>
              <a:t>otpora</a:t>
            </a:r>
            <a:r>
              <a:rPr lang="en-US" sz="1200" dirty="0"/>
              <a:t> </a:t>
            </a:r>
            <a:r>
              <a:rPr lang="en-US" sz="1200" dirty="0" err="1"/>
              <a:t>ispod</a:t>
            </a:r>
            <a:r>
              <a:rPr lang="en-US" sz="1200" dirty="0"/>
              <a:t> 20MΩ, </a:t>
            </a:r>
            <a:r>
              <a:rPr lang="en-US" sz="1200" dirty="0" err="1"/>
              <a:t>treba</a:t>
            </a:r>
            <a:r>
              <a:rPr lang="en-US" sz="1200" dirty="0"/>
              <a:t> </a:t>
            </a:r>
            <a:r>
              <a:rPr lang="en-US" sz="1200" dirty="0" err="1"/>
              <a:t>odabrati</a:t>
            </a:r>
            <a:r>
              <a:rPr lang="en-US" sz="1200" dirty="0"/>
              <a:t> </a:t>
            </a:r>
            <a:r>
              <a:rPr lang="en-US" sz="1200" dirty="0" err="1"/>
              <a:t>merni</a:t>
            </a:r>
            <a:r>
              <a:rPr lang="en-US" sz="1200" dirty="0"/>
              <a:t> </a:t>
            </a:r>
            <a:r>
              <a:rPr lang="en-US" sz="1200" dirty="0" err="1"/>
              <a:t>opseg</a:t>
            </a:r>
            <a:r>
              <a:rPr lang="en-US" sz="1200" dirty="0"/>
              <a:t> </a:t>
            </a:r>
            <a:r>
              <a:rPr lang="en-US" sz="1200" dirty="0" err="1"/>
              <a:t>niži</a:t>
            </a:r>
            <a:r>
              <a:rPr lang="en-US" sz="1200" dirty="0"/>
              <a:t> od 20MΩ, </a:t>
            </a:r>
            <a:r>
              <a:rPr lang="en-US" sz="1200" dirty="0" err="1"/>
              <a:t>kako</a:t>
            </a:r>
            <a:r>
              <a:rPr lang="en-US" sz="1200" dirty="0"/>
              <a:t> bi se </a:t>
            </a:r>
            <a:r>
              <a:rPr lang="en-US" sz="1200" dirty="0" err="1"/>
              <a:t>napravila</a:t>
            </a:r>
            <a:r>
              <a:rPr lang="en-US" sz="1200" dirty="0"/>
              <a:t> </a:t>
            </a:r>
            <a:r>
              <a:rPr lang="en-US" sz="1200" dirty="0" err="1"/>
              <a:t>što</a:t>
            </a:r>
            <a:r>
              <a:rPr lang="en-US" sz="1200" dirty="0"/>
              <a:t> </a:t>
            </a:r>
            <a:r>
              <a:rPr lang="en-US" sz="1200" dirty="0" err="1"/>
              <a:t>manja</a:t>
            </a:r>
            <a:r>
              <a:rPr lang="en-US" sz="1200" dirty="0"/>
              <a:t> </a:t>
            </a:r>
            <a:r>
              <a:rPr lang="en-US" sz="1200" dirty="0" err="1"/>
              <a:t>greška</a:t>
            </a:r>
            <a:r>
              <a:rPr lang="en-US" sz="1200" dirty="0"/>
              <a:t> </a:t>
            </a:r>
            <a:r>
              <a:rPr lang="en-US" sz="1200" dirty="0" err="1"/>
              <a:t>prilikom</a:t>
            </a:r>
            <a:r>
              <a:rPr lang="en-US" sz="1200" dirty="0"/>
              <a:t> </a:t>
            </a:r>
            <a:r>
              <a:rPr lang="en-US" sz="1200" dirty="0" err="1"/>
              <a:t>merenja</a:t>
            </a:r>
            <a:r>
              <a:rPr lang="en-US" sz="1200" dirty="0"/>
              <a:t>.</a:t>
            </a:r>
          </a:p>
          <a:p>
            <a:pPr algn="just"/>
            <a:r>
              <a:rPr lang="en-US" sz="1200" dirty="0"/>
              <a:t>UPOZORENJE :</a:t>
            </a:r>
          </a:p>
          <a:p>
            <a:pPr algn="just"/>
            <a:r>
              <a:rPr lang="en-US" sz="1200" dirty="0"/>
              <a:t>Ne </a:t>
            </a:r>
            <a:r>
              <a:rPr lang="en-US" sz="1200" dirty="0" err="1"/>
              <a:t>sme</a:t>
            </a:r>
            <a:r>
              <a:rPr lang="en-US" sz="1200" dirty="0"/>
              <a:t> se </a:t>
            </a:r>
            <a:r>
              <a:rPr lang="en-US" sz="1200" dirty="0" err="1"/>
              <a:t>izvoditi</a:t>
            </a:r>
            <a:r>
              <a:rPr lang="en-US" sz="1200" dirty="0"/>
              <a:t> </a:t>
            </a:r>
            <a:r>
              <a:rPr lang="en-US" sz="1200" dirty="0" err="1"/>
              <a:t>merenje</a:t>
            </a:r>
            <a:r>
              <a:rPr lang="en-US" sz="1200" dirty="0"/>
              <a:t> pod </a:t>
            </a:r>
            <a:r>
              <a:rPr lang="en-US" sz="1200" dirty="0" err="1"/>
              <a:t>naponom</a:t>
            </a:r>
            <a:r>
              <a:rPr lang="en-US" sz="1200" dirty="0"/>
              <a:t> u </a:t>
            </a:r>
            <a:r>
              <a:rPr lang="en-US" sz="1200" dirty="0" err="1"/>
              <a:t>strujnom</a:t>
            </a:r>
            <a:r>
              <a:rPr lang="en-US" sz="1200" dirty="0"/>
              <a:t> </a:t>
            </a:r>
            <a:r>
              <a:rPr lang="en-US" sz="1200" dirty="0" err="1"/>
              <a:t>kolu</a:t>
            </a:r>
            <a:r>
              <a:rPr lang="en-US" sz="1200" dirty="0"/>
              <a:t>. </a:t>
            </a:r>
            <a:r>
              <a:rPr lang="en-US" sz="1200" dirty="0" err="1"/>
              <a:t>Obavezno</a:t>
            </a:r>
            <a:r>
              <a:rPr lang="en-US" sz="1200" dirty="0"/>
              <a:t> </a:t>
            </a:r>
            <a:r>
              <a:rPr lang="en-US" sz="1200" dirty="0" err="1"/>
              <a:t>izvršiti</a:t>
            </a:r>
            <a:r>
              <a:rPr lang="en-US" sz="1200" dirty="0"/>
              <a:t> </a:t>
            </a:r>
            <a:r>
              <a:rPr lang="en-US" sz="1200" dirty="0" err="1"/>
              <a:t>pražnjenje</a:t>
            </a:r>
            <a:r>
              <a:rPr lang="en-US" sz="1200" dirty="0"/>
              <a:t> </a:t>
            </a:r>
            <a:r>
              <a:rPr lang="en-US" sz="1200" dirty="0" err="1"/>
              <a:t>kondezatora</a:t>
            </a:r>
            <a:r>
              <a:rPr lang="en-US" sz="1200" dirty="0"/>
              <a:t> ( </a:t>
            </a:r>
            <a:r>
              <a:rPr lang="en-US" sz="1200" dirty="0" err="1"/>
              <a:t>naročito</a:t>
            </a:r>
            <a:r>
              <a:rPr lang="en-US" sz="1200" dirty="0"/>
              <a:t> </a:t>
            </a:r>
            <a:r>
              <a:rPr lang="en-US" sz="1200" dirty="0" err="1"/>
              <a:t>velike</a:t>
            </a:r>
            <a:r>
              <a:rPr lang="en-US" sz="1200" dirty="0"/>
              <a:t> </a:t>
            </a:r>
            <a:r>
              <a:rPr lang="en-US" sz="1200" dirty="0" err="1"/>
              <a:t>kapacitivne</a:t>
            </a:r>
            <a:r>
              <a:rPr lang="en-US" sz="1200" dirty="0"/>
              <a:t> </a:t>
            </a:r>
            <a:r>
              <a:rPr lang="en-US" sz="1200" dirty="0" err="1"/>
              <a:t>vrednosti</a:t>
            </a:r>
            <a:r>
              <a:rPr lang="en-US" sz="1200" dirty="0"/>
              <a:t> ) pre </a:t>
            </a:r>
            <a:r>
              <a:rPr lang="en-US" sz="1200" dirty="0" err="1"/>
              <a:t>merenja</a:t>
            </a:r>
            <a:r>
              <a:rPr lang="en-US" sz="1200" dirty="0"/>
              <a:t>, </a:t>
            </a:r>
            <a:r>
              <a:rPr lang="en-US" sz="1200" dirty="0" err="1"/>
              <a:t>kako</a:t>
            </a:r>
            <a:r>
              <a:rPr lang="en-US" sz="1200" dirty="0"/>
              <a:t> se ne bi </a:t>
            </a:r>
            <a:r>
              <a:rPr lang="en-US" sz="1200" dirty="0" err="1"/>
              <a:t>remetio</a:t>
            </a:r>
            <a:r>
              <a:rPr lang="en-US" sz="1200" dirty="0"/>
              <a:t> </a:t>
            </a:r>
            <a:r>
              <a:rPr lang="en-US" sz="1200" dirty="0" err="1"/>
              <a:t>naponski</a:t>
            </a:r>
            <a:r>
              <a:rPr lang="en-US" sz="1200" dirty="0"/>
              <a:t> signal </a:t>
            </a:r>
            <a:r>
              <a:rPr lang="en-US" sz="1200" dirty="0" err="1"/>
              <a:t>prilikom</a:t>
            </a:r>
            <a:r>
              <a:rPr lang="en-US" sz="1200" dirty="0"/>
              <a:t> </a:t>
            </a:r>
            <a:r>
              <a:rPr lang="en-US" sz="1200" dirty="0" err="1"/>
              <a:t>merenja</a:t>
            </a:r>
            <a:r>
              <a:rPr lang="en-US" sz="1200" dirty="0"/>
              <a:t>.</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59" y="1556792"/>
            <a:ext cx="2929183"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5264262"/>
      </p:ext>
    </p:extLst>
  </p:cSld>
  <p:clrMapOvr>
    <a:masterClrMapping/>
  </p:clrMapOvr>
  <p:transition>
    <p:cover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898</TotalTime>
  <Words>360</Words>
  <Application>Microsoft Office PowerPoint</Application>
  <PresentationFormat>On-screen Show (4:3)</PresentationFormat>
  <Paragraphs>176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PowerPoint Presentation</vt:lpstr>
      <vt:lpstr>Prenosivi digitalni multimetar UT70A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LABARATORIJSKA VEŽBA 1.</dc:title>
  <dc:creator>REZIJA</dc:creator>
  <cp:lastModifiedBy>Windows User</cp:lastModifiedBy>
  <cp:revision>147</cp:revision>
  <dcterms:created xsi:type="dcterms:W3CDTF">2018-04-25T14:41:35Z</dcterms:created>
  <dcterms:modified xsi:type="dcterms:W3CDTF">2019-03-04T17:57:40Z</dcterms:modified>
</cp:coreProperties>
</file>