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273" r:id="rId26"/>
    <p:sldId id="300"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1" autoAdjust="0"/>
    <p:restoredTop sz="94660"/>
  </p:normalViewPr>
  <p:slideViewPr>
    <p:cSldViewPr>
      <p:cViewPr varScale="1">
        <p:scale>
          <a:sx n="107" d="100"/>
          <a:sy n="107" d="100"/>
        </p:scale>
        <p:origin x="-16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D206AC-B6E5-45BC-A49E-3F5CF212F9B3}" type="datetimeFigureOut">
              <a:rPr lang="en-US" smtClean="0"/>
              <a:pPr/>
              <a:t>3/10/2019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A1E47E-E3BA-4165-9245-7DF796D4F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D206AC-B6E5-45BC-A49E-3F5CF212F9B3}" type="datetimeFigureOut">
              <a:rPr lang="en-US" smtClean="0"/>
              <a:pPr/>
              <a:t>3/10/2019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6D206AC-B6E5-45BC-A49E-3F5CF212F9B3}" type="datetimeFigureOut">
              <a:rPr lang="en-US" smtClean="0"/>
              <a:pPr/>
              <a:t>3/10/2019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6D206AC-B6E5-45BC-A49E-3F5CF212F9B3}" type="datetimeFigureOut">
              <a:rPr lang="en-US" smtClean="0"/>
              <a:pPr/>
              <a:t>3/10/2019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A1E47E-E3BA-4165-9245-7DF796D4F12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D206AC-B6E5-45BC-A49E-3F5CF212F9B3}" type="datetimeFigureOut">
              <a:rPr lang="en-US" smtClean="0"/>
              <a:pPr/>
              <a:t>3/10/2019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A1E47E-E3BA-4165-9245-7DF796D4F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48" y="6165304"/>
            <a:ext cx="3200400" cy="456876"/>
          </a:xfrm>
          <a:prstGeom prst="rect">
            <a:avLst/>
          </a:prstGeom>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r-Latn-RS" sz="1200" b="1" spc="-100" dirty="0" smtClean="0">
                <a:solidFill>
                  <a:schemeClr val="tx1">
                    <a:lumMod val="95000"/>
                  </a:schemeClr>
                </a:solidFill>
                <a:latin typeface="Arial" pitchFamily="34" charset="0"/>
                <a:ea typeface="+mj-ea"/>
                <a:cs typeface="Arial" pitchFamily="34" charset="0"/>
              </a:rPr>
              <a:t>Predmet: </a:t>
            </a:r>
            <a:r>
              <a:rPr lang="sr-Latn-RS" sz="1200" spc="-100" dirty="0" smtClean="0">
                <a:solidFill>
                  <a:schemeClr val="tx1">
                    <a:lumMod val="95000"/>
                  </a:schemeClr>
                </a:solidFill>
                <a:latin typeface="Arial" pitchFamily="34" charset="0"/>
                <a:ea typeface="+mj-ea"/>
                <a:cs typeface="Arial" pitchFamily="34" charset="0"/>
              </a:rPr>
              <a:t>Merenja u telekomunikacijama</a:t>
            </a:r>
            <a:endParaRPr lang="en-US" sz="1200" spc="-100" dirty="0" smtClean="0">
              <a:solidFill>
                <a:schemeClr val="tx1">
                  <a:lumMod val="95000"/>
                </a:schemeClr>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Trener</a:t>
            </a:r>
            <a:r>
              <a:rPr kumimoji="0" lang="en-U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en-US" sz="1200"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Vladimir </a:t>
            </a:r>
            <a:r>
              <a:rPr kumimoji="0" lang="en-US" sz="1200" u="none" strike="noStrike" kern="1200" cap="none" spc="-100" normalizeH="0" baseline="0" noProof="0" dirty="0" err="1" smtClean="0">
                <a:ln>
                  <a:noFill/>
                </a:ln>
                <a:solidFill>
                  <a:schemeClr val="tx1">
                    <a:lumMod val="95000"/>
                  </a:schemeClr>
                </a:solidFill>
                <a:effectLst/>
                <a:uLnTx/>
                <a:uFillTx/>
                <a:latin typeface="Arial" pitchFamily="34" charset="0"/>
                <a:ea typeface="+mj-ea"/>
                <a:cs typeface="Arial" pitchFamily="34" charset="0"/>
              </a:rPr>
              <a:t>Petrović</a:t>
            </a:r>
            <a:endParaRPr kumimoji="0" lang="en-US" sz="1200" u="none" strike="noStrike" kern="1200" cap="none" spc="-100" normalizeH="0" baseline="0" noProof="0" dirty="0">
              <a:ln>
                <a:noFill/>
              </a:ln>
              <a:solidFill>
                <a:schemeClr val="tx1">
                  <a:lumMod val="95000"/>
                </a:schemeClr>
              </a:solidFill>
              <a:effectLst/>
              <a:uLnTx/>
              <a:uFillTx/>
              <a:latin typeface="Arial" pitchFamily="34" charset="0"/>
              <a:ea typeface="+mj-ea"/>
              <a:cs typeface="Arial" pitchFamily="34" charset="0"/>
            </a:endParaRPr>
          </a:p>
        </p:txBody>
      </p:sp>
      <p:pic>
        <p:nvPicPr>
          <p:cNvPr id="5" name="Picture 4" descr="dbbt-logo.jpg"/>
          <p:cNvPicPr>
            <a:picLocks noChangeAspect="1"/>
          </p:cNvPicPr>
          <p:nvPr/>
        </p:nvPicPr>
        <p:blipFill>
          <a:blip r:embed="rId2" cstate="print"/>
          <a:stretch>
            <a:fillRect/>
          </a:stretch>
        </p:blipFill>
        <p:spPr>
          <a:xfrm>
            <a:off x="304800" y="437766"/>
            <a:ext cx="2209800" cy="823121"/>
          </a:xfrm>
          <a:prstGeom prst="rect">
            <a:avLst/>
          </a:prstGeom>
          <a:ln>
            <a:noFill/>
          </a:ln>
          <a:effectLst>
            <a:outerShdw blurRad="292100" dist="139700" dir="2700000" algn="tl" rotWithShape="0">
              <a:srgbClr val="333333">
                <a:alpha val="65000"/>
              </a:srgbClr>
            </a:outerShdw>
          </a:effectLst>
        </p:spPr>
      </p:pic>
      <p:pic>
        <p:nvPicPr>
          <p:cNvPr id="6" name="Picture 5" descr="eu_co-funded.jpg"/>
          <p:cNvPicPr>
            <a:picLocks noChangeAspect="1"/>
          </p:cNvPicPr>
          <p:nvPr/>
        </p:nvPicPr>
        <p:blipFill>
          <a:blip r:embed="rId3" cstate="print"/>
          <a:stretch>
            <a:fillRect/>
          </a:stretch>
        </p:blipFill>
        <p:spPr>
          <a:xfrm>
            <a:off x="6019800" y="446298"/>
            <a:ext cx="2819400" cy="805337"/>
          </a:xfrm>
          <a:prstGeom prst="rect">
            <a:avLst/>
          </a:prstGeom>
          <a:ln>
            <a:noFill/>
          </a:ln>
          <a:effectLst>
            <a:outerShdw blurRad="292100" dist="139700" dir="2700000" algn="tl" rotWithShape="0">
              <a:srgbClr val="333333">
                <a:alpha val="65000"/>
              </a:srgbClr>
            </a:outerShdw>
          </a:effectLst>
        </p:spPr>
      </p:pic>
      <p:pic>
        <p:nvPicPr>
          <p:cNvPr id="7" name="Picture 6" descr="logo tv mreza sa alphom.png"/>
          <p:cNvPicPr>
            <a:picLocks noChangeAspect="1"/>
          </p:cNvPicPr>
          <p:nvPr/>
        </p:nvPicPr>
        <p:blipFill>
          <a:blip r:embed="rId4" cstate="print"/>
          <a:stretch>
            <a:fillRect/>
          </a:stretch>
        </p:blipFill>
        <p:spPr>
          <a:xfrm>
            <a:off x="6858016" y="5940550"/>
            <a:ext cx="2164084" cy="917450"/>
          </a:xfrm>
          <a:prstGeom prst="rect">
            <a:avLst/>
          </a:prstGeom>
        </p:spPr>
      </p:pic>
      <p:sp>
        <p:nvSpPr>
          <p:cNvPr id="9" name="Text Placeholder 2"/>
          <p:cNvSpPr txBox="1">
            <a:spLocks/>
          </p:cNvSpPr>
          <p:nvPr/>
        </p:nvSpPr>
        <p:spPr>
          <a:xfrm>
            <a:off x="467544" y="1393328"/>
            <a:ext cx="8229600" cy="883543"/>
          </a:xfrm>
          <a:prstGeom prst="rect">
            <a:avLst/>
          </a:prstGeom>
        </p:spPr>
        <p:txBody>
          <a:bodyPr>
            <a:noAutofit/>
          </a:bodyPr>
          <a:lstStyle/>
          <a:p>
            <a:pPr marL="411480" marR="0" lvl="0" indent="-342900" defTabSz="914400" rtl="0" eaLnBrk="1" fontAlgn="auto" latinLnBrk="0" hangingPunct="1">
              <a:lnSpc>
                <a:spcPct val="100000"/>
              </a:lnSpc>
              <a:spcBef>
                <a:spcPts val="700"/>
              </a:spcBef>
              <a:spcAft>
                <a:spcPts val="0"/>
              </a:spcAft>
              <a:buClr>
                <a:schemeClr val="tx2"/>
              </a:buClr>
              <a:buSzPct val="95000"/>
              <a:tabLst/>
              <a:defRPr/>
            </a:pP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LAB</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 VE</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ŽBA </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br.</a:t>
            </a:r>
            <a:r>
              <a:rPr lang="en-US" sz="2000" b="1" noProof="0" dirty="0">
                <a:solidFill>
                  <a:srgbClr val="FF0000"/>
                </a:solidFill>
                <a:latin typeface="Arial" pitchFamily="34" charset="0"/>
                <a:cs typeface="Arial" pitchFamily="34" charset="0"/>
              </a:rPr>
              <a:t>2</a:t>
            </a:r>
            <a:endParaRPr lang="sr-Latn-RS" sz="2000" b="1" noProof="0" dirty="0" smtClean="0">
              <a:solidFill>
                <a:srgbClr val="FF0000"/>
              </a:solidFill>
              <a:latin typeface="Arial" pitchFamily="34" charset="0"/>
              <a:cs typeface="Arial" pitchFamily="34" charset="0"/>
            </a:endParaRPr>
          </a:p>
          <a:p>
            <a:pPr marL="411480" lvl="0" indent="-342900">
              <a:spcBef>
                <a:spcPts val="700"/>
              </a:spcBef>
              <a:buClr>
                <a:schemeClr val="tx2"/>
              </a:buClr>
              <a:buSzPct val="95000"/>
              <a:defRPr/>
            </a:pPr>
            <a:r>
              <a:rPr lang="sr-Latn-RS" sz="2000" b="1" dirty="0">
                <a:solidFill>
                  <a:srgbClr val="FF0000"/>
                </a:solidFill>
                <a:latin typeface="Arial" pitchFamily="34" charset="0"/>
                <a:cs typeface="Arial" pitchFamily="34" charset="0"/>
              </a:rPr>
              <a:t>Osnovna merenja na </a:t>
            </a:r>
            <a:r>
              <a:rPr lang="sr-Latn-RS" sz="2000" b="1" dirty="0" err="1">
                <a:solidFill>
                  <a:srgbClr val="FF0000"/>
                </a:solidFill>
                <a:latin typeface="Arial" pitchFamily="34" charset="0"/>
                <a:cs typeface="Arial" pitchFamily="34" charset="0"/>
              </a:rPr>
              <a:t>analognom</a:t>
            </a:r>
            <a:r>
              <a:rPr lang="sr-Latn-RS" sz="2000" b="1" dirty="0">
                <a:solidFill>
                  <a:srgbClr val="FF0000"/>
                </a:solidFill>
                <a:latin typeface="Arial" pitchFamily="34" charset="0"/>
                <a:cs typeface="Arial" pitchFamily="34" charset="0"/>
              </a:rPr>
              <a:t> i digitalnom osciloskopu</a:t>
            </a:r>
            <a:endPar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Content Placeholder 3"/>
          <p:cNvSpPr txBox="1">
            <a:spLocks/>
          </p:cNvSpPr>
          <p:nvPr/>
        </p:nvSpPr>
        <p:spPr>
          <a:xfrm>
            <a:off x="395536" y="2276872"/>
            <a:ext cx="8229600" cy="3719530"/>
          </a:xfrm>
          <a:prstGeom prst="rect">
            <a:avLst/>
          </a:prstGeom>
        </p:spPr>
        <p:txBody>
          <a:bodyPr>
            <a:normAutofit/>
          </a:bodyPr>
          <a:lstStyle/>
          <a:p>
            <a:pPr marL="411480" lvl="0" indent="-342900">
              <a:spcBef>
                <a:spcPts val="700"/>
              </a:spcBef>
              <a:buClr>
                <a:schemeClr val="tx2"/>
              </a:buClr>
              <a:buSzPct val="95000"/>
              <a:buFont typeface="Wingdings"/>
              <a:buChar char=""/>
              <a:defRPr/>
            </a:pPr>
            <a:r>
              <a:rPr lang="sr-Latn-RS" sz="2000" dirty="0" smtClean="0">
                <a:latin typeface="Arial" pitchFamily="34" charset="0"/>
                <a:cs typeface="Arial" pitchFamily="34" charset="0"/>
              </a:rPr>
              <a:t>Osciloskop </a:t>
            </a:r>
            <a:r>
              <a:rPr lang="sr-Latn-RS" sz="2000" dirty="0">
                <a:latin typeface="Arial" pitchFamily="34" charset="0"/>
                <a:cs typeface="Arial" pitchFamily="34" charset="0"/>
              </a:rPr>
              <a:t>(</a:t>
            </a:r>
            <a:r>
              <a:rPr lang="sr-Latn-RS" sz="2000" i="1" dirty="0" err="1">
                <a:latin typeface="Arial" pitchFamily="34" charset="0"/>
                <a:cs typeface="Arial" pitchFamily="34" charset="0"/>
              </a:rPr>
              <a:t>wafeform</a:t>
            </a:r>
            <a:r>
              <a:rPr lang="sr-Latn-RS" sz="2000" i="1" dirty="0">
                <a:latin typeface="Arial" pitchFamily="34" charset="0"/>
                <a:cs typeface="Arial" pitchFamily="34" charset="0"/>
              </a:rPr>
              <a:t> monitor</a:t>
            </a:r>
            <a:r>
              <a:rPr lang="sr-Latn-RS" sz="2000" dirty="0" smtClean="0">
                <a:latin typeface="Arial" pitchFamily="34" charset="0"/>
                <a:cs typeface="Arial" pitchFamily="34" charset="0"/>
              </a:rPr>
              <a:t>)</a:t>
            </a:r>
            <a:endParaRPr lang="en-US" sz="2000" dirty="0" smtClean="0">
              <a:latin typeface="Arial" pitchFamily="34" charset="0"/>
              <a:cs typeface="Arial" pitchFamily="34" charset="0"/>
            </a:endParaRPr>
          </a:p>
          <a:p>
            <a:pPr marL="411480" lvl="0" indent="-342900">
              <a:spcBef>
                <a:spcPts val="700"/>
              </a:spcBef>
              <a:buClr>
                <a:schemeClr val="tx2"/>
              </a:buClr>
              <a:buSzPct val="95000"/>
              <a:buFont typeface="Wingdings"/>
              <a:buChar char=""/>
              <a:defRPr/>
            </a:pPr>
            <a:r>
              <a:rPr lang="sr-Latn-RS" sz="2000" dirty="0" smtClean="0">
                <a:latin typeface="Arial" pitchFamily="34" charset="0"/>
                <a:cs typeface="Arial" pitchFamily="34" charset="0"/>
              </a:rPr>
              <a:t>Sonde </a:t>
            </a:r>
            <a:r>
              <a:rPr lang="sr-Latn-RS" sz="2000" dirty="0">
                <a:latin typeface="Arial" pitchFamily="34" charset="0"/>
                <a:cs typeface="Arial" pitchFamily="34" charset="0"/>
              </a:rPr>
              <a:t>za </a:t>
            </a:r>
            <a:r>
              <a:rPr lang="sr-Latn-RS" sz="2000" dirty="0" smtClean="0">
                <a:latin typeface="Arial" pitchFamily="34" charset="0"/>
                <a:cs typeface="Arial" pitchFamily="34" charset="0"/>
              </a:rPr>
              <a:t>osciloskop</a:t>
            </a:r>
            <a:r>
              <a:rPr lang="en-US" sz="2000" dirty="0">
                <a:latin typeface="Arial" pitchFamily="34" charset="0"/>
                <a:cs typeface="Arial" pitchFamily="34" charset="0"/>
              </a:rPr>
              <a:t>:</a:t>
            </a:r>
            <a:endParaRPr lang="sr-Latn-RS" sz="2000" dirty="0" smtClean="0">
              <a:latin typeface="Arial" pitchFamily="34" charset="0"/>
              <a:cs typeface="Arial" pitchFamily="34" charset="0"/>
            </a:endParaRPr>
          </a:p>
          <a:p>
            <a:pPr marL="411480" lvl="0" indent="-342900">
              <a:spcBef>
                <a:spcPts val="700"/>
              </a:spcBef>
              <a:buClr>
                <a:schemeClr val="tx2"/>
              </a:buClr>
              <a:buSzPct val="95000"/>
              <a:defRPr/>
            </a:pPr>
            <a:r>
              <a:rPr lang="sr-Latn-RS" sz="2000" dirty="0" smtClean="0">
                <a:latin typeface="Arial" pitchFamily="34" charset="0"/>
                <a:cs typeface="Arial" pitchFamily="34" charset="0"/>
              </a:rPr>
              <a:t>	</a:t>
            </a:r>
            <a:r>
              <a:rPr lang="sr-Latn-RS" sz="2000" dirty="0" smtClean="0">
                <a:latin typeface="Arial" pitchFamily="34" charset="0"/>
                <a:cs typeface="Arial" pitchFamily="34" charset="0"/>
              </a:rPr>
              <a:t>-</a:t>
            </a:r>
            <a:r>
              <a:rPr lang="en-US" sz="2000" dirty="0">
                <a:latin typeface="Arial" pitchFamily="34" charset="0"/>
                <a:cs typeface="Arial" pitchFamily="34" charset="0"/>
              </a:rPr>
              <a:t> n</a:t>
            </a:r>
            <a:r>
              <a:rPr lang="sr-Latn-RS" sz="2000" dirty="0" err="1" smtClean="0">
                <a:latin typeface="Arial" pitchFamily="34" charset="0"/>
                <a:cs typeface="Arial" pitchFamily="34" charset="0"/>
              </a:rPr>
              <a:t>aponske</a:t>
            </a:r>
            <a:r>
              <a:rPr lang="sr-Latn-RS" sz="2000" dirty="0" smtClean="0">
                <a:latin typeface="Arial" pitchFamily="34" charset="0"/>
                <a:cs typeface="Arial" pitchFamily="34" charset="0"/>
              </a:rPr>
              <a:t> sonde</a:t>
            </a:r>
            <a:endParaRPr lang="en-US" sz="2000" dirty="0">
              <a:latin typeface="Arial" pitchFamily="34" charset="0"/>
              <a:cs typeface="Arial" pitchFamily="34" charset="0"/>
            </a:endParaRPr>
          </a:p>
          <a:p>
            <a:pPr marL="411480" lvl="0" indent="-342900">
              <a:spcBef>
                <a:spcPts val="700"/>
              </a:spcBef>
              <a:buClr>
                <a:schemeClr val="tx2"/>
              </a:buClr>
              <a:buSzPct val="95000"/>
              <a:defRPr/>
            </a:pPr>
            <a:r>
              <a:rPr lang="sr-Latn-RS" sz="2000" dirty="0">
                <a:latin typeface="Arial" pitchFamily="34" charset="0"/>
                <a:cs typeface="Arial" pitchFamily="34" charset="0"/>
              </a:rPr>
              <a:t>	</a:t>
            </a:r>
            <a:r>
              <a:rPr lang="sr-Latn-RS" sz="2000" dirty="0" smtClean="0">
                <a:latin typeface="Arial" pitchFamily="34" charset="0"/>
                <a:cs typeface="Arial" pitchFamily="34" charset="0"/>
              </a:rPr>
              <a:t>- </a:t>
            </a:r>
            <a:r>
              <a:rPr lang="en-US" sz="2000" dirty="0">
                <a:latin typeface="Arial" pitchFamily="34" charset="0"/>
                <a:cs typeface="Arial" pitchFamily="34" charset="0"/>
              </a:rPr>
              <a:t>s</a:t>
            </a:r>
            <a:r>
              <a:rPr lang="sr-Latn-RS" sz="2000" dirty="0" err="1" smtClean="0">
                <a:latin typeface="Arial" pitchFamily="34" charset="0"/>
                <a:cs typeface="Arial" pitchFamily="34" charset="0"/>
              </a:rPr>
              <a:t>trujne</a:t>
            </a:r>
            <a:r>
              <a:rPr lang="sr-Latn-RS" sz="2000" dirty="0" smtClean="0">
                <a:latin typeface="Arial" pitchFamily="34" charset="0"/>
                <a:cs typeface="Arial" pitchFamily="34" charset="0"/>
              </a:rPr>
              <a:t> </a:t>
            </a:r>
            <a:r>
              <a:rPr lang="sr-Latn-RS" sz="2000" dirty="0">
                <a:latin typeface="Arial" pitchFamily="34" charset="0"/>
                <a:cs typeface="Arial" pitchFamily="34" charset="0"/>
              </a:rPr>
              <a:t>sonde</a:t>
            </a:r>
            <a:endParaRPr lang="sr-Latn-RS" sz="2000" dirty="0" smtClean="0">
              <a:latin typeface="Arial" pitchFamily="34" charset="0"/>
              <a:cs typeface="Arial" pitchFamily="34" charset="0"/>
            </a:endParaRPr>
          </a:p>
          <a:p>
            <a:pPr marL="411480" lvl="0" indent="-342900">
              <a:spcBef>
                <a:spcPts val="700"/>
              </a:spcBef>
              <a:buClr>
                <a:schemeClr val="tx2"/>
              </a:buClr>
              <a:buSzPct val="95000"/>
              <a:defRPr/>
            </a:pPr>
            <a:r>
              <a:rPr kumimoji="0" lang="sr-Latn-RS" sz="2000" b="0" i="0" u="none" strike="noStrike" kern="1200" cap="none" spc="0" normalizeH="0" baseline="0" noProof="0" dirty="0">
                <a:ln>
                  <a:noFill/>
                </a:ln>
                <a:solidFill>
                  <a:schemeClr val="tx1"/>
                </a:solidFill>
                <a:effectLst/>
                <a:uLnTx/>
                <a:uFillTx/>
                <a:latin typeface="Arial" pitchFamily="34" charset="0"/>
                <a:cs typeface="Arial" pitchFamily="34" charset="0"/>
              </a:rPr>
              <a:t>	</a:t>
            </a:r>
            <a:r>
              <a:rPr kumimoji="0" lang="sr-Latn-R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en-US" sz="2000" noProof="0" dirty="0">
                <a:latin typeface="Arial" pitchFamily="34" charset="0"/>
                <a:cs typeface="Arial" pitchFamily="34" charset="0"/>
              </a:rPr>
              <a:t>d</a:t>
            </a:r>
            <a:r>
              <a:rPr lang="sr-Latn-RS" sz="2000" dirty="0" err="1" smtClean="0">
                <a:latin typeface="Arial" pitchFamily="34" charset="0"/>
                <a:cs typeface="Arial" pitchFamily="34" charset="0"/>
              </a:rPr>
              <a:t>iferencijalne</a:t>
            </a:r>
            <a:r>
              <a:rPr lang="sr-Latn-RS" sz="2000" dirty="0" smtClean="0">
                <a:latin typeface="Arial" pitchFamily="34" charset="0"/>
                <a:cs typeface="Arial" pitchFamily="34" charset="0"/>
              </a:rPr>
              <a:t> sonde</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11480" lvl="0" indent="-342900">
              <a:spcBef>
                <a:spcPts val="700"/>
              </a:spcBef>
              <a:buClr>
                <a:schemeClr val="tx2"/>
              </a:buClr>
              <a:buSzPct val="95000"/>
              <a:buFont typeface="Wingdings"/>
              <a:buChar char=""/>
              <a:defRPr/>
            </a:pPr>
            <a:r>
              <a:rPr lang="pl-PL" sz="2000" dirty="0" smtClean="0">
                <a:latin typeface="Arial" pitchFamily="34" charset="0"/>
                <a:cs typeface="Arial" pitchFamily="34" charset="0"/>
              </a:rPr>
              <a:t>Osnovne </a:t>
            </a:r>
            <a:r>
              <a:rPr lang="pl-PL" sz="2000" dirty="0">
                <a:latin typeface="Arial" pitchFamily="34" charset="0"/>
                <a:cs typeface="Arial" pitchFamily="34" charset="0"/>
              </a:rPr>
              <a:t>funkcije i upotreba osciloskopa</a:t>
            </a:r>
            <a:r>
              <a:rPr lang="sr-Latn-RS" sz="2000" dirty="0" smtClean="0">
                <a:latin typeface="Arial" pitchFamily="34" charset="0"/>
                <a:cs typeface="Arial" pitchFamily="34" charset="0"/>
              </a:rPr>
              <a:t>:</a:t>
            </a:r>
            <a:endParaRPr lang="sr-Latn-RS" sz="2000" dirty="0" smtClean="0">
              <a:latin typeface="Arial" pitchFamily="34" charset="0"/>
              <a:cs typeface="Arial" pitchFamily="34" charset="0"/>
            </a:endParaRPr>
          </a:p>
          <a:p>
            <a:pPr marL="411480" lvl="0" indent="-342900">
              <a:spcBef>
                <a:spcPts val="700"/>
              </a:spcBef>
              <a:buClr>
                <a:schemeClr val="tx2"/>
              </a:buClr>
              <a:buSzPct val="95000"/>
              <a:defRPr/>
            </a:pPr>
            <a:r>
              <a:rPr lang="sr-Latn-RS" sz="2000" dirty="0">
                <a:latin typeface="Arial" pitchFamily="34" charset="0"/>
                <a:cs typeface="Arial" pitchFamily="34" charset="0"/>
              </a:rPr>
              <a:t>	- </a:t>
            </a:r>
            <a:r>
              <a:rPr lang="sr-Latn-RS" sz="2000" dirty="0" smtClean="0">
                <a:latin typeface="Arial" pitchFamily="34" charset="0"/>
                <a:cs typeface="Arial" pitchFamily="34" charset="0"/>
              </a:rPr>
              <a:t>Analogni </a:t>
            </a:r>
            <a:r>
              <a:rPr lang="sr-Latn-RS" sz="2000" dirty="0">
                <a:latin typeface="Arial" pitchFamily="34" charset="0"/>
                <a:cs typeface="Arial" pitchFamily="34" charset="0"/>
              </a:rPr>
              <a:t>osciloskop  „</a:t>
            </a:r>
            <a:r>
              <a:rPr lang="sr-Latn-RS" sz="2000" dirty="0" err="1">
                <a:latin typeface="Arial" pitchFamily="34" charset="0"/>
                <a:cs typeface="Arial" pitchFamily="34" charset="0"/>
              </a:rPr>
              <a:t>Tektronix</a:t>
            </a:r>
            <a:r>
              <a:rPr lang="sr-Latn-RS" sz="2000" dirty="0">
                <a:latin typeface="Arial" pitchFamily="34" charset="0"/>
                <a:cs typeface="Arial" pitchFamily="34" charset="0"/>
              </a:rPr>
              <a:t> WFM </a:t>
            </a:r>
            <a:r>
              <a:rPr lang="sr-Latn-RS" sz="2000" dirty="0" smtClean="0">
                <a:latin typeface="Arial" pitchFamily="34" charset="0"/>
                <a:cs typeface="Arial" pitchFamily="34" charset="0"/>
              </a:rPr>
              <a:t>1735“</a:t>
            </a:r>
            <a:endParaRPr lang="sr-Latn-RS" sz="2000" dirty="0" smtClean="0">
              <a:latin typeface="Arial" pitchFamily="34" charset="0"/>
              <a:cs typeface="Arial" pitchFamily="34" charset="0"/>
            </a:endParaRPr>
          </a:p>
          <a:p>
            <a:pPr marL="411480" lvl="0" indent="-342900">
              <a:spcBef>
                <a:spcPts val="700"/>
              </a:spcBef>
              <a:buClr>
                <a:schemeClr val="tx2"/>
              </a:buClr>
              <a:buSzPct val="95000"/>
              <a:defRPr/>
            </a:pPr>
            <a:r>
              <a:rPr lang="sr-Latn-RS" sz="2000" dirty="0" smtClean="0">
                <a:latin typeface="Arial" pitchFamily="34" charset="0"/>
                <a:cs typeface="Arial" pitchFamily="34" charset="0"/>
              </a:rPr>
              <a:t>	</a:t>
            </a:r>
            <a:r>
              <a:rPr lang="sr-Latn-RS" sz="2000" dirty="0">
                <a:latin typeface="Arial" pitchFamily="34" charset="0"/>
                <a:cs typeface="Arial" pitchFamily="34" charset="0"/>
              </a:rPr>
              <a:t>- </a:t>
            </a:r>
            <a:r>
              <a:rPr lang="sr-Latn-RS" sz="2000" dirty="0" smtClean="0">
                <a:latin typeface="Arial" pitchFamily="34" charset="0"/>
                <a:cs typeface="Arial" pitchFamily="34" charset="0"/>
              </a:rPr>
              <a:t>Digitalni </a:t>
            </a:r>
            <a:r>
              <a:rPr lang="sr-Latn-RS" sz="2000" dirty="0">
                <a:latin typeface="Arial" pitchFamily="34" charset="0"/>
                <a:cs typeface="Arial" pitchFamily="34" charset="0"/>
              </a:rPr>
              <a:t>osciloskop  „</a:t>
            </a:r>
            <a:r>
              <a:rPr lang="sr-Latn-RS" sz="2000" dirty="0" err="1">
                <a:latin typeface="Arial" pitchFamily="34" charset="0"/>
                <a:cs typeface="Arial" pitchFamily="34" charset="0"/>
              </a:rPr>
              <a:t>Tektronix</a:t>
            </a:r>
            <a:r>
              <a:rPr lang="sr-Latn-RS" sz="2000" dirty="0">
                <a:latin typeface="Arial" pitchFamily="34" charset="0"/>
                <a:cs typeface="Arial" pitchFamily="34" charset="0"/>
              </a:rPr>
              <a:t> TBS 1042“</a:t>
            </a:r>
            <a:endParaRPr lang="en-US" sz="2000" dirty="0" smtClean="0">
              <a:latin typeface="Arial" pitchFamily="34" charset="0"/>
              <a:cs typeface="Arial" pitchFamily="34" charset="0"/>
            </a:endParaRPr>
          </a:p>
          <a:p>
            <a:pPr marL="411480" lvl="0" indent="-342900">
              <a:spcBef>
                <a:spcPts val="700"/>
              </a:spcBef>
              <a:buClr>
                <a:schemeClr val="tx2"/>
              </a:buClr>
              <a:buSzPct val="95000"/>
              <a:buFont typeface="Wingdings"/>
              <a:buChar char=""/>
              <a:defRPr/>
            </a:pPr>
            <a:r>
              <a:rPr lang="pl-PL" sz="2000" dirty="0" smtClean="0">
                <a:latin typeface="Arial" pitchFamily="34" charset="0"/>
                <a:cs typeface="Arial" pitchFamily="34" charset="0"/>
              </a:rPr>
              <a:t>Merenja</a:t>
            </a:r>
            <a:r>
              <a:rPr lang="sr-Latn-RS" sz="2000" dirty="0" smtClean="0">
                <a:latin typeface="Arial" pitchFamily="34" charset="0"/>
                <a:cs typeface="Arial" pitchFamily="34" charset="0"/>
              </a:rPr>
              <a:t>:</a:t>
            </a:r>
            <a:endParaRPr lang="sr-Latn-RS" sz="2000" dirty="0">
              <a:latin typeface="Arial" pitchFamily="34" charset="0"/>
              <a:cs typeface="Arial" pitchFamily="34" charset="0"/>
            </a:endParaRPr>
          </a:p>
          <a:p>
            <a:pPr marL="396875" marR="0" lvl="0" algn="l" defTabSz="914400" rtl="0" eaLnBrk="1" fontAlgn="auto" latinLnBrk="0" hangingPunct="1">
              <a:lnSpc>
                <a:spcPct val="100000"/>
              </a:lnSpc>
              <a:spcBef>
                <a:spcPts val="700"/>
              </a:spcBef>
              <a:spcAft>
                <a:spcPts val="0"/>
              </a:spcAft>
              <a:buClr>
                <a:schemeClr val="tx2"/>
              </a:buClr>
              <a:buSzPct val="95000"/>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8580" marR="0" lvl="0" algn="l" defTabSz="914400" rtl="0" eaLnBrk="1" fontAlgn="auto" latinLnBrk="0" hangingPunct="1">
              <a:lnSpc>
                <a:spcPct val="100000"/>
              </a:lnSpc>
              <a:spcBef>
                <a:spcPts val="700"/>
              </a:spcBef>
              <a:spcAft>
                <a:spcPts val="0"/>
              </a:spcAft>
              <a:buClr>
                <a:schemeClr val="tx2"/>
              </a:buClr>
              <a:buSzPct val="95000"/>
              <a:tabLst/>
              <a:defRPr/>
            </a:pPr>
            <a:endParaRPr kumimoji="0" lang="nb-NO"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smtClean="0"/>
              <a:t>Prednji panel</a:t>
            </a:r>
            <a:endParaRPr lang="sr-Latn-RS" sz="1200" b="1" dirty="0"/>
          </a:p>
          <a:p>
            <a:pPr marL="3175" indent="0" algn="just">
              <a:buNone/>
            </a:pPr>
            <a:endParaRPr lang="vi-VN" sz="1200" b="1" dirty="0"/>
          </a:p>
          <a:p>
            <a:pPr marL="3175" indent="0" algn="just">
              <a:buNone/>
            </a:pPr>
            <a:r>
              <a:rPr lang="vi-VN" sz="1200" dirty="0"/>
              <a:t>Sledeća celina je </a:t>
            </a:r>
            <a:r>
              <a:rPr lang="vi-VN" sz="1200" b="1" dirty="0"/>
              <a:t>LINE SELECT</a:t>
            </a:r>
            <a:r>
              <a:rPr lang="vi-VN" sz="1200" dirty="0"/>
              <a:t>. Nju čine tri dugmeta 16.,17. i 18.</a:t>
            </a:r>
          </a:p>
          <a:p>
            <a:pPr marL="3175" indent="0" algn="just">
              <a:buNone/>
            </a:pPr>
            <a:endParaRPr lang="vi-VN" sz="1200" dirty="0"/>
          </a:p>
          <a:p>
            <a:pPr marL="3175" indent="0" algn="just">
              <a:buNone/>
            </a:pPr>
            <a:r>
              <a:rPr lang="vi-VN" sz="1200" dirty="0"/>
              <a:t>16</a:t>
            </a:r>
            <a:r>
              <a:rPr lang="vi-VN" sz="1200" b="1" dirty="0"/>
              <a:t>. </a:t>
            </a:r>
            <a:r>
              <a:rPr lang="vi-VN" sz="1200" b="1" dirty="0" smtClean="0"/>
              <a:t>ON</a:t>
            </a:r>
            <a:r>
              <a:rPr lang="vi-VN" sz="1200" b="1" dirty="0"/>
              <a:t>: </a:t>
            </a:r>
            <a:r>
              <a:rPr lang="vi-VN" sz="1200" dirty="0"/>
              <a:t>Ovim dugmetom se opcija uključuje ili isključuje. Broj linije i polja se prikazuje na displeju, kada je dugme u polozaju ON, u obliku: F1:19 (na primer). Što znači polje 1., linija 19.</a:t>
            </a:r>
          </a:p>
          <a:p>
            <a:pPr marL="3175" indent="0" algn="just">
              <a:buNone/>
            </a:pPr>
            <a:r>
              <a:rPr lang="vi-VN" sz="1200" dirty="0"/>
              <a:t>Kada dugme držimo duže pritisnutim, ući ćemo u mod 15 LINE. U 2FLD modu, petnaest linija će se pojačati na displeju. U 1 ili 2LINE opsegu, petnaest linija je prikazano i CRT ispis je aktivan, dajući polje linije u prvom planu, plus manjih petnaest linija odmah ispod kolone isčitavanja.</a:t>
            </a:r>
          </a:p>
          <a:p>
            <a:pPr marL="3175" indent="0" algn="just">
              <a:buNone/>
            </a:pPr>
            <a:endParaRPr lang="vi-VN" sz="1200" dirty="0"/>
          </a:p>
          <a:p>
            <a:pPr marL="3175" indent="0" algn="just">
              <a:buNone/>
            </a:pPr>
            <a:r>
              <a:rPr lang="vi-VN" sz="1200" dirty="0" smtClean="0"/>
              <a:t>17.</a:t>
            </a:r>
            <a:r>
              <a:rPr lang="sr-Latn-RS" sz="1200" dirty="0" smtClean="0"/>
              <a:t> </a:t>
            </a:r>
            <a:r>
              <a:rPr lang="vi-VN" sz="1200" b="1" dirty="0" smtClean="0"/>
              <a:t>UP</a:t>
            </a:r>
            <a:r>
              <a:rPr lang="vi-VN" sz="1200" b="1" dirty="0"/>
              <a:t>: </a:t>
            </a:r>
            <a:r>
              <a:rPr lang="vi-VN" sz="1200" dirty="0"/>
              <a:t>Ova komanda omogućava povećavanje broja linija (kada je moguće). Dužim držanjem dugmeta, povećanje broja je brže.</a:t>
            </a:r>
          </a:p>
          <a:p>
            <a:pPr marL="3175" indent="0" algn="just">
              <a:buNone/>
            </a:pPr>
            <a:endParaRPr lang="vi-VN" sz="1200" dirty="0"/>
          </a:p>
          <a:p>
            <a:pPr marL="3175" indent="0" algn="just">
              <a:buNone/>
            </a:pPr>
            <a:r>
              <a:rPr lang="vi-VN" sz="1200" dirty="0" smtClean="0"/>
              <a:t>18.</a:t>
            </a:r>
            <a:r>
              <a:rPr lang="sr-Latn-RS" sz="1200" dirty="0" smtClean="0"/>
              <a:t> </a:t>
            </a:r>
            <a:r>
              <a:rPr lang="vi-VN" sz="1200" b="1" dirty="0" smtClean="0"/>
              <a:t>DOWN</a:t>
            </a:r>
            <a:r>
              <a:rPr lang="vi-VN" sz="1200" b="1" dirty="0"/>
              <a:t>: </a:t>
            </a:r>
            <a:r>
              <a:rPr lang="vi-VN" sz="1200" dirty="0"/>
              <a:t>Ova komanda omogućava smanjivanje broja linija (kada je moguće). Dužim držanjem dugmeta, smanjenje broja je brže.</a:t>
            </a:r>
          </a:p>
          <a:p>
            <a:pPr marL="3175" indent="0" algn="just">
              <a:buNone/>
            </a:pPr>
            <a:endParaRPr lang="vi-VN" sz="1200" dirty="0"/>
          </a:p>
          <a:p>
            <a:pPr marL="3175" indent="0" algn="just">
              <a:buNone/>
            </a:pPr>
            <a:r>
              <a:rPr lang="vi-VN" sz="1200" dirty="0"/>
              <a:t>Držanjem oba dugmeta dugo pritisnutim, dolazimo do početka, odnosno kraja brojanja, a ako idalje držimo prelazimo na drugo polje.</a:t>
            </a:r>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1876951025"/>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lnSpcReduction="10000"/>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smtClean="0"/>
              <a:t>Prednji panel</a:t>
            </a:r>
            <a:endParaRPr lang="sr-Latn-RS" sz="1200" b="1" dirty="0"/>
          </a:p>
          <a:p>
            <a:pPr marL="3175" indent="0" algn="just">
              <a:buNone/>
            </a:pPr>
            <a:endParaRPr lang="vi-VN" sz="1200" b="1" dirty="0"/>
          </a:p>
          <a:p>
            <a:pPr marL="3175" indent="0" algn="just">
              <a:buNone/>
            </a:pPr>
            <a:r>
              <a:rPr lang="vi-VN" sz="1200" dirty="0"/>
              <a:t>lspod displeja osciloskopa se nalazi grupa dugmadi i potenciometara nazvana </a:t>
            </a:r>
            <a:r>
              <a:rPr lang="vi-VN" sz="1200" b="1" dirty="0"/>
              <a:t>RECALL SETUP</a:t>
            </a:r>
            <a:r>
              <a:rPr lang="vi-VN" sz="1200" dirty="0"/>
              <a:t>. Služi da bi se zapamtilo setovanje prednjeg panela (opcija STORE), ili da bi se pozvalo već zapamćeno jedno od četiri moguća setovanja (opcija RECALL).</a:t>
            </a:r>
          </a:p>
          <a:p>
            <a:pPr marL="3175" indent="0" algn="just">
              <a:buNone/>
            </a:pPr>
            <a:endParaRPr lang="vi-VN" sz="1200" dirty="0"/>
          </a:p>
          <a:p>
            <a:pPr marL="3175" indent="0" algn="just">
              <a:buNone/>
            </a:pPr>
            <a:r>
              <a:rPr lang="vi-VN" sz="1200" dirty="0" smtClean="0"/>
              <a:t>19.</a:t>
            </a:r>
            <a:r>
              <a:rPr lang="sr-Latn-RS" sz="1200" dirty="0" smtClean="0"/>
              <a:t> </a:t>
            </a:r>
            <a:r>
              <a:rPr lang="vi-VN" sz="1200" b="1" dirty="0" smtClean="0"/>
              <a:t>STORE</a:t>
            </a:r>
            <a:r>
              <a:rPr lang="vi-VN" sz="1200" b="1" dirty="0"/>
              <a:t>: </a:t>
            </a:r>
            <a:r>
              <a:rPr lang="vi-VN" sz="1200" dirty="0"/>
              <a:t>Ova opcija daje mogućnost da se zapamti setovanje prednjeg panela, uključujući i broj linija, u četiri različite memorijske lokacije. Da bi snimili setup prednjeg panela, dovoljno je pritisnuti dugme SETUP. Kada se ono pritisne, sva svetlosna indikacija prednjeg panela se pali i gasi (približno petnaest puta), što je pokazatelj da se sadašnje setovanje prednjeg panela može zapamtiti. Ako aktuelno stanje, nije ono što želimo da zapamtimo, pritiskom na bilo koje dugme prednjeg panela, osim RECALL SETUP-a, prekinućemo STORE mod. Ako je jedno od četiri dugmeta RECALL MOD-a pritisnuto, dok je opcija STORE aktivna, sadašnji setup prednjeg panela će biti zapamćen na toj RECALL poziciji.</a:t>
            </a:r>
          </a:p>
          <a:p>
            <a:pPr marL="3175" indent="0" algn="just">
              <a:buNone/>
            </a:pPr>
            <a:endParaRPr lang="vi-VN" sz="1200" dirty="0"/>
          </a:p>
          <a:p>
            <a:pPr marL="3175" indent="0" algn="just">
              <a:buNone/>
            </a:pPr>
            <a:r>
              <a:rPr lang="vi-VN" sz="1200" dirty="0"/>
              <a:t>Sledeće opcije u ovoj celini su date kao potenciometri, koje možemo okretati samo pomoću šrafcigera. Oni su označeni na slici prednjeg panela, brojevima: 21.,22., 23. i 24. Sve ove opcije su već bile dostupne, kroz neke već objašnjene opcije, ali se podešavanje može izvršiti i na ovaj način.</a:t>
            </a:r>
          </a:p>
          <a:p>
            <a:pPr marL="3175" indent="0" algn="just">
              <a:buNone/>
            </a:pPr>
            <a:endParaRPr lang="vi-VN" sz="1200" dirty="0"/>
          </a:p>
          <a:p>
            <a:pPr marL="3175" indent="0" algn="just">
              <a:buNone/>
            </a:pPr>
            <a:r>
              <a:rPr lang="vi-VN" sz="1200" dirty="0"/>
              <a:t>20. </a:t>
            </a:r>
            <a:r>
              <a:rPr lang="vi-VN" sz="1200" b="1" dirty="0" smtClean="0"/>
              <a:t>RECALL</a:t>
            </a:r>
            <a:r>
              <a:rPr lang="vi-VN" sz="1200" b="1" dirty="0"/>
              <a:t>: </a:t>
            </a:r>
            <a:r>
              <a:rPr lang="vi-VN" sz="1200" dirty="0"/>
              <a:t>Opcija RECALL ima četiri dugmeta, označena brojevima od 1. do 4. Biranjem nekog od njih, opredeljujemo se za standard:</a:t>
            </a:r>
          </a:p>
          <a:p>
            <a:pPr marL="3175" indent="0" algn="just">
              <a:buNone/>
            </a:pPr>
            <a:r>
              <a:rPr lang="vi-VN" sz="1200" dirty="0" smtClean="0"/>
              <a:t>•RECALL </a:t>
            </a:r>
            <a:r>
              <a:rPr lang="vi-VN" sz="1200" dirty="0"/>
              <a:t>SETUP 1 za PAL standard</a:t>
            </a:r>
          </a:p>
          <a:p>
            <a:pPr marL="3175" indent="0" algn="just">
              <a:buNone/>
            </a:pPr>
            <a:r>
              <a:rPr lang="vi-VN" sz="1200" dirty="0" smtClean="0"/>
              <a:t>•RECALL </a:t>
            </a:r>
            <a:r>
              <a:rPr lang="vi-VN" sz="1200" dirty="0"/>
              <a:t>SETUP 2 za NTSC standard</a:t>
            </a:r>
          </a:p>
          <a:p>
            <a:pPr marL="3175" indent="0" algn="just">
              <a:buNone/>
            </a:pPr>
            <a:r>
              <a:rPr lang="vi-VN" sz="1200" dirty="0" smtClean="0"/>
              <a:t>•RECALL </a:t>
            </a:r>
            <a:r>
              <a:rPr lang="vi-VN" sz="1200" dirty="0"/>
              <a:t>SETUP 3 za AUTO mod</a:t>
            </a:r>
          </a:p>
          <a:p>
            <a:pPr marL="3175" indent="0" algn="just">
              <a:buNone/>
            </a:pPr>
            <a:r>
              <a:rPr lang="vi-VN" sz="1200" dirty="0" smtClean="0"/>
              <a:t>•RECALL </a:t>
            </a:r>
            <a:r>
              <a:rPr lang="vi-VN" sz="1200" dirty="0"/>
              <a:t>SETUP 4 će prikazati status aktuelnog stanja.</a:t>
            </a:r>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2671388261"/>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ANALOGNI OSCILOSKOP “TEKTRONIX WFM 1735”</a:t>
            </a:r>
            <a:endParaRPr lang="sr-Latn-RS" sz="1600" dirty="0" smtClean="0"/>
          </a:p>
          <a:p>
            <a:pPr marL="109728" indent="0" algn="just">
              <a:buNone/>
            </a:pPr>
            <a:endParaRPr lang="sr-Latn-RS" sz="1200" dirty="0" smtClean="0"/>
          </a:p>
          <a:p>
            <a:pPr marL="3175" indent="0" algn="just">
              <a:buNone/>
            </a:pPr>
            <a:r>
              <a:rPr lang="sr-Latn-RS" sz="1200" b="1" dirty="0" smtClean="0"/>
              <a:t>Prednji panel</a:t>
            </a:r>
            <a:endParaRPr lang="sr-Latn-RS" sz="1200" b="1" dirty="0"/>
          </a:p>
          <a:p>
            <a:pPr marL="3175" indent="0" algn="just">
              <a:buNone/>
            </a:pPr>
            <a:endParaRPr lang="vi-VN" sz="1200" b="1" dirty="0"/>
          </a:p>
          <a:p>
            <a:pPr marL="3175" indent="0" algn="just">
              <a:buNone/>
            </a:pPr>
            <a:r>
              <a:rPr lang="vi-VN" sz="1200" dirty="0"/>
              <a:t>21. </a:t>
            </a:r>
            <a:r>
              <a:rPr lang="vi-VN" sz="1200" b="1" dirty="0" smtClean="0"/>
              <a:t>ROTATE</a:t>
            </a:r>
            <a:r>
              <a:rPr lang="vi-VN" sz="1200" b="1" dirty="0"/>
              <a:t>: </a:t>
            </a:r>
            <a:r>
              <a:rPr lang="vi-VN" sz="1200" dirty="0"/>
              <a:t>Okretanjem ovog potenciometra šrafcigerom za 270°, podešavamo da prikaz bude poravnjan sa skalom.</a:t>
            </a:r>
          </a:p>
          <a:p>
            <a:pPr marL="3175" indent="0" algn="just">
              <a:buNone/>
            </a:pPr>
            <a:endParaRPr lang="vi-VN" sz="1200" dirty="0"/>
          </a:p>
          <a:p>
            <a:pPr marL="3175" indent="0" algn="just">
              <a:buNone/>
            </a:pPr>
            <a:r>
              <a:rPr lang="vi-VN" sz="1200" dirty="0"/>
              <a:t>22. </a:t>
            </a:r>
            <a:r>
              <a:rPr lang="vi-VN" sz="1200" b="1" dirty="0" smtClean="0"/>
              <a:t>V </a:t>
            </a:r>
            <a:r>
              <a:rPr lang="vi-VN" sz="1200" b="1" dirty="0"/>
              <a:t>CAL: </a:t>
            </a:r>
            <a:r>
              <a:rPr lang="vi-VN" sz="1200" dirty="0"/>
              <a:t>Okretanjem ovog potenciometra, takođe uz pomoć šrafcigera, podešava se jačina vertikalnog pojačanja.</a:t>
            </a:r>
          </a:p>
          <a:p>
            <a:pPr marL="3175" indent="0" algn="just">
              <a:buNone/>
            </a:pPr>
            <a:endParaRPr lang="vi-VN" sz="1200" dirty="0"/>
          </a:p>
          <a:p>
            <a:pPr marL="3175" indent="0" algn="just">
              <a:buNone/>
            </a:pPr>
            <a:r>
              <a:rPr lang="vi-VN" sz="1200" dirty="0" smtClean="0"/>
              <a:t>23.</a:t>
            </a:r>
            <a:r>
              <a:rPr lang="sr-Latn-RS" sz="1200" dirty="0" smtClean="0"/>
              <a:t> </a:t>
            </a:r>
            <a:r>
              <a:rPr lang="vi-VN" sz="1200" b="1" dirty="0" smtClean="0"/>
              <a:t>H </a:t>
            </a:r>
            <a:r>
              <a:rPr lang="vi-VN" sz="1200" b="1" dirty="0"/>
              <a:t>CAL: </a:t>
            </a:r>
            <a:r>
              <a:rPr lang="vi-VN" sz="1200" dirty="0"/>
              <a:t>Ovim potenciometrom se setuje vremenska baza.</a:t>
            </a:r>
          </a:p>
          <a:p>
            <a:pPr marL="3175" indent="0" algn="just">
              <a:buNone/>
            </a:pPr>
            <a:endParaRPr lang="vi-VN" sz="1200" dirty="0"/>
          </a:p>
          <a:p>
            <a:pPr marL="3175" indent="0" algn="just">
              <a:buNone/>
            </a:pPr>
            <a:r>
              <a:rPr lang="vi-VN" sz="1200" dirty="0"/>
              <a:t>24. </a:t>
            </a:r>
            <a:r>
              <a:rPr lang="vi-VN" sz="1200" b="1" dirty="0"/>
              <a:t>READOUT: </a:t>
            </a:r>
            <a:r>
              <a:rPr lang="vi-VN" sz="1200" dirty="0"/>
              <a:t>Ovim potenciometrom podešava se osvetljenje ispisa na displeju.</a:t>
            </a:r>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3865214152"/>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ANALOGNI OSCILOSKOP “TEKTRONIX WFM 1735”</a:t>
            </a:r>
            <a:endParaRPr lang="sr-Latn-RS" sz="1600" dirty="0" smtClean="0"/>
          </a:p>
          <a:p>
            <a:pPr marL="109728" indent="0" algn="just">
              <a:buNone/>
            </a:pPr>
            <a:endParaRPr lang="sr-Latn-RS" sz="1200" dirty="0" smtClean="0"/>
          </a:p>
          <a:p>
            <a:pPr marL="3175" indent="0" algn="just">
              <a:buNone/>
            </a:pPr>
            <a:r>
              <a:rPr lang="sr-Latn-RS" sz="1200" b="1" dirty="0"/>
              <a:t>Zadnji </a:t>
            </a:r>
            <a:r>
              <a:rPr lang="sr-Latn-RS" sz="1200" b="1" dirty="0" smtClean="0"/>
              <a:t>panel</a:t>
            </a:r>
          </a:p>
          <a:p>
            <a:pPr marL="109728"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935163"/>
            <a:ext cx="39433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619448"/>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6350" indent="-6350" algn="just">
              <a:buNone/>
            </a:pPr>
            <a:r>
              <a:rPr lang="sr-Latn-RS" sz="1600" b="1" dirty="0" smtClean="0"/>
              <a:t>ANALOGNI OSCILOSKOP “TEKTRONIX WFM 1735”</a:t>
            </a:r>
            <a:endParaRPr lang="sr-Latn-RS" sz="1600" dirty="0" smtClean="0"/>
          </a:p>
          <a:p>
            <a:pPr marL="109728" indent="0" algn="just">
              <a:buNone/>
            </a:pPr>
            <a:endParaRPr lang="sr-Latn-RS" sz="1200" dirty="0" smtClean="0"/>
          </a:p>
          <a:p>
            <a:pPr marL="3175" indent="0" algn="just">
              <a:buNone/>
            </a:pPr>
            <a:r>
              <a:rPr lang="sr-Latn-RS" sz="1200" b="1" dirty="0"/>
              <a:t>Zadnji </a:t>
            </a:r>
            <a:r>
              <a:rPr lang="sr-Latn-RS" sz="1200" b="1" dirty="0" smtClean="0"/>
              <a:t>panel</a:t>
            </a:r>
          </a:p>
          <a:p>
            <a:pPr marL="3175" indent="0" algn="just">
              <a:buNone/>
            </a:pPr>
            <a:endParaRPr lang="sr-Latn-RS" sz="1200" b="1" dirty="0"/>
          </a:p>
          <a:p>
            <a:pPr marL="3175" indent="0" algn="just">
              <a:buNone/>
            </a:pPr>
            <a:r>
              <a:rPr lang="sr-Latn-RS" sz="1200" dirty="0" smtClean="0"/>
              <a:t>1. </a:t>
            </a:r>
            <a:r>
              <a:rPr lang="sr-Latn-RS" sz="1200" b="1" dirty="0" smtClean="0"/>
              <a:t>CH </a:t>
            </a:r>
            <a:r>
              <a:rPr lang="sr-Latn-RS" sz="1200" b="1" dirty="0"/>
              <a:t>A: </a:t>
            </a:r>
            <a:r>
              <a:rPr lang="sr-Latn-RS" sz="1200" dirty="0" err="1"/>
              <a:t>Lupovani</a:t>
            </a:r>
            <a:r>
              <a:rPr lang="sr-Latn-RS" sz="1200" dirty="0"/>
              <a:t> </a:t>
            </a:r>
            <a:r>
              <a:rPr lang="sr-Latn-RS" sz="1200" dirty="0" err="1"/>
              <a:t>kompozitni</a:t>
            </a:r>
            <a:r>
              <a:rPr lang="sr-Latn-RS" sz="1200" dirty="0"/>
              <a:t> video ulaz, kompenzovan sa 75</a:t>
            </a:r>
            <a:r>
              <a:rPr lang="el-GR" sz="1200" dirty="0"/>
              <a:t>Ω.</a:t>
            </a:r>
          </a:p>
          <a:p>
            <a:pPr marL="3175" indent="0" algn="just">
              <a:buNone/>
            </a:pPr>
            <a:endParaRPr lang="el-GR" sz="1200" b="1" dirty="0"/>
          </a:p>
          <a:p>
            <a:pPr marL="3175" indent="0" algn="just">
              <a:buNone/>
            </a:pPr>
            <a:r>
              <a:rPr lang="el-GR" sz="1200" dirty="0" smtClean="0"/>
              <a:t>2.</a:t>
            </a:r>
            <a:r>
              <a:rPr lang="sr-Latn-RS" sz="1200" dirty="0" smtClean="0"/>
              <a:t> </a:t>
            </a:r>
            <a:r>
              <a:rPr lang="sr-Latn-RS" sz="1200" b="1" dirty="0" smtClean="0"/>
              <a:t>CH </a:t>
            </a:r>
            <a:r>
              <a:rPr lang="sr-Latn-RS" sz="1200" b="1" dirty="0"/>
              <a:t>B: </a:t>
            </a:r>
            <a:r>
              <a:rPr lang="sr-Latn-RS" sz="1200" dirty="0" err="1"/>
              <a:t>Lupovani</a:t>
            </a:r>
            <a:r>
              <a:rPr lang="sr-Latn-RS" sz="1200" dirty="0"/>
              <a:t> </a:t>
            </a:r>
            <a:r>
              <a:rPr lang="sr-Latn-RS" sz="1200" dirty="0" err="1"/>
              <a:t>kompozitni</a:t>
            </a:r>
            <a:r>
              <a:rPr lang="sr-Latn-RS" sz="1200" dirty="0"/>
              <a:t> video ulaz, kompenzovan sa 75</a:t>
            </a:r>
            <a:r>
              <a:rPr lang="el-GR" sz="1200" dirty="0"/>
              <a:t>Ω.</a:t>
            </a:r>
          </a:p>
          <a:p>
            <a:pPr marL="3175" indent="0" algn="just">
              <a:buNone/>
            </a:pPr>
            <a:endParaRPr lang="el-GR" sz="1200" b="1" dirty="0"/>
          </a:p>
          <a:p>
            <a:pPr marL="3175" indent="0" algn="just">
              <a:buNone/>
            </a:pPr>
            <a:r>
              <a:rPr lang="el-GR" sz="1200" dirty="0" smtClean="0"/>
              <a:t>3.</a:t>
            </a:r>
            <a:r>
              <a:rPr lang="sr-Latn-RS" sz="1200" dirty="0" smtClean="0"/>
              <a:t> </a:t>
            </a:r>
            <a:r>
              <a:rPr lang="sr-Latn-RS" sz="1200" b="1" dirty="0" smtClean="0"/>
              <a:t>EXT </a:t>
            </a:r>
            <a:r>
              <a:rPr lang="sr-Latn-RS" sz="1200" b="1" dirty="0"/>
              <a:t>REF: </a:t>
            </a:r>
            <a:r>
              <a:rPr lang="sr-Latn-RS" sz="1200" dirty="0" err="1"/>
              <a:t>Lupovani</a:t>
            </a:r>
            <a:r>
              <a:rPr lang="sr-Latn-RS" sz="1200" dirty="0"/>
              <a:t> ulaz za </a:t>
            </a:r>
            <a:r>
              <a:rPr lang="sr-Latn-RS" sz="1200" dirty="0" err="1"/>
              <a:t>sinhronizacioni</a:t>
            </a:r>
            <a:r>
              <a:rPr lang="sr-Latn-RS" sz="1200" dirty="0"/>
              <a:t> signal (kompenzovan sa 75</a:t>
            </a:r>
            <a:r>
              <a:rPr lang="el-GR" sz="1200" dirty="0"/>
              <a:t>Ω), </a:t>
            </a:r>
            <a:r>
              <a:rPr lang="sr-Latn-RS" sz="1200" dirty="0"/>
              <a:t>selektuje se kao izvor sinhronizacije na prednjem panelu (opcija REF).</a:t>
            </a:r>
          </a:p>
          <a:p>
            <a:pPr marL="3175" indent="0" algn="just">
              <a:buNone/>
            </a:pPr>
            <a:endParaRPr lang="sr-Latn-RS" sz="1200" b="1" dirty="0"/>
          </a:p>
          <a:p>
            <a:pPr marL="3175" indent="0" algn="just">
              <a:buNone/>
            </a:pPr>
            <a:r>
              <a:rPr lang="sr-Latn-RS" sz="1200" dirty="0"/>
              <a:t>4. </a:t>
            </a:r>
            <a:r>
              <a:rPr lang="sr-Latn-RS" sz="1200" b="1" dirty="0" smtClean="0"/>
              <a:t>PIX </a:t>
            </a:r>
            <a:r>
              <a:rPr lang="sr-Latn-RS" sz="1200" b="1" dirty="0"/>
              <a:t>MON OUT: </a:t>
            </a:r>
            <a:r>
              <a:rPr lang="sr-Latn-RS" sz="1200" dirty="0"/>
              <a:t>75</a:t>
            </a:r>
            <a:r>
              <a:rPr lang="el-GR" sz="1200" dirty="0"/>
              <a:t>Ω </a:t>
            </a:r>
            <a:r>
              <a:rPr lang="sr-Latn-RS" sz="1200" dirty="0" err="1"/>
              <a:t>nefiltrirani</a:t>
            </a:r>
            <a:r>
              <a:rPr lang="sr-Latn-RS" sz="1200" dirty="0"/>
              <a:t> izlazni signal.</a:t>
            </a:r>
          </a:p>
          <a:p>
            <a:pPr marL="3175" indent="0" algn="just">
              <a:buNone/>
            </a:pPr>
            <a:endParaRPr lang="sr-Latn-RS" sz="1200" b="1" dirty="0"/>
          </a:p>
          <a:p>
            <a:pPr marL="3175" indent="0" algn="just">
              <a:buNone/>
            </a:pPr>
            <a:r>
              <a:rPr lang="sr-Latn-RS" sz="1200" dirty="0" smtClean="0"/>
              <a:t>5. </a:t>
            </a:r>
            <a:r>
              <a:rPr lang="sr-Latn-RS" sz="1200" b="1" dirty="0" smtClean="0"/>
              <a:t>REMOTE</a:t>
            </a:r>
            <a:r>
              <a:rPr lang="sr-Latn-RS" sz="1200" b="1" dirty="0"/>
              <a:t>: </a:t>
            </a:r>
            <a:r>
              <a:rPr lang="sr-Latn-RS" sz="1200" dirty="0"/>
              <a:t>Ženski 15-</a:t>
            </a:r>
            <a:r>
              <a:rPr lang="sr-Latn-RS" sz="1200" dirty="0" err="1"/>
              <a:t>pinski</a:t>
            </a:r>
            <a:r>
              <a:rPr lang="sr-Latn-RS" sz="1200" dirty="0"/>
              <a:t> D konektor, služi za ograničene </a:t>
            </a:r>
            <a:r>
              <a:rPr lang="sr-Latn-RS" sz="1200" dirty="0" err="1"/>
              <a:t>remout</a:t>
            </a:r>
            <a:r>
              <a:rPr lang="sr-Latn-RS" sz="1200" dirty="0"/>
              <a:t> funkcije.</a:t>
            </a:r>
          </a:p>
          <a:p>
            <a:pPr marL="3175" indent="0" algn="just">
              <a:buNone/>
            </a:pPr>
            <a:endParaRPr lang="sr-Latn-RS" sz="1200" b="1" dirty="0"/>
          </a:p>
          <a:p>
            <a:pPr marL="3175" indent="0" algn="just">
              <a:buNone/>
            </a:pPr>
            <a:r>
              <a:rPr lang="sr-Latn-RS" sz="1200" dirty="0" smtClean="0"/>
              <a:t>6. </a:t>
            </a:r>
            <a:r>
              <a:rPr lang="sr-Latn-RS" sz="1200" b="1" dirty="0" smtClean="0"/>
              <a:t>AUXILIARY </a:t>
            </a:r>
            <a:r>
              <a:rPr lang="sr-Latn-RS" sz="1200" b="1" dirty="0"/>
              <a:t>CONTROL OUT: </a:t>
            </a:r>
            <a:r>
              <a:rPr lang="sr-Latn-RS" sz="1200" dirty="0"/>
              <a:t>9-to </a:t>
            </a:r>
            <a:r>
              <a:rPr lang="sr-Latn-RS" sz="1200" dirty="0" err="1"/>
              <a:t>pinski</a:t>
            </a:r>
            <a:r>
              <a:rPr lang="sr-Latn-RS" sz="1200" dirty="0"/>
              <a:t> ženski konektor D-tipa, služi za povezivanje sa </a:t>
            </a:r>
            <a:r>
              <a:rPr lang="sr-Latn-RS" sz="1200" dirty="0" err="1"/>
              <a:t>vetroskopom</a:t>
            </a:r>
            <a:r>
              <a:rPr lang="sr-Latn-RS" sz="1200" dirty="0"/>
              <a:t> </a:t>
            </a:r>
            <a:r>
              <a:rPr lang="sr-Latn-RS" sz="1200" dirty="0" err="1"/>
              <a:t>Tektronix</a:t>
            </a:r>
            <a:r>
              <a:rPr lang="sr-Latn-RS" sz="1200" dirty="0"/>
              <a:t> serije 1720.</a:t>
            </a:r>
          </a:p>
          <a:p>
            <a:pPr marL="3175" indent="0" algn="just">
              <a:buNone/>
            </a:pPr>
            <a:endParaRPr lang="sr-Latn-RS" sz="1200" b="1" dirty="0"/>
          </a:p>
          <a:p>
            <a:pPr marL="3175" indent="0" algn="just">
              <a:buNone/>
            </a:pPr>
            <a:r>
              <a:rPr lang="sr-Latn-RS" sz="1200" dirty="0" smtClean="0"/>
              <a:t>7. </a:t>
            </a:r>
            <a:r>
              <a:rPr lang="sr-Latn-RS" sz="1200" b="1" dirty="0" smtClean="0"/>
              <a:t>AC </a:t>
            </a:r>
            <a:r>
              <a:rPr lang="sr-Latn-RS" sz="1200" b="1" dirty="0"/>
              <a:t>FUSE: </a:t>
            </a:r>
            <a:r>
              <a:rPr lang="sr-Latn-RS" sz="1200" dirty="0"/>
              <a:t>Služi kao glavni osigurač instrumenta.</a:t>
            </a:r>
          </a:p>
          <a:p>
            <a:pPr marL="3175" indent="0" algn="just">
              <a:buNone/>
            </a:pPr>
            <a:endParaRPr lang="sr-Latn-RS" sz="1200" b="1" dirty="0"/>
          </a:p>
          <a:p>
            <a:pPr marL="3175" indent="0" algn="just">
              <a:buNone/>
            </a:pPr>
            <a:r>
              <a:rPr lang="sr-Latn-RS" sz="1200" dirty="0" smtClean="0"/>
              <a:t>8. </a:t>
            </a:r>
            <a:r>
              <a:rPr lang="sr-Latn-RS" sz="1200" b="1" dirty="0" smtClean="0"/>
              <a:t>AC </a:t>
            </a:r>
            <a:r>
              <a:rPr lang="sr-Latn-RS" sz="1200" b="1" dirty="0"/>
              <a:t>POWER: </a:t>
            </a:r>
            <a:r>
              <a:rPr lang="sr-Latn-RS" sz="1200" dirty="0"/>
              <a:t>Priključak za električno napajanje naizmeničnom strujom.</a:t>
            </a:r>
          </a:p>
          <a:p>
            <a:pPr marL="109728"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926072187"/>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3175" indent="0" algn="just">
              <a:buNone/>
            </a:pPr>
            <a:r>
              <a:rPr lang="sr-Latn-RS" sz="1200" dirty="0"/>
              <a:t>Digitalni osciloskop služi za prikazivanje signala različitih talasnih oblika i merenje njihovih parametara.</a:t>
            </a:r>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797050"/>
            <a:ext cx="6019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52605"/>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vi-VN" sz="1200" dirty="0" smtClean="0"/>
              <a:t>Signal čiji se parametri žele meriti dovodi se na jedan od ulaza osciloskopa, koji su označeni kao </a:t>
            </a:r>
            <a:r>
              <a:rPr lang="vi-VN" sz="1200" b="1" dirty="0" smtClean="0"/>
              <a:t>CH1</a:t>
            </a:r>
            <a:r>
              <a:rPr lang="vi-VN" sz="1200" dirty="0" smtClean="0"/>
              <a:t> i </a:t>
            </a:r>
            <a:r>
              <a:rPr lang="vi-VN" sz="1200" b="1" dirty="0" smtClean="0"/>
              <a:t>CH2</a:t>
            </a:r>
            <a:r>
              <a:rPr lang="vi-VN" sz="1200" dirty="0" smtClean="0"/>
              <a:t> i nalaze se u dnu instrumenta:</a:t>
            </a:r>
          </a:p>
          <a:p>
            <a:pPr marL="3175" indent="0" algn="just">
              <a:buNone/>
            </a:pPr>
            <a:endParaRPr lang="sr-Latn-RS" sz="1200" dirty="0" smtClean="0"/>
          </a:p>
          <a:p>
            <a:pPr marL="3175" indent="0" algn="just">
              <a:buNone/>
            </a:pPr>
            <a:endParaRPr lang="vi-VN" sz="1200" dirty="0" smtClean="0"/>
          </a:p>
          <a:p>
            <a:pPr marL="3175" indent="0" algn="just">
              <a:buNone/>
            </a:pPr>
            <a:r>
              <a:rPr lang="vi-VN" sz="1200" dirty="0" smtClean="0"/>
              <a:t> </a:t>
            </a:r>
          </a:p>
          <a:p>
            <a:pPr marL="3175" indent="0" algn="just">
              <a:buNone/>
            </a:pPr>
            <a:endParaRPr lang="vi-VN" sz="1200" dirty="0" smtClean="0"/>
          </a:p>
          <a:p>
            <a:pPr marL="3175" indent="0" algn="just">
              <a:buNone/>
            </a:pPr>
            <a:endParaRPr lang="vi-VN" sz="1200" dirty="0" smtClean="0"/>
          </a:p>
          <a:p>
            <a:pPr marL="3175" indent="0" algn="just">
              <a:buNone/>
            </a:pPr>
            <a:endParaRPr lang="sr-Latn-RS" sz="1200" dirty="0" smtClean="0"/>
          </a:p>
          <a:p>
            <a:pPr marL="3175" indent="0" algn="just">
              <a:buNone/>
            </a:pPr>
            <a:endParaRPr lang="sr-Latn-RS" sz="1200" dirty="0" smtClean="0"/>
          </a:p>
          <a:p>
            <a:pPr marL="3175" indent="0" algn="just">
              <a:buNone/>
            </a:pPr>
            <a:r>
              <a:rPr lang="vi-VN" sz="1200" dirty="0" smtClean="0"/>
              <a:t>Ulazni se pričvršćuju namenskim BNC kablovima koji se moraju čvrsto uvrnuti u predviđene žljebove kako bi se ostvario pouzdan kontakt.</a:t>
            </a:r>
          </a:p>
          <a:p>
            <a:pPr marL="3175" indent="0" algn="just">
              <a:buNone/>
            </a:pPr>
            <a:endParaRPr lang="vi-VN" sz="1200" dirty="0" smtClean="0"/>
          </a:p>
          <a:p>
            <a:pPr marL="3175" indent="0" algn="just">
              <a:buNone/>
            </a:pPr>
            <a:r>
              <a:rPr lang="vi-VN" sz="1200" b="1" dirty="0" smtClean="0"/>
              <a:t>Napomena: </a:t>
            </a:r>
            <a:r>
              <a:rPr lang="vi-VN" sz="1200" dirty="0" smtClean="0"/>
              <a:t>mase svih ulaza osciloskopa su spojene unutar instrumenta, pa se ovi krajevi priključnih kablova ne smeju dovoditi na tačke različitih potencijala.</a:t>
            </a:r>
          </a:p>
          <a:p>
            <a:pPr marL="3175" indent="0" algn="just">
              <a:buNone/>
            </a:pPr>
            <a:endParaRPr lang="vi-VN" sz="1200" dirty="0" smtClean="0"/>
          </a:p>
          <a:p>
            <a:pPr marL="3175" indent="0" algn="just">
              <a:buNone/>
            </a:pPr>
            <a:r>
              <a:rPr lang="vi-VN" sz="1200" dirty="0" smtClean="0"/>
              <a:t>Na osciloskopu postoji i teći ulaz za spoljašnje trigerovanje (EXT TRIG) koji služi za sinhronizaciju</a:t>
            </a:r>
          </a:p>
          <a:p>
            <a:pPr marL="3175" indent="0" algn="just">
              <a:buNone/>
            </a:pPr>
            <a:r>
              <a:rPr lang="vi-VN" sz="1200" dirty="0" smtClean="0"/>
              <a:t>prikaza </a:t>
            </a:r>
            <a:r>
              <a:rPr lang="vi-VN" sz="1200" dirty="0"/>
              <a:t>slike na ekranu sa nekim spoljašnjim referentnim signalom, a ne sa signalima dovedenim na CH1</a:t>
            </a:r>
          </a:p>
          <a:p>
            <a:pPr marL="3175" indent="0" algn="just">
              <a:buNone/>
            </a:pPr>
            <a:r>
              <a:rPr lang="vi-VN" sz="1200" dirty="0" smtClean="0"/>
              <a:t>ili CH2.</a:t>
            </a:r>
          </a:p>
          <a:p>
            <a:pPr marL="109728"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2135188"/>
            <a:ext cx="5495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221775"/>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lnSpcReduction="10000"/>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vi-VN" sz="1200" b="1" dirty="0" smtClean="0"/>
              <a:t>Sinhronizacija </a:t>
            </a:r>
            <a:r>
              <a:rPr lang="vi-VN" sz="1200" b="1" dirty="0"/>
              <a:t>sa ulaznim signalom (trigerovanje</a:t>
            </a:r>
            <a:r>
              <a:rPr lang="vi-VN" sz="1200" b="1" dirty="0" smtClean="0"/>
              <a:t>)</a:t>
            </a:r>
            <a:endParaRPr lang="sr-Latn-RS" sz="1200" b="1" dirty="0" smtClean="0"/>
          </a:p>
          <a:p>
            <a:pPr marL="109728" indent="0" algn="just">
              <a:buNone/>
            </a:pPr>
            <a:endParaRPr lang="sr-Latn-RS" sz="1200" b="1" dirty="0"/>
          </a:p>
          <a:p>
            <a:pPr marL="3175" indent="0" algn="just">
              <a:buNone/>
            </a:pPr>
            <a:r>
              <a:rPr lang="sr-Latn-RS" sz="1200" dirty="0"/>
              <a:t>Ako interno kolo za okidanje vremenske baze nije dobro sinhronizovano sa ulaznim signalom (odnosi </a:t>
            </a:r>
            <a:r>
              <a:rPr lang="sr-Latn-RS" sz="1200" dirty="0" smtClean="0"/>
              <a:t>perioda </a:t>
            </a:r>
            <a:r>
              <a:rPr lang="sr-Latn-RS" sz="1200" dirty="0"/>
              <a:t>nisu ceo broj) slika na ekranu će biti nestabilna i merenje neće biti moguće</a:t>
            </a:r>
            <a:r>
              <a:rPr lang="sr-Latn-RS" sz="1200" dirty="0" smtClean="0"/>
              <a:t>.</a:t>
            </a:r>
          </a:p>
          <a:p>
            <a:pPr marL="109728" indent="0" algn="just">
              <a:buNone/>
            </a:pPr>
            <a:endParaRPr lang="sr-Latn-RS" sz="1200" dirty="0"/>
          </a:p>
          <a:p>
            <a:pPr marL="2400300" indent="0" algn="just">
              <a:buNone/>
            </a:pPr>
            <a:r>
              <a:rPr lang="vi-VN" sz="1200" dirty="0"/>
              <a:t>Obezbeđivanje stabilnog prikaza signala na ekranu obezbeđuje se funkcijom trigerovanja. Kod periodičnih signala postoji više načina da se to postigne.</a:t>
            </a:r>
          </a:p>
          <a:p>
            <a:pPr marL="2400300" indent="0" algn="just">
              <a:buNone/>
            </a:pPr>
            <a:endParaRPr lang="vi-VN" sz="1200" dirty="0"/>
          </a:p>
          <a:p>
            <a:pPr marL="2400300" indent="0" algn="just">
              <a:buNone/>
            </a:pPr>
            <a:r>
              <a:rPr lang="vi-VN" sz="1200" dirty="0"/>
              <a:t>Kao prvo, moguće je postaviti nivo trigerovanja (horizontalna strelica na ekranu) između gornje i donje ivice signala rotacijom dugmeta iznad koga piše </a:t>
            </a:r>
            <a:r>
              <a:rPr lang="vi-VN" sz="1200" b="1" dirty="0"/>
              <a:t>LEVEL</a:t>
            </a:r>
            <a:r>
              <a:rPr lang="vi-VN" sz="1200" dirty="0"/>
              <a:t> </a:t>
            </a:r>
            <a:r>
              <a:rPr lang="vi-VN" sz="1200" b="1" dirty="0">
                <a:solidFill>
                  <a:srgbClr val="FF0000"/>
                </a:solidFill>
              </a:rPr>
              <a:t>(1)</a:t>
            </a:r>
            <a:r>
              <a:rPr lang="vi-VN" sz="1200" dirty="0"/>
              <a:t>.</a:t>
            </a:r>
          </a:p>
          <a:p>
            <a:pPr marL="2400300" indent="0" algn="just">
              <a:buNone/>
            </a:pPr>
            <a:endParaRPr lang="vi-VN" sz="1200" dirty="0"/>
          </a:p>
          <a:p>
            <a:pPr marL="2400300" indent="0" algn="just">
              <a:buNone/>
            </a:pPr>
            <a:r>
              <a:rPr lang="vi-VN" sz="1200" dirty="0"/>
              <a:t>Druga mogućnost je da se pritisne taster </a:t>
            </a:r>
            <a:r>
              <a:rPr lang="vi-VN" sz="1200" b="1" dirty="0"/>
              <a:t>SET TO 50% </a:t>
            </a:r>
            <a:r>
              <a:rPr lang="vi-VN" sz="1200" b="1" dirty="0">
                <a:solidFill>
                  <a:srgbClr val="FF0000"/>
                </a:solidFill>
              </a:rPr>
              <a:t>(3) </a:t>
            </a:r>
            <a:r>
              <a:rPr lang="vi-VN" sz="1200" dirty="0"/>
              <a:t>kako bi osciloskop sam pronašao sedinu između gornje i donje ivice signala.</a:t>
            </a:r>
          </a:p>
          <a:p>
            <a:pPr marL="2400300" indent="0" algn="just">
              <a:buNone/>
            </a:pPr>
            <a:endParaRPr lang="vi-VN" sz="1200" dirty="0"/>
          </a:p>
          <a:p>
            <a:pPr marL="2400300" indent="0" algn="just">
              <a:buNone/>
            </a:pPr>
            <a:r>
              <a:rPr lang="vi-VN" sz="1200" dirty="0"/>
              <a:t>Na kraju je veoma bitno i u odnosu na koji ulaz se osciloskop trigeruje. Pritiskom na taster </a:t>
            </a:r>
            <a:r>
              <a:rPr lang="vi-VN" sz="1200" b="1" dirty="0"/>
              <a:t>TRIG MENU </a:t>
            </a:r>
            <a:r>
              <a:rPr lang="vi-VN" sz="1200" b="1" dirty="0">
                <a:solidFill>
                  <a:srgbClr val="FF0000"/>
                </a:solidFill>
              </a:rPr>
              <a:t>(2) </a:t>
            </a:r>
            <a:r>
              <a:rPr lang="vi-VN" sz="1200" dirty="0"/>
              <a:t>u desnom delu ekrana se dobija meni za podešavanje pojedinih opcija trigerovanja. Pomoću univerzalnih tastera sa desne strane ekrana, moguće je izabrati željeni ulaz (CH1, CH2 ili EXT TRIG).</a:t>
            </a:r>
          </a:p>
          <a:p>
            <a:pPr marL="2400300" indent="0" algn="just">
              <a:buNone/>
            </a:pPr>
            <a:endParaRPr lang="vi-VN" sz="1200" dirty="0"/>
          </a:p>
          <a:p>
            <a:pPr marL="2400300" indent="0" algn="just">
              <a:buNone/>
            </a:pPr>
            <a:r>
              <a:rPr lang="vi-VN" sz="1200" dirty="0"/>
              <a:t>Da bi trigerovanje bilo moguće, na odabranom kanalu mora postojati odgovarajući periodičan signal, a nivo trigeorvanja mora biti postavljen između njegovih vršnih vrednosti (maksimuma i minimuma).</a:t>
            </a:r>
          </a:p>
          <a:p>
            <a:pPr marL="109728"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6912"/>
            <a:ext cx="12954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14258"/>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vi-VN" sz="1200" b="1" dirty="0" smtClean="0"/>
              <a:t>Sinhronizacija </a:t>
            </a:r>
            <a:r>
              <a:rPr lang="vi-VN" sz="1200" b="1" dirty="0"/>
              <a:t>sa ulaznim signalom (trigerovanje</a:t>
            </a:r>
            <a:r>
              <a:rPr lang="vi-VN" sz="1200" b="1" dirty="0" smtClean="0"/>
              <a:t>)</a:t>
            </a:r>
            <a:endParaRPr lang="sr-Latn-RS" sz="1200" b="1" dirty="0" smtClean="0"/>
          </a:p>
          <a:p>
            <a:pPr marL="109728" indent="0" algn="just">
              <a:buNone/>
            </a:pPr>
            <a:endParaRPr lang="sr-Latn-RS" sz="1200" b="1" dirty="0"/>
          </a:p>
          <a:p>
            <a:pPr marL="2462213" indent="0" algn="just">
              <a:buNone/>
            </a:pPr>
            <a:r>
              <a:rPr lang="vi-VN" sz="1200" dirty="0"/>
              <a:t>Ukoliko signal nije moguće umiriti, može se upotrebiti </a:t>
            </a:r>
            <a:r>
              <a:rPr lang="vi-VN" sz="1200" b="1" dirty="0"/>
              <a:t>RUN/STOP</a:t>
            </a:r>
            <a:r>
              <a:rPr lang="vi-VN" sz="1200" dirty="0"/>
              <a:t> taster u gornjem desnom uglu prednjeg panela. Time se obezbeđuje ispis samo jednog prolaza signala preko ekrana, čime se omogućava merenje </a:t>
            </a:r>
            <a:r>
              <a:rPr lang="vi-VN" sz="1200" dirty="0" smtClean="0"/>
              <a:t>odgovarajućih </a:t>
            </a:r>
            <a:r>
              <a:rPr lang="vi-VN" sz="1200" dirty="0"/>
              <a:t>parametara</a:t>
            </a:r>
            <a:r>
              <a:rPr lang="vi-VN" sz="1200" dirty="0" smtClean="0"/>
              <a:t>.</a:t>
            </a:r>
            <a:endParaRPr lang="sr-Latn-RS" sz="1200" dirty="0"/>
          </a:p>
          <a:p>
            <a:pPr marL="2462213" indent="0" algn="just">
              <a:buNone/>
            </a:pPr>
            <a:endParaRPr lang="sr-Latn-RS" sz="1200" dirty="0" smtClean="0"/>
          </a:p>
          <a:p>
            <a:pPr marL="2462213" indent="0" algn="just">
              <a:buNone/>
            </a:pPr>
            <a:endParaRPr lang="sr-Latn-RS" sz="1200" dirty="0"/>
          </a:p>
          <a:p>
            <a:pPr marL="2462213" indent="0" algn="just">
              <a:buNone/>
            </a:pPr>
            <a:endParaRPr lang="sr-Latn-RS" sz="1200" dirty="0" smtClean="0"/>
          </a:p>
          <a:p>
            <a:pPr marL="3175" indent="0" algn="just">
              <a:buNone/>
            </a:pPr>
            <a:endParaRPr lang="sr-Latn-RS" sz="1200" dirty="0"/>
          </a:p>
          <a:p>
            <a:pPr marL="3175" indent="0" algn="just">
              <a:buNone/>
            </a:pPr>
            <a:r>
              <a:rPr lang="sr-Latn-RS" sz="1200" b="1" dirty="0"/>
              <a:t>Odabir konstante vremenske baze</a:t>
            </a:r>
          </a:p>
          <a:p>
            <a:pPr marL="3175" indent="0" algn="just">
              <a:buNone/>
            </a:pPr>
            <a:endParaRPr lang="sr-Latn-RS" sz="1200" dirty="0"/>
          </a:p>
          <a:p>
            <a:pPr marL="3175" indent="0" algn="just">
              <a:buNone/>
            </a:pPr>
            <a:r>
              <a:rPr lang="sr-Latn-RS" sz="1200" dirty="0"/>
              <a:t>Da bi se na ekranu ispisao </a:t>
            </a:r>
            <a:r>
              <a:rPr lang="sr-Latn-RS" sz="1200" dirty="0" err="1"/>
              <a:t>odgovarajuć</a:t>
            </a:r>
            <a:r>
              <a:rPr lang="sr-Latn-RS" sz="1200" dirty="0"/>
              <a:t> broj perioda ulaznog signala, potrebno je podesiti konstantu vremenske baze osciloskopa, odnosno broj milisekundi, </a:t>
            </a:r>
            <a:r>
              <a:rPr lang="sr-Latn-RS" sz="1200" dirty="0" err="1"/>
              <a:t>mikrosekundi</a:t>
            </a:r>
            <a:r>
              <a:rPr lang="sr-Latn-RS" sz="1200" dirty="0"/>
              <a:t> ili </a:t>
            </a:r>
            <a:r>
              <a:rPr lang="sr-Latn-RS" sz="1200" dirty="0" err="1"/>
              <a:t>nanosekundi</a:t>
            </a:r>
            <a:r>
              <a:rPr lang="sr-Latn-RS" sz="1200" dirty="0"/>
              <a:t> po </a:t>
            </a:r>
            <a:r>
              <a:rPr lang="sr-Latn-RS" sz="1200" dirty="0" err="1"/>
              <a:t>podeku</a:t>
            </a:r>
            <a:r>
              <a:rPr lang="sr-Latn-RS" sz="1200" dirty="0"/>
              <a:t>. Na donjoj slici su prikazana tri slučaja prikaza istog signala na ekranu, pri čemu je, u prvom slučaju odabrana prevelika konstanta vremenske baze, u drugom slučaju premala, a u trećem slučaju adekvatna konstanta vremenske baze za prikaz i merenje datog signala.</a:t>
            </a:r>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18478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467169"/>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sr-Latn-RS" sz="1200" b="1" dirty="0" smtClean="0"/>
              <a:t>Podešavanje </a:t>
            </a:r>
            <a:r>
              <a:rPr lang="sr-Latn-RS" sz="1200" b="1" dirty="0"/>
              <a:t>konstante vremenske baze je istovremeno za sve kanale koji se ispisuju na ekranu.</a:t>
            </a:r>
          </a:p>
          <a:p>
            <a:pPr marL="3175" indent="0" algn="just">
              <a:buNone/>
            </a:pPr>
            <a:endParaRPr lang="sr-Latn-RS" sz="1200" dirty="0"/>
          </a:p>
          <a:p>
            <a:pPr marL="1314450" indent="0" algn="just">
              <a:buNone/>
            </a:pPr>
            <a:r>
              <a:rPr lang="sr-Latn-RS" sz="1200" dirty="0"/>
              <a:t>Postoje dva osnova tastera kojim se podešava horizontalni ispis na ekranu.</a:t>
            </a:r>
          </a:p>
          <a:p>
            <a:pPr marL="1314450" indent="0" algn="just">
              <a:buNone/>
            </a:pPr>
            <a:endParaRPr lang="sr-Latn-RS" sz="1200" dirty="0"/>
          </a:p>
          <a:p>
            <a:pPr marL="1314450" indent="0" algn="just">
              <a:buNone/>
            </a:pPr>
            <a:r>
              <a:rPr lang="sr-Latn-RS" sz="1200" dirty="0"/>
              <a:t>Taster </a:t>
            </a:r>
            <a:r>
              <a:rPr lang="sr-Latn-RS" sz="1200" b="1" dirty="0"/>
              <a:t>SEC/DIV</a:t>
            </a:r>
            <a:r>
              <a:rPr lang="sr-Latn-RS" sz="1200" dirty="0"/>
              <a:t> </a:t>
            </a:r>
            <a:r>
              <a:rPr lang="sr-Latn-RS" sz="1200" b="1" dirty="0">
                <a:solidFill>
                  <a:srgbClr val="FF0000"/>
                </a:solidFill>
              </a:rPr>
              <a:t>(5) </a:t>
            </a:r>
            <a:r>
              <a:rPr lang="sr-Latn-RS" sz="1200" dirty="0"/>
              <a:t>je taster za podešavanje konstante vremenske baze i njegovim pomeranjem se dobijaju prikazi kao na gornjim slikama.</a:t>
            </a:r>
          </a:p>
          <a:p>
            <a:pPr marL="1314450" indent="0" algn="just">
              <a:buNone/>
            </a:pPr>
            <a:endParaRPr lang="sr-Latn-RS" sz="1200" dirty="0"/>
          </a:p>
          <a:p>
            <a:pPr marL="1314450" indent="0" algn="just">
              <a:buNone/>
            </a:pPr>
            <a:r>
              <a:rPr lang="sr-Latn-RS" sz="1200" dirty="0"/>
              <a:t>Taster </a:t>
            </a:r>
            <a:r>
              <a:rPr lang="sr-Latn-RS" sz="1200" b="1" dirty="0"/>
              <a:t>POSITION</a:t>
            </a:r>
            <a:r>
              <a:rPr lang="sr-Latn-RS" sz="1200" b="1" dirty="0">
                <a:solidFill>
                  <a:srgbClr val="FF0000"/>
                </a:solidFill>
              </a:rPr>
              <a:t> (4) </a:t>
            </a:r>
            <a:r>
              <a:rPr lang="sr-Latn-RS" sz="1200" dirty="0"/>
              <a:t>služi za pomeranje nule vremenske ose, odnosno horizontalno pomeranje signala na ekranu. Položaj nule označen je vertikalnom strelicom u vrhu ekrana</a:t>
            </a:r>
            <a:r>
              <a:rPr lang="sr-Latn-RS" sz="1200" dirty="0" smtClean="0"/>
              <a:t>.</a:t>
            </a:r>
          </a:p>
          <a:p>
            <a:pPr marL="1314450" indent="0" algn="just">
              <a:buNone/>
            </a:pPr>
            <a:endParaRPr lang="sr-Latn-RS" sz="1200" dirty="0"/>
          </a:p>
          <a:p>
            <a:pPr marL="1314450" indent="0" algn="just">
              <a:buNone/>
            </a:pPr>
            <a:endParaRPr lang="sr-Latn-RS" sz="1200" dirty="0" smtClean="0"/>
          </a:p>
          <a:p>
            <a:pPr marL="1314450" indent="0" algn="just">
              <a:buNone/>
            </a:pPr>
            <a:endParaRPr lang="sr-Latn-RS" sz="1200" dirty="0" smtClean="0"/>
          </a:p>
          <a:p>
            <a:pPr marL="0" indent="0" algn="just">
              <a:buNone/>
            </a:pPr>
            <a:r>
              <a:rPr lang="sr-Latn-RS" sz="1200" b="1" dirty="0"/>
              <a:t>Vertikalna podešavanja i režimi rada</a:t>
            </a:r>
          </a:p>
          <a:p>
            <a:pPr marL="0" indent="0" algn="just">
              <a:buNone/>
            </a:pPr>
            <a:endParaRPr lang="sr-Latn-RS" sz="1200" dirty="0"/>
          </a:p>
          <a:p>
            <a:pPr marL="0" indent="0" algn="just">
              <a:buNone/>
            </a:pPr>
            <a:r>
              <a:rPr lang="sr-Latn-RS" sz="1200" dirty="0"/>
              <a:t>Signali dovedeni na različite kanale osciloskopa mogu biti prikazani u različitim amplitudskim razmerama. Vertikalno </a:t>
            </a:r>
            <a:r>
              <a:rPr lang="sr-Latn-RS" sz="1200" dirty="0" err="1"/>
              <a:t>razvlačenje</a:t>
            </a:r>
            <a:r>
              <a:rPr lang="sr-Latn-RS" sz="1200" dirty="0"/>
              <a:t> signala na ekranu (broj volti po </a:t>
            </a:r>
            <a:r>
              <a:rPr lang="sr-Latn-RS" sz="1200" dirty="0" err="1"/>
              <a:t>podeoku</a:t>
            </a:r>
            <a:r>
              <a:rPr lang="sr-Latn-RS" sz="1200" dirty="0"/>
              <a:t>) za kanal 1 podešava se pomeranjem levog </a:t>
            </a:r>
            <a:r>
              <a:rPr lang="sr-Latn-RS" sz="1200" dirty="0" err="1"/>
              <a:t>potenciometra</a:t>
            </a:r>
            <a:r>
              <a:rPr lang="sr-Latn-RS" sz="1200" dirty="0"/>
              <a:t> </a:t>
            </a:r>
            <a:r>
              <a:rPr lang="sr-Latn-RS" sz="1200" b="1" dirty="0"/>
              <a:t>VOLTS/DIV</a:t>
            </a:r>
            <a:r>
              <a:rPr lang="sr-Latn-RS" sz="1200" dirty="0"/>
              <a:t> </a:t>
            </a:r>
            <a:r>
              <a:rPr lang="sr-Latn-RS" sz="1200" b="1" dirty="0">
                <a:solidFill>
                  <a:srgbClr val="FF0000"/>
                </a:solidFill>
              </a:rPr>
              <a:t>(10)</a:t>
            </a:r>
            <a:r>
              <a:rPr lang="sr-Latn-RS" sz="1200" dirty="0"/>
              <a:t>, a za kanal 2 desnog </a:t>
            </a:r>
            <a:r>
              <a:rPr lang="sr-Latn-RS" sz="1200" dirty="0" err="1"/>
              <a:t>potenciometra</a:t>
            </a:r>
            <a:r>
              <a:rPr lang="sr-Latn-RS" sz="1200" dirty="0"/>
              <a:t> </a:t>
            </a:r>
            <a:r>
              <a:rPr lang="sr-Latn-RS" sz="1200" b="1" dirty="0"/>
              <a:t>VOLTS/DIV</a:t>
            </a:r>
            <a:r>
              <a:rPr lang="sr-Latn-RS" sz="1200" dirty="0"/>
              <a:t> </a:t>
            </a:r>
            <a:r>
              <a:rPr lang="sr-Latn-RS" sz="1200" b="1" dirty="0">
                <a:solidFill>
                  <a:srgbClr val="FF0000"/>
                </a:solidFill>
              </a:rPr>
              <a:t>(11)</a:t>
            </a:r>
            <a:r>
              <a:rPr lang="sr-Latn-RS" sz="1200" dirty="0"/>
              <a:t>.</a:t>
            </a:r>
          </a:p>
          <a:p>
            <a:pPr marL="0" indent="0" algn="just">
              <a:buNone/>
            </a:pPr>
            <a:endParaRPr lang="sr-Latn-RS"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13" y="1988840"/>
            <a:ext cx="8083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77943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marL="109728" indent="0" algn="just">
              <a:buNone/>
            </a:pPr>
            <a:r>
              <a:rPr lang="vi-VN" sz="1200" dirty="0"/>
              <a:t>Osciloskop je elektronski merni uređaj koji omogućava dvodimenzionalni vizuelni prikaz signala. Osciloskop služi za merenje oblika napona u zavisnosti od vremena, za razliku od običnih volmetara koji mere samo efektivnu, vršnu ili srednju vrednost merenog napona, ne kazujući pri tom ništa o talasnom obliku istog. U opštem slučaju, međutim, ovi naponi treba da budu periodični da bi se dobila mirna slika na ekranu, pošto horizontalno skretanje mlaza na ekranu osciloskopa zapravo deli vreme kao nezavisnu promenljivu na segmente iste dužine. U standardnoj primeni na horizontalnoj osi displeja osciloskopa je vreme, na vertikalnoj napon. Postoje osciloskopi koji mogu da prikažu dva, četiri i više napona istovremeno, sa različitim vremenskim podelama za različite signale (vremenskim bazama).</a:t>
            </a:r>
          </a:p>
          <a:p>
            <a:pPr algn="just"/>
            <a:endParaRPr lang="vi-VN" sz="1200" dirty="0"/>
          </a:p>
          <a:p>
            <a:pPr marL="109728" indent="0" algn="just">
              <a:buNone/>
            </a:pPr>
            <a:r>
              <a:rPr lang="vi-VN" sz="1200" dirty="0"/>
              <a:t>Osim osnovne namene može se koristiti i za prikazivanje međusobne zavisnosti dva naponska signala (merenje faze i frekvencije primenom Lizažuovih figura, snimanje prenosne karakteristike nelinearnih rezistivnih kola, snimanje krive nagnečenja feromagnetskih materijala), kao i prikazivanje aperiodičnih signala. Uz primenu odgovarajućih strujnih sondi koje konvertuju strujne signale u naponske, moguće je prikazivanje vremenskih oblika strujnih signala. Takode, uz primenu odgovarajućih senzora koji konvertuju neelektrične fizičke veličine u električni napon, moguće je vršiti posmatranja i merenja na neelektričnim signalima.</a:t>
            </a:r>
          </a:p>
          <a:p>
            <a:pPr algn="just"/>
            <a:endParaRPr lang="vi-VN" sz="1200" dirty="0"/>
          </a:p>
          <a:p>
            <a:pPr marL="109728" indent="0" algn="just">
              <a:buNone/>
            </a:pPr>
            <a:r>
              <a:rPr lang="vi-VN" sz="1200" dirty="0"/>
              <a:t>Za razliku od većine ostalih instrumenata za električna merenja informacija koju osciloskop pruža najčešće je slika, dijagram, a ne jedan broj</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Osciloskop </a:t>
            </a:r>
            <a:r>
              <a:rPr lang="sr-Latn-RS" sz="3600" dirty="0">
                <a:solidFill>
                  <a:srgbClr val="FF0000"/>
                </a:solidFill>
                <a:latin typeface="Arial" pitchFamily="34" charset="0"/>
                <a:cs typeface="Arial" pitchFamily="34" charset="0"/>
              </a:rPr>
              <a:t>(</a:t>
            </a:r>
            <a:r>
              <a:rPr lang="sr-Latn-RS" sz="3600" i="1" dirty="0" err="1">
                <a:solidFill>
                  <a:srgbClr val="FF0000"/>
                </a:solidFill>
                <a:latin typeface="Arial" pitchFamily="34" charset="0"/>
                <a:cs typeface="Arial" pitchFamily="34" charset="0"/>
              </a:rPr>
              <a:t>wafeform</a:t>
            </a:r>
            <a:r>
              <a:rPr lang="sr-Latn-RS" sz="3600" i="1" dirty="0">
                <a:solidFill>
                  <a:srgbClr val="FF0000"/>
                </a:solidFill>
                <a:latin typeface="Arial" pitchFamily="34" charset="0"/>
                <a:cs typeface="Arial" pitchFamily="34" charset="0"/>
              </a:rPr>
              <a:t> monitor</a:t>
            </a:r>
            <a:r>
              <a:rPr lang="sr-Latn-RS" sz="3600" dirty="0">
                <a:solidFill>
                  <a:srgbClr val="FF0000"/>
                </a:solidFill>
                <a:latin typeface="Arial" pitchFamily="34" charset="0"/>
                <a:cs typeface="Arial" pitchFamily="34" charset="0"/>
              </a:rPr>
              <a:t>)</a:t>
            </a:r>
            <a:endParaRPr lang="en-US" sz="3600" b="1" dirty="0">
              <a:solidFill>
                <a:srgbClr val="FF0000"/>
              </a:solidFill>
            </a:endParaRPr>
          </a:p>
        </p:txBody>
      </p:sp>
    </p:spTree>
    <p:extLst>
      <p:ext uri="{BB962C8B-B14F-4D97-AF65-F5344CB8AC3E}">
        <p14:creationId xmlns:p14="http://schemas.microsoft.com/office/powerpoint/2010/main" val="524391136"/>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0" indent="0" algn="just">
              <a:buNone/>
            </a:pPr>
            <a:r>
              <a:rPr lang="sr-Latn-RS" sz="1200" b="1" dirty="0" smtClean="0"/>
              <a:t>Vertikalna </a:t>
            </a:r>
            <a:r>
              <a:rPr lang="sr-Latn-RS" sz="1200" b="1" dirty="0"/>
              <a:t>podešavanja i režimi rada</a:t>
            </a:r>
          </a:p>
          <a:p>
            <a:pPr marL="0" indent="0" algn="just">
              <a:buNone/>
            </a:pPr>
            <a:endParaRPr lang="sr-Latn-RS" sz="1200" dirty="0"/>
          </a:p>
          <a:p>
            <a:pPr marL="0" indent="0" algn="just">
              <a:buNone/>
            </a:pPr>
            <a:r>
              <a:rPr lang="sr-Latn-RS" sz="1200" dirty="0"/>
              <a:t>Pomeranjem levog i desnog </a:t>
            </a:r>
            <a:r>
              <a:rPr lang="sr-Latn-RS" sz="1200" b="1" dirty="0"/>
              <a:t>POSITION</a:t>
            </a:r>
            <a:r>
              <a:rPr lang="sr-Latn-RS" sz="1200" dirty="0"/>
              <a:t> </a:t>
            </a:r>
            <a:r>
              <a:rPr lang="sr-Latn-RS" sz="1200" b="1" dirty="0">
                <a:solidFill>
                  <a:srgbClr val="FF0000"/>
                </a:solidFill>
              </a:rPr>
              <a:t>(6/7)</a:t>
            </a:r>
            <a:r>
              <a:rPr lang="sr-Latn-RS" sz="1200" dirty="0"/>
              <a:t> </a:t>
            </a:r>
            <a:r>
              <a:rPr lang="sr-Latn-RS" sz="1200" dirty="0" err="1"/>
              <a:t>potenciometra</a:t>
            </a:r>
            <a:r>
              <a:rPr lang="sr-Latn-RS" sz="1200" dirty="0"/>
              <a:t> može se nezavisno  podešavati položaj svakog od signala na ekranu. Ovim se, zapravo, podešava položaj nultog nivoa napona na ekranu za svaki kanal nezavisno.</a:t>
            </a:r>
          </a:p>
          <a:p>
            <a:pPr marL="0" indent="0" algn="just">
              <a:buNone/>
            </a:pPr>
            <a:endParaRPr lang="sr-Latn-RS" sz="1200" dirty="0"/>
          </a:p>
          <a:p>
            <a:pPr marL="0" indent="0" algn="just">
              <a:buNone/>
            </a:pPr>
            <a:endParaRPr lang="sr-Latn-RS" sz="1200" dirty="0"/>
          </a:p>
          <a:p>
            <a:pPr marL="0" indent="0" algn="just">
              <a:buNone/>
            </a:pPr>
            <a:r>
              <a:rPr lang="sr-Latn-RS" sz="1200" b="1" dirty="0"/>
              <a:t>Uključivanje i isključivanje prikaza pojedinog kanala</a:t>
            </a:r>
          </a:p>
          <a:p>
            <a:pPr marL="0" indent="0" algn="just">
              <a:buNone/>
            </a:pPr>
            <a:endParaRPr lang="sr-Latn-RS" sz="1200" dirty="0"/>
          </a:p>
          <a:p>
            <a:pPr marL="2743200" indent="0" algn="just">
              <a:buNone/>
            </a:pPr>
            <a:r>
              <a:rPr lang="sr-Latn-RS" sz="1200" dirty="0"/>
              <a:t>Da bi se isključio kanal koji nije od značaja za merenja dovoljno je dva puta (dva pojedinačna klika, a ne </a:t>
            </a:r>
            <a:r>
              <a:rPr lang="sr-Latn-RS" sz="1200" dirty="0" err="1"/>
              <a:t>dvoklik</a:t>
            </a:r>
            <a:r>
              <a:rPr lang="sr-Latn-RS" sz="1200" dirty="0"/>
              <a:t>) pritisnuti taster </a:t>
            </a:r>
            <a:r>
              <a:rPr lang="sr-Latn-RS" sz="1200" b="1" dirty="0"/>
              <a:t>CH1 MENU </a:t>
            </a:r>
            <a:r>
              <a:rPr lang="sr-Latn-RS" sz="1200" b="1" dirty="0">
                <a:solidFill>
                  <a:srgbClr val="FF0000"/>
                </a:solidFill>
              </a:rPr>
              <a:t>(8) </a:t>
            </a:r>
            <a:r>
              <a:rPr lang="sr-Latn-RS" sz="1200" dirty="0"/>
              <a:t>ili taster </a:t>
            </a:r>
            <a:r>
              <a:rPr lang="sr-Latn-RS" sz="1200" b="1" dirty="0"/>
              <a:t>CH2 MENU </a:t>
            </a:r>
            <a:r>
              <a:rPr lang="sr-Latn-RS" sz="1200" b="1" dirty="0">
                <a:solidFill>
                  <a:srgbClr val="FF0000"/>
                </a:solidFill>
              </a:rPr>
              <a:t>(9).</a:t>
            </a:r>
          </a:p>
          <a:p>
            <a:pPr marL="2743200" indent="0" algn="just">
              <a:buNone/>
            </a:pPr>
            <a:endParaRPr lang="sr-Latn-RS" sz="1200" dirty="0"/>
          </a:p>
          <a:p>
            <a:pPr marL="2743200" indent="0" algn="just">
              <a:buNone/>
            </a:pPr>
            <a:r>
              <a:rPr lang="sr-Latn-RS" sz="1200" dirty="0"/>
              <a:t>Na isti način ponovo se uključuje prikaz tog kanala, kada ga je ponovo potrebno prikazati na ekranu.</a:t>
            </a:r>
          </a:p>
          <a:p>
            <a:pPr marL="0" indent="0" algn="just">
              <a:buNone/>
            </a:pPr>
            <a:endParaRPr lang="sr-Latn-RS"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38727"/>
            <a:ext cx="23622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72621"/>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lnSpcReduction="10000"/>
          </a:bodyPr>
          <a:lstStyle/>
          <a:p>
            <a:pPr marL="3175" indent="0" algn="just">
              <a:buNone/>
            </a:pPr>
            <a:r>
              <a:rPr lang="sr-Latn-RS" sz="1600" b="1" dirty="0" smtClean="0"/>
              <a:t>DIGITALNI OSCILOSKOP “TEKTRONIX TBS 1042”</a:t>
            </a:r>
          </a:p>
          <a:p>
            <a:pPr marL="109728" indent="0" algn="just">
              <a:buNone/>
            </a:pPr>
            <a:endParaRPr lang="sr-Latn-RS" sz="1200" dirty="0" smtClean="0"/>
          </a:p>
          <a:p>
            <a:pPr marL="0" indent="0" algn="just">
              <a:buNone/>
            </a:pPr>
            <a:r>
              <a:rPr lang="sr-Latn-RS" sz="1200" b="1" dirty="0" smtClean="0"/>
              <a:t>Režim </a:t>
            </a:r>
            <a:r>
              <a:rPr lang="sr-Latn-RS" sz="1200" b="1" dirty="0"/>
              <a:t>rada</a:t>
            </a:r>
          </a:p>
          <a:p>
            <a:pPr marL="0" indent="0" algn="just">
              <a:buNone/>
            </a:pPr>
            <a:endParaRPr lang="sr-Latn-RS" sz="1200" dirty="0"/>
          </a:p>
          <a:p>
            <a:pPr marL="0" indent="0" algn="just">
              <a:buNone/>
            </a:pPr>
            <a:r>
              <a:rPr lang="sr-Latn-RS" sz="1200" dirty="0"/>
              <a:t>Prilikom prvog pritiska na taster </a:t>
            </a:r>
            <a:r>
              <a:rPr lang="sr-Latn-RS" sz="1200" b="1" dirty="0"/>
              <a:t>CH1 MENU </a:t>
            </a:r>
            <a:r>
              <a:rPr lang="sr-Latn-RS" sz="1200" dirty="0" smtClean="0"/>
              <a:t>i </a:t>
            </a:r>
            <a:r>
              <a:rPr lang="sr-Latn-RS" sz="1200" b="1" dirty="0"/>
              <a:t>CH2 MENU</a:t>
            </a:r>
            <a:r>
              <a:rPr lang="sr-Latn-RS" sz="1200" dirty="0"/>
              <a:t>, na ekranu osciloskopa sa desne strane, pojaviće se meni za podešavanje prikaza odgovarajućeg kanala. Na samom vrhu, nalazi se opcija za podešavanje režima rada pod nazivom</a:t>
            </a:r>
            <a:r>
              <a:rPr lang="sr-Latn-RS" sz="1200" b="1" i="1" dirty="0"/>
              <a:t> </a:t>
            </a:r>
            <a:r>
              <a:rPr lang="sr-Latn-RS" sz="1200" b="1" i="1" dirty="0" err="1"/>
              <a:t>Coupling</a:t>
            </a:r>
            <a:r>
              <a:rPr lang="sr-Latn-RS" sz="1200" dirty="0"/>
              <a:t>. Kada je </a:t>
            </a:r>
            <a:r>
              <a:rPr lang="sr-Latn-RS" sz="1200" i="1" dirty="0" err="1"/>
              <a:t>Coupling</a:t>
            </a:r>
            <a:r>
              <a:rPr lang="sr-Latn-RS" sz="1200" dirty="0"/>
              <a:t> podešen na GND, na ekranu će se videti samo horizontalna linija koja označava položaj nultog potencijala na ekranu. Kada je opcija podešena na DC, signal će biti prikazan u celosti onakav kakav jeste. Kada je opcija podešena na AC, iz signala će biti eliminisana jednosmerna komponenta. Promena  se obavlja uzastopnim pritiskanjem univerzalnog tastera sa desne strane ekrane.</a:t>
            </a:r>
          </a:p>
          <a:p>
            <a:pPr marL="0" indent="0" algn="just">
              <a:buNone/>
            </a:pPr>
            <a:endParaRPr lang="sr-Latn-RS" sz="1200" dirty="0"/>
          </a:p>
          <a:p>
            <a:pPr marL="0" indent="0" algn="just">
              <a:buNone/>
            </a:pPr>
            <a:r>
              <a:rPr lang="sr-Latn-RS" sz="1200" b="1" dirty="0"/>
              <a:t>Upotreba kursora</a:t>
            </a:r>
            <a:endParaRPr lang="sr-Latn-RS" sz="1200" dirty="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r>
              <a:rPr lang="sr-Latn-RS" sz="1200" dirty="0"/>
              <a:t>Da bi se obavila merenja bez subjektivnih grešaka osobe koja rukuje </a:t>
            </a:r>
            <a:r>
              <a:rPr lang="sr-Latn-RS" sz="1200" dirty="0" err="1"/>
              <a:t>osciloskopom</a:t>
            </a:r>
            <a:r>
              <a:rPr lang="sr-Latn-RS" sz="1200" dirty="0"/>
              <a:t>, savremeni </a:t>
            </a:r>
            <a:r>
              <a:rPr lang="sr-Latn-RS" sz="1200" dirty="0" err="1"/>
              <a:t>osciloskopi</a:t>
            </a:r>
            <a:r>
              <a:rPr lang="sr-Latn-RS" sz="1200" dirty="0"/>
              <a:t> nude mogućnost </a:t>
            </a:r>
            <a:r>
              <a:rPr lang="sr-Latn-RS" sz="1200" dirty="0" err="1"/>
              <a:t>očitavanja</a:t>
            </a:r>
            <a:r>
              <a:rPr lang="sr-Latn-RS" sz="1200" dirty="0"/>
              <a:t> željenih vrednosti na horizontalnoj i vertikalnoj osi pomoću kursora. Uključivanje menija kojim se upravlja kursorima, obavlja se pomoću tastera CURSOR (13). Ova grupa tastera nalazi se na gornjem delu panela na kojem se nalaze kontrole</a:t>
            </a:r>
            <a:r>
              <a:rPr lang="sr-Latn-RS" sz="1200" dirty="0" smtClean="0"/>
              <a:t>.</a:t>
            </a:r>
            <a:endParaRPr lang="sr-Latn-RS" sz="1200" dirty="0"/>
          </a:p>
          <a:p>
            <a:pPr marL="0" indent="0" algn="just">
              <a:buNone/>
            </a:pPr>
            <a:r>
              <a:rPr lang="sr-Latn-RS" sz="1200" dirty="0"/>
              <a:t>Nakon pritiska na taster CURSOR, u desnoj strani ekrana će se pojaviti meni koji se odnosi na upravljanje kursorima.</a:t>
            </a:r>
          </a:p>
          <a:p>
            <a:pPr marL="0" indent="0" algn="just">
              <a:buNone/>
            </a:pPr>
            <a:endParaRPr lang="sr-Latn-RS" sz="1200" dirty="0"/>
          </a:p>
          <a:p>
            <a:pPr marL="0" indent="0" algn="just">
              <a:buNone/>
            </a:pPr>
            <a:endParaRPr lang="sr-Latn-RS" sz="1200" dirty="0"/>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60864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88398"/>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0" indent="0" algn="just">
              <a:buNone/>
            </a:pPr>
            <a:r>
              <a:rPr lang="sr-Latn-RS" sz="1200" b="1" dirty="0" smtClean="0"/>
              <a:t>TYPE </a:t>
            </a:r>
            <a:r>
              <a:rPr lang="sr-Latn-RS" sz="1200" b="1" dirty="0"/>
              <a:t>– amplituda ili vreme</a:t>
            </a:r>
          </a:p>
          <a:p>
            <a:pPr marL="3175" indent="0" algn="just">
              <a:buNone/>
            </a:pPr>
            <a:endParaRPr lang="sr-Latn-RS" sz="1200" dirty="0" smtClean="0"/>
          </a:p>
          <a:p>
            <a:pPr marL="3175" indent="0" algn="just">
              <a:buNone/>
            </a:pPr>
            <a:r>
              <a:rPr lang="sr-Latn-RS" sz="1200" dirty="0"/>
              <a:t>Ova opcija se menja pomoću univerzalnog tastera </a:t>
            </a:r>
            <a:r>
              <a:rPr lang="sr-Latn-RS" sz="1200" b="1" dirty="0" err="1"/>
              <a:t>Type</a:t>
            </a:r>
            <a:r>
              <a:rPr lang="sr-Latn-RS" sz="1200" b="1" dirty="0"/>
              <a:t> Time </a:t>
            </a:r>
            <a:r>
              <a:rPr lang="sr-Latn-RS" sz="1200" b="1" dirty="0">
                <a:solidFill>
                  <a:srgbClr val="FF0000"/>
                </a:solidFill>
              </a:rPr>
              <a:t>(14) </a:t>
            </a:r>
            <a:r>
              <a:rPr lang="sr-Latn-RS" sz="1200" dirty="0"/>
              <a:t>sa desne strane ekrana. On omogućava da se kursori isključe (OFF), da se koriste kao horizontalni za merenje naponskih nivoa i amplituda (Amplitude) ili </a:t>
            </a:r>
            <a:r>
              <a:rPr lang="sr-Latn-RS" sz="1200" dirty="0" smtClean="0"/>
              <a:t>vertikalni </a:t>
            </a:r>
            <a:r>
              <a:rPr lang="sr-Latn-RS" sz="1200" dirty="0"/>
              <a:t>za merenje vremenskih intervala (Time). Odgovarajući izgled ekrana je dat na donjim slikama</a:t>
            </a:r>
            <a:r>
              <a:rPr lang="sr-Latn-RS" sz="1200" dirty="0" smtClean="0"/>
              <a:t>.</a:t>
            </a:r>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r>
              <a:rPr lang="sr-Latn-RS" sz="1000" i="1" dirty="0"/>
              <a:t> </a:t>
            </a:r>
            <a:r>
              <a:rPr lang="sr-Latn-RS" sz="1000" i="1" dirty="0" smtClean="0"/>
              <a:t>                Horizontalni </a:t>
            </a:r>
            <a:r>
              <a:rPr lang="sr-Latn-RS" sz="1000" i="1" dirty="0"/>
              <a:t>kursori za merenje amplitude                              </a:t>
            </a:r>
            <a:r>
              <a:rPr lang="sr-Latn-RS" sz="1000" i="1" dirty="0" smtClean="0"/>
              <a:t> Vertikalni </a:t>
            </a:r>
            <a:r>
              <a:rPr lang="sr-Latn-RS" sz="1000" i="1" dirty="0"/>
              <a:t>kursori za merenje vremena</a:t>
            </a:r>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66995"/>
            <a:ext cx="2857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139" y="2866995"/>
            <a:ext cx="28765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69862"/>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sr-Latn-RS" sz="1200" b="1" dirty="0"/>
              <a:t>Pomeranje </a:t>
            </a:r>
            <a:r>
              <a:rPr lang="sr-Latn-RS" sz="1200" b="1" dirty="0" smtClean="0"/>
              <a:t>kursora</a:t>
            </a:r>
            <a:endParaRPr lang="sr-Latn-RS" sz="1200" dirty="0"/>
          </a:p>
          <a:p>
            <a:pPr marL="3175" indent="0" algn="just">
              <a:buNone/>
            </a:pPr>
            <a:endParaRPr lang="sr-Latn-RS" sz="1200" dirty="0" smtClean="0"/>
          </a:p>
          <a:p>
            <a:pPr marL="3175" indent="0" algn="just">
              <a:buNone/>
            </a:pPr>
            <a:r>
              <a:rPr lang="sr-Latn-RS" sz="1200" dirty="0" smtClean="0"/>
              <a:t>Postoje </a:t>
            </a:r>
            <a:r>
              <a:rPr lang="sr-Latn-RS" sz="1200" dirty="0"/>
              <a:t>dva kursora kojima se može obaviti očitavanje. U meniju sa desne strane crnim poljem obeležen je kursor koji je trenutno aktivan. Njegovo pomeranje se obavlja rotacijom prvog levog dugmeta </a:t>
            </a:r>
            <a:r>
              <a:rPr lang="sr-Latn-RS" sz="1200" b="1" dirty="0">
                <a:solidFill>
                  <a:srgbClr val="FF0000"/>
                </a:solidFill>
              </a:rPr>
              <a:t>(12) </a:t>
            </a:r>
            <a:r>
              <a:rPr lang="sr-Latn-RS" sz="1200" dirty="0"/>
              <a:t>na gornjoj slici.</a:t>
            </a:r>
          </a:p>
          <a:p>
            <a:pPr marL="3175" indent="0" algn="just">
              <a:buNone/>
            </a:pPr>
            <a:endParaRPr lang="sr-Latn-RS" sz="1200" dirty="0"/>
          </a:p>
          <a:p>
            <a:pPr marL="3175" indent="0" algn="just">
              <a:buNone/>
            </a:pPr>
            <a:r>
              <a:rPr lang="sr-Latn-RS" sz="1200" b="1" dirty="0"/>
              <a:t>SOURCE – CH1 ili </a:t>
            </a:r>
            <a:r>
              <a:rPr lang="sr-Latn-RS" sz="1200" b="1" dirty="0" smtClean="0"/>
              <a:t>CH2</a:t>
            </a:r>
            <a:endParaRPr lang="sr-Latn-RS" sz="1200" dirty="0"/>
          </a:p>
          <a:p>
            <a:pPr marL="3175" indent="0" algn="just">
              <a:buNone/>
            </a:pPr>
            <a:endParaRPr lang="sr-Latn-RS" sz="1200" dirty="0" smtClean="0"/>
          </a:p>
          <a:p>
            <a:pPr marL="3175" indent="0" algn="just">
              <a:buNone/>
            </a:pPr>
            <a:r>
              <a:rPr lang="sr-Latn-RS" sz="1200" dirty="0" smtClean="0"/>
              <a:t>Ova </a:t>
            </a:r>
            <a:r>
              <a:rPr lang="sr-Latn-RS" sz="1200" dirty="0"/>
              <a:t>opcija ukazuje na to na vertikalnu skalu kog kanal se obavlja merenje kursorima. Moguće vrednosti su CH1, CH2, MATH, </a:t>
            </a:r>
            <a:r>
              <a:rPr lang="sr-Latn-RS" sz="1200" dirty="0" err="1"/>
              <a:t>Ref</a:t>
            </a:r>
            <a:r>
              <a:rPr lang="sr-Latn-RS" sz="1200" dirty="0"/>
              <a:t> A i </a:t>
            </a:r>
            <a:r>
              <a:rPr lang="sr-Latn-RS" sz="1200" dirty="0" err="1"/>
              <a:t>Ref</a:t>
            </a:r>
            <a:r>
              <a:rPr lang="sr-Latn-RS" sz="1200" dirty="0"/>
              <a:t> B. Promena se obavlja pritiskom na taster </a:t>
            </a:r>
            <a:r>
              <a:rPr lang="sr-Latn-RS" sz="1200" b="1" dirty="0" err="1"/>
              <a:t>Source</a:t>
            </a:r>
            <a:r>
              <a:rPr lang="sr-Latn-RS" sz="1200" b="1" dirty="0"/>
              <a:t> CH1 </a:t>
            </a:r>
            <a:r>
              <a:rPr lang="sr-Latn-RS" sz="1200" b="1" dirty="0">
                <a:solidFill>
                  <a:srgbClr val="FF0000"/>
                </a:solidFill>
              </a:rPr>
              <a:t>(15) </a:t>
            </a:r>
            <a:r>
              <a:rPr lang="sr-Latn-RS" sz="1200" dirty="0"/>
              <a:t>na slici dole. Očigledno, kada se želi meriti u odnosu na signal sa kanala 1, potrebno je da ova opcija bude podešena na CH1, a kada se žele </a:t>
            </a:r>
            <a:r>
              <a:rPr lang="sr-Latn-RS" sz="1200" dirty="0" err="1"/>
              <a:t>očitavanja</a:t>
            </a:r>
            <a:r>
              <a:rPr lang="sr-Latn-RS" sz="1200" dirty="0"/>
              <a:t> u odnosu na kanal 2, treba je prebaciti na CH2. Promena sa obavlja pritiskom na odgovarajući univerzalni taster sa desne strane ekrana.</a:t>
            </a:r>
          </a:p>
          <a:p>
            <a:pPr marL="3175" indent="0" algn="just">
              <a:buNone/>
            </a:pPr>
            <a:endParaRPr lang="sr-Latn-RS" sz="1200" b="1" dirty="0"/>
          </a:p>
          <a:p>
            <a:pPr marL="3175" indent="0" algn="just">
              <a:buNone/>
            </a:pPr>
            <a:r>
              <a:rPr lang="sr-Latn-RS" sz="1200" b="1" dirty="0"/>
              <a:t>Promena aktivnog </a:t>
            </a:r>
            <a:r>
              <a:rPr lang="sr-Latn-RS" sz="1200" b="1" dirty="0" smtClean="0"/>
              <a:t>kursora</a:t>
            </a:r>
            <a:endParaRPr lang="sr-Latn-RS" sz="1200" dirty="0"/>
          </a:p>
          <a:p>
            <a:pPr marL="3175" indent="0" algn="just">
              <a:buNone/>
            </a:pPr>
            <a:endParaRPr lang="sr-Latn-RS" sz="1200" dirty="0" smtClean="0"/>
          </a:p>
          <a:p>
            <a:pPr marL="3175" indent="0" algn="just">
              <a:buNone/>
            </a:pPr>
            <a:r>
              <a:rPr lang="sr-Latn-RS" sz="1200" dirty="0" smtClean="0"/>
              <a:t>Promena </a:t>
            </a:r>
            <a:r>
              <a:rPr lang="sr-Latn-RS" sz="1200" dirty="0"/>
              <a:t>aktivnog kursora obavlja se klikom na odgovarajući univerzalni taster sa desne strane ekrana. Za prvi kursor treba pritisnuti taster </a:t>
            </a:r>
            <a:r>
              <a:rPr lang="sr-Latn-RS" sz="1200" b="1" dirty="0" err="1"/>
              <a:t>Cursor</a:t>
            </a:r>
            <a:r>
              <a:rPr lang="sr-Latn-RS" sz="1200" b="1" dirty="0"/>
              <a:t> 1 </a:t>
            </a:r>
            <a:r>
              <a:rPr lang="sr-Latn-RS" sz="1200" b="1" dirty="0">
                <a:solidFill>
                  <a:srgbClr val="FF0000"/>
                </a:solidFill>
              </a:rPr>
              <a:t>(16)</a:t>
            </a:r>
            <a:r>
              <a:rPr lang="sr-Latn-RS" sz="1200" dirty="0"/>
              <a:t>, a za drugi taster </a:t>
            </a:r>
            <a:r>
              <a:rPr lang="sr-Latn-RS" sz="1200" b="1" dirty="0" err="1"/>
              <a:t>Cursor</a:t>
            </a:r>
            <a:r>
              <a:rPr lang="sr-Latn-RS" sz="1200" b="1" dirty="0"/>
              <a:t> 2</a:t>
            </a:r>
            <a:r>
              <a:rPr lang="sr-Latn-RS" sz="1200" dirty="0"/>
              <a:t> </a:t>
            </a:r>
            <a:r>
              <a:rPr lang="sr-Latn-RS" sz="1200" b="1" dirty="0">
                <a:solidFill>
                  <a:srgbClr val="FF0000"/>
                </a:solidFill>
              </a:rPr>
              <a:t>(17)</a:t>
            </a:r>
            <a:r>
              <a:rPr lang="sr-Latn-RS" sz="1200" dirty="0"/>
              <a:t>. Nakon promene, odgovarajuća opcija iz menija biće obeležena crnim poljem.</a:t>
            </a:r>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1709334867"/>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a:bodyPr>
          <a:lstStyle/>
          <a:p>
            <a:pPr marL="3175" indent="0" algn="just">
              <a:buNone/>
            </a:pPr>
            <a:r>
              <a:rPr lang="sr-Latn-RS" sz="1600" b="1" dirty="0" smtClean="0"/>
              <a:t>DIGITALNI OSCILOSKOP “TEKTRONIX TBS 1042”</a:t>
            </a:r>
          </a:p>
          <a:p>
            <a:pPr marL="109728" indent="0" algn="just">
              <a:buNone/>
            </a:pPr>
            <a:endParaRPr lang="sr-Latn-RS" sz="1200" dirty="0" smtClean="0"/>
          </a:p>
          <a:p>
            <a:pPr marL="3175" indent="0" algn="just">
              <a:buNone/>
            </a:pPr>
            <a:r>
              <a:rPr lang="sr-Latn-RS" sz="1200" b="1" dirty="0" smtClean="0"/>
              <a:t>Očitavanje vrednosti</a:t>
            </a:r>
            <a:endParaRPr lang="sr-Latn-RS" sz="1200" dirty="0"/>
          </a:p>
          <a:p>
            <a:pPr marL="3175" indent="0" algn="just">
              <a:buNone/>
            </a:pPr>
            <a:endParaRPr lang="sr-Latn-RS" sz="1200" dirty="0" smtClean="0"/>
          </a:p>
          <a:p>
            <a:pPr marL="3175" indent="0" algn="just">
              <a:buNone/>
            </a:pPr>
            <a:r>
              <a:rPr lang="sr-Latn-RS" sz="1200" dirty="0" smtClean="0"/>
              <a:t>Amplitudski </a:t>
            </a:r>
            <a:r>
              <a:rPr lang="sr-Latn-RS" sz="1200" dirty="0"/>
              <a:t>kursori imaju samo jednu vrednost koju prikazuju i ona je izražena u voltima. Vremenski kursori, pored vrednosti u sekundama, prikazuju i vrednost napona u odabranim tačkama. U oba slučaja na sredini menija dobija se vrednost razlike pokazivanja kursora. Kod amplitudskih, prikazano je samo </a:t>
            </a:r>
            <a:r>
              <a:rPr lang="el-GR" sz="1200" dirty="0"/>
              <a:t>Δ</a:t>
            </a:r>
            <a:r>
              <a:rPr lang="sr-Latn-RS" sz="1200" dirty="0"/>
              <a:t>V, a kod vremenskih </a:t>
            </a:r>
            <a:r>
              <a:rPr lang="el-GR" sz="1200" dirty="0"/>
              <a:t>Δ</a:t>
            </a:r>
            <a:r>
              <a:rPr lang="sr-Latn-RS" sz="1200" dirty="0"/>
              <a:t>t, 1/</a:t>
            </a:r>
            <a:r>
              <a:rPr lang="el-GR" sz="1200" dirty="0"/>
              <a:t>Δ</a:t>
            </a:r>
            <a:r>
              <a:rPr lang="sr-Latn-RS" sz="1200" dirty="0"/>
              <a:t>t i </a:t>
            </a:r>
            <a:r>
              <a:rPr lang="el-GR" sz="1200" dirty="0"/>
              <a:t>Δ</a:t>
            </a:r>
            <a:r>
              <a:rPr lang="sr-Latn-RS" sz="1200" dirty="0"/>
              <a:t>V.</a:t>
            </a:r>
          </a:p>
          <a:p>
            <a:pPr marL="3175"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55058"/>
            <a:ext cx="4629378" cy="37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567452"/>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721563"/>
          </a:xfrm>
        </p:spPr>
        <p:txBody>
          <a:bodyPr>
            <a:normAutofit/>
          </a:bodyPr>
          <a:lstStyle/>
          <a:p>
            <a:pPr marL="0" indent="0">
              <a:buNone/>
            </a:pPr>
            <a:r>
              <a:rPr lang="en-US" sz="1600" b="1" dirty="0">
                <a:solidFill>
                  <a:srgbClr val="FF0000"/>
                </a:solidFill>
              </a:rPr>
              <a:t>ZADATAK 1</a:t>
            </a:r>
            <a:r>
              <a:rPr lang="en-US" sz="1600" b="1" dirty="0" smtClean="0">
                <a:solidFill>
                  <a:srgbClr val="FF0000"/>
                </a:solidFill>
              </a:rPr>
              <a:t>.</a:t>
            </a:r>
            <a:endParaRPr lang="sr-Latn-RS" sz="1600" b="1" dirty="0" smtClean="0">
              <a:solidFill>
                <a:srgbClr val="FF0000"/>
              </a:solidFill>
            </a:endParaRPr>
          </a:p>
          <a:p>
            <a:pPr marL="0" indent="0">
              <a:buNone/>
            </a:pPr>
            <a:r>
              <a:rPr lang="en-US" sz="1600" dirty="0" err="1" smtClean="0"/>
              <a:t>Upoznati</a:t>
            </a:r>
            <a:r>
              <a:rPr lang="en-US" sz="1600" dirty="0" smtClean="0"/>
              <a:t> </a:t>
            </a:r>
            <a:r>
              <a:rPr lang="en-US" sz="1600" dirty="0" err="1"/>
              <a:t>operativne</a:t>
            </a:r>
            <a:r>
              <a:rPr lang="en-US" sz="1600" dirty="0"/>
              <a:t> </a:t>
            </a:r>
            <a:r>
              <a:rPr lang="en-US" sz="1600" dirty="0" err="1"/>
              <a:t>mogućnosti</a:t>
            </a:r>
            <a:r>
              <a:rPr lang="en-US" sz="1600" dirty="0"/>
              <a:t> </a:t>
            </a:r>
            <a:r>
              <a:rPr lang="en-US" sz="1600" dirty="0" err="1"/>
              <a:t>osciloskopa</a:t>
            </a:r>
            <a:r>
              <a:rPr lang="en-US" sz="1600" dirty="0"/>
              <a:t> i </a:t>
            </a:r>
            <a:r>
              <a:rPr lang="en-US" sz="1600" dirty="0" err="1"/>
              <a:t>vektorskopa</a:t>
            </a:r>
            <a:r>
              <a:rPr lang="en-US" sz="1600" dirty="0"/>
              <a:t>.</a:t>
            </a:r>
            <a:r>
              <a:rPr lang="en-US" sz="1600" dirty="0"/>
              <a:t> </a:t>
            </a:r>
            <a:endParaRPr lang="sr-Latn-RS" sz="1600" dirty="0" smtClean="0"/>
          </a:p>
          <a:p>
            <a:pPr marL="0" indent="0">
              <a:buNone/>
            </a:pPr>
            <a:endParaRPr lang="sr-Latn-RS" sz="1200" dirty="0" smtClean="0"/>
          </a:p>
          <a:p>
            <a:pPr marL="0" indent="0">
              <a:buNone/>
            </a:pPr>
            <a:r>
              <a:rPr lang="vi-VN" sz="1200" dirty="0" smtClean="0"/>
              <a:t/>
            </a:r>
            <a:br>
              <a:rPr lang="vi-VN" sz="1200" dirty="0" smtClean="0"/>
            </a:br>
            <a:r>
              <a:rPr lang="vi-VN" sz="1600" b="1" dirty="0">
                <a:solidFill>
                  <a:srgbClr val="FF0000"/>
                </a:solidFill>
              </a:rPr>
              <a:t>ZADATAK </a:t>
            </a:r>
            <a:r>
              <a:rPr lang="sr-Latn-RS" sz="1600" b="1" dirty="0" smtClean="0">
                <a:solidFill>
                  <a:srgbClr val="FF0000"/>
                </a:solidFill>
              </a:rPr>
              <a:t>2</a:t>
            </a:r>
            <a:r>
              <a:rPr lang="vi-VN" sz="1600" b="1" dirty="0" smtClean="0">
                <a:solidFill>
                  <a:srgbClr val="FF0000"/>
                </a:solidFill>
              </a:rPr>
              <a:t>.</a:t>
            </a:r>
            <a:endParaRPr lang="vi-VN" sz="1600" b="1" dirty="0">
              <a:solidFill>
                <a:srgbClr val="FF0000"/>
              </a:solidFill>
            </a:endParaRPr>
          </a:p>
          <a:p>
            <a:pPr marL="0" indent="0">
              <a:buNone/>
            </a:pPr>
            <a:r>
              <a:rPr lang="vi-VN" sz="1600" dirty="0"/>
              <a:t>Izvršiti </a:t>
            </a:r>
            <a:r>
              <a:rPr lang="vi-VN" sz="1600" dirty="0" smtClean="0"/>
              <a:t>kalibraciju </a:t>
            </a:r>
            <a:r>
              <a:rPr lang="vi-VN" sz="1600" dirty="0"/>
              <a:t>osciloskopa</a:t>
            </a:r>
            <a:r>
              <a:rPr lang="vi-VN" sz="1600" dirty="0" smtClean="0"/>
              <a:t>.</a:t>
            </a:r>
            <a:endParaRPr lang="sr-Latn-RS" sz="1600" dirty="0" smtClean="0"/>
          </a:p>
          <a:p>
            <a:pPr marL="0" indent="0">
              <a:buNone/>
            </a:pPr>
            <a:endParaRPr lang="sr-Latn-RS" sz="1200" dirty="0" smtClean="0"/>
          </a:p>
          <a:p>
            <a:pPr marL="0" indent="0">
              <a:buNone/>
            </a:pPr>
            <a:endParaRPr lang="sr-Latn-RS" sz="1200" dirty="0"/>
          </a:p>
          <a:p>
            <a:pPr marL="0" indent="0">
              <a:buNone/>
            </a:pPr>
            <a:r>
              <a:rPr lang="vi-VN" sz="1600" b="1" dirty="0">
                <a:solidFill>
                  <a:srgbClr val="FF0000"/>
                </a:solidFill>
              </a:rPr>
              <a:t>ZADATAK </a:t>
            </a:r>
            <a:r>
              <a:rPr lang="sr-Latn-RS" sz="1600" b="1" dirty="0" smtClean="0">
                <a:solidFill>
                  <a:srgbClr val="FF0000"/>
                </a:solidFill>
              </a:rPr>
              <a:t>3</a:t>
            </a:r>
            <a:r>
              <a:rPr lang="vi-VN" sz="1600" b="1" dirty="0" smtClean="0">
                <a:solidFill>
                  <a:srgbClr val="FF0000"/>
                </a:solidFill>
              </a:rPr>
              <a:t>.</a:t>
            </a:r>
            <a:endParaRPr lang="vi-VN" sz="1600" b="1" dirty="0">
              <a:solidFill>
                <a:srgbClr val="FF0000"/>
              </a:solidFill>
            </a:endParaRPr>
          </a:p>
          <a:p>
            <a:pPr marL="0" indent="0">
              <a:buNone/>
            </a:pPr>
            <a:r>
              <a:rPr lang="vi-VN" sz="1600" dirty="0"/>
              <a:t>Merenje napona</a:t>
            </a:r>
            <a:r>
              <a:rPr lang="vi-VN" sz="1600" dirty="0" smtClean="0"/>
              <a:t>.</a:t>
            </a:r>
            <a:endParaRPr lang="sr-Latn-RS" sz="1200" dirty="0" smtClean="0"/>
          </a:p>
          <a:p>
            <a:pPr marL="3541713" indent="0" algn="just">
              <a:buNone/>
            </a:pPr>
            <a:r>
              <a:rPr lang="en-US" sz="1200" dirty="0" err="1"/>
              <a:t>Proverimo</a:t>
            </a:r>
            <a:r>
              <a:rPr lang="en-US" sz="1200" dirty="0"/>
              <a:t> </a:t>
            </a:r>
            <a:r>
              <a:rPr lang="en-US" sz="1200" dirty="0" err="1"/>
              <a:t>gde</a:t>
            </a:r>
            <a:r>
              <a:rPr lang="en-US" sz="1200" dirty="0"/>
              <a:t> je </a:t>
            </a:r>
            <a:r>
              <a:rPr lang="en-US" sz="1200" dirty="0" err="1"/>
              <a:t>položaj</a:t>
            </a:r>
            <a:r>
              <a:rPr lang="en-US" sz="1200" dirty="0"/>
              <a:t> „</a:t>
            </a:r>
            <a:r>
              <a:rPr lang="en-US" sz="1200" dirty="0" err="1"/>
              <a:t>nule</a:t>
            </a:r>
            <a:r>
              <a:rPr lang="en-US" sz="1200" dirty="0"/>
              <a:t>“ (</a:t>
            </a:r>
            <a:r>
              <a:rPr lang="en-US" sz="1200" dirty="0" err="1"/>
              <a:t>nultog</a:t>
            </a:r>
            <a:r>
              <a:rPr lang="en-US" sz="1200" dirty="0"/>
              <a:t> </a:t>
            </a:r>
            <a:r>
              <a:rPr lang="en-US" sz="1200" dirty="0" err="1"/>
              <a:t>potencijala</a:t>
            </a:r>
            <a:r>
              <a:rPr lang="en-US" sz="1200" dirty="0"/>
              <a:t>), </a:t>
            </a:r>
            <a:r>
              <a:rPr lang="en-US" sz="1200" dirty="0" err="1"/>
              <a:t>odnosno</a:t>
            </a:r>
            <a:r>
              <a:rPr lang="en-US" sz="1200" dirty="0"/>
              <a:t> </a:t>
            </a:r>
            <a:r>
              <a:rPr lang="en-US" sz="1200" dirty="0" err="1"/>
              <a:t>dovedemo</a:t>
            </a:r>
            <a:r>
              <a:rPr lang="en-US" sz="1200" dirty="0"/>
              <a:t> </a:t>
            </a:r>
            <a:r>
              <a:rPr lang="en-US" sz="1200" dirty="0" err="1"/>
              <a:t>ga</a:t>
            </a:r>
            <a:r>
              <a:rPr lang="en-US" sz="1200" dirty="0"/>
              <a:t> </a:t>
            </a:r>
            <a:r>
              <a:rPr lang="en-US" sz="1200" dirty="0" err="1"/>
              <a:t>na</a:t>
            </a:r>
            <a:r>
              <a:rPr lang="en-US" sz="1200" dirty="0"/>
              <a:t> </a:t>
            </a:r>
            <a:r>
              <a:rPr lang="en-US" sz="1200" dirty="0" err="1"/>
              <a:t>neku</a:t>
            </a:r>
            <a:r>
              <a:rPr lang="en-US" sz="1200" dirty="0"/>
              <a:t> </a:t>
            </a:r>
            <a:r>
              <a:rPr lang="en-US" sz="1200" dirty="0" err="1"/>
              <a:t>pogodnu</a:t>
            </a:r>
            <a:r>
              <a:rPr lang="en-US" sz="1200" dirty="0"/>
              <a:t> </a:t>
            </a:r>
            <a:r>
              <a:rPr lang="en-US" sz="1200" dirty="0" err="1"/>
              <a:t>poziciju</a:t>
            </a:r>
            <a:r>
              <a:rPr lang="en-US" sz="1200" dirty="0"/>
              <a:t>, </a:t>
            </a:r>
            <a:r>
              <a:rPr lang="en-US" sz="1200" dirty="0" err="1"/>
              <a:t>na</a:t>
            </a:r>
            <a:r>
              <a:rPr lang="en-US" sz="1200" dirty="0"/>
              <a:t> primer, </a:t>
            </a:r>
            <a:r>
              <a:rPr lang="en-US" sz="1200" dirty="0" err="1"/>
              <a:t>na</a:t>
            </a:r>
            <a:r>
              <a:rPr lang="en-US" sz="1200" dirty="0"/>
              <a:t> </a:t>
            </a:r>
            <a:r>
              <a:rPr lang="en-US" sz="1200" dirty="0" err="1"/>
              <a:t>centralnu</a:t>
            </a:r>
            <a:r>
              <a:rPr lang="en-US" sz="1200" dirty="0"/>
              <a:t> </a:t>
            </a:r>
            <a:r>
              <a:rPr lang="en-US" sz="1200" dirty="0" err="1"/>
              <a:t>liniju</a:t>
            </a:r>
            <a:r>
              <a:rPr lang="en-US" sz="1200" dirty="0"/>
              <a:t> </a:t>
            </a:r>
            <a:r>
              <a:rPr lang="en-US" sz="1200" dirty="0" err="1"/>
              <a:t>graduacije</a:t>
            </a:r>
            <a:r>
              <a:rPr lang="en-US" sz="1200" dirty="0"/>
              <a:t> </a:t>
            </a:r>
            <a:r>
              <a:rPr lang="en-US" sz="1200" dirty="0" err="1"/>
              <a:t>ekrana</a:t>
            </a:r>
            <a:r>
              <a:rPr lang="en-US" sz="1200" dirty="0"/>
              <a:t> (</a:t>
            </a:r>
            <a:r>
              <a:rPr lang="en-US" sz="1200" dirty="0" err="1"/>
              <a:t>po</a:t>
            </a:r>
            <a:r>
              <a:rPr lang="en-US" sz="1200" dirty="0"/>
              <a:t> </a:t>
            </a:r>
            <a:r>
              <a:rPr lang="en-US" sz="1200" dirty="0" err="1"/>
              <a:t>vertikali</a:t>
            </a:r>
            <a:r>
              <a:rPr lang="en-US" sz="1200" dirty="0"/>
              <a:t>).</a:t>
            </a:r>
          </a:p>
          <a:p>
            <a:pPr marL="3541713" indent="0" algn="just">
              <a:buNone/>
            </a:pPr>
            <a:endParaRPr lang="en-US" sz="1200" dirty="0"/>
          </a:p>
          <a:p>
            <a:pPr marL="3541713" indent="0" algn="just">
              <a:buNone/>
            </a:pPr>
            <a:r>
              <a:rPr lang="en-US" sz="1200" dirty="0" err="1"/>
              <a:t>Proverimo</a:t>
            </a:r>
            <a:r>
              <a:rPr lang="en-US" sz="1200" dirty="0"/>
              <a:t> da li su </a:t>
            </a:r>
            <a:r>
              <a:rPr lang="en-US" sz="1200" dirty="0" err="1"/>
              <a:t>kontrole</a:t>
            </a:r>
            <a:r>
              <a:rPr lang="en-US" sz="1200" dirty="0"/>
              <a:t> </a:t>
            </a:r>
            <a:r>
              <a:rPr lang="en-US" sz="1200" dirty="0" err="1"/>
              <a:t>za</a:t>
            </a:r>
            <a:r>
              <a:rPr lang="en-US" sz="1200" dirty="0"/>
              <a:t> </a:t>
            </a:r>
            <a:r>
              <a:rPr lang="en-US" sz="1200" dirty="0" err="1"/>
              <a:t>vertikalno</a:t>
            </a:r>
            <a:r>
              <a:rPr lang="en-US" sz="1200" dirty="0"/>
              <a:t> </a:t>
            </a:r>
            <a:r>
              <a:rPr lang="en-US" sz="1200" dirty="0" err="1"/>
              <a:t>skretanje</a:t>
            </a:r>
            <a:r>
              <a:rPr lang="en-US" sz="1200" dirty="0"/>
              <a:t> (</a:t>
            </a:r>
            <a:r>
              <a:rPr lang="en-US" sz="1200" dirty="0" err="1"/>
              <a:t>pojačanje</a:t>
            </a:r>
            <a:r>
              <a:rPr lang="en-US" sz="1200" dirty="0"/>
              <a:t>) u </a:t>
            </a:r>
            <a:r>
              <a:rPr lang="en-US" sz="1200" dirty="0" err="1"/>
              <a:t>kalibrisanom</a:t>
            </a:r>
            <a:r>
              <a:rPr lang="en-US" sz="1200" dirty="0"/>
              <a:t> </a:t>
            </a:r>
            <a:r>
              <a:rPr lang="en-US" sz="1200" dirty="0" err="1"/>
              <a:t>položaju</a:t>
            </a:r>
            <a:r>
              <a:rPr lang="en-US" sz="1200" dirty="0"/>
              <a:t>.</a:t>
            </a:r>
          </a:p>
          <a:p>
            <a:pPr marL="3541713" indent="0" algn="just">
              <a:buNone/>
            </a:pPr>
            <a:endParaRPr lang="en-US" sz="1200" dirty="0"/>
          </a:p>
          <a:p>
            <a:pPr marL="3541713" indent="0" algn="just">
              <a:buNone/>
            </a:pPr>
            <a:r>
              <a:rPr lang="en-US" sz="1200" dirty="0" err="1"/>
              <a:t>Pomeranjem</a:t>
            </a:r>
            <a:r>
              <a:rPr lang="en-US" sz="1200" dirty="0"/>
              <a:t> </a:t>
            </a:r>
            <a:r>
              <a:rPr lang="en-US" sz="1200" dirty="0" err="1"/>
              <a:t>po</a:t>
            </a:r>
            <a:r>
              <a:rPr lang="en-US" sz="1200" dirty="0"/>
              <a:t> </a:t>
            </a:r>
            <a:r>
              <a:rPr lang="en-US" sz="1200" dirty="0" err="1"/>
              <a:t>horizontalnoj</a:t>
            </a:r>
            <a:r>
              <a:rPr lang="en-US" sz="1200" dirty="0"/>
              <a:t> </a:t>
            </a:r>
            <a:r>
              <a:rPr lang="en-US" sz="1200" dirty="0" err="1"/>
              <a:t>osi</a:t>
            </a:r>
            <a:r>
              <a:rPr lang="en-US" sz="1200" dirty="0"/>
              <a:t> </a:t>
            </a:r>
            <a:r>
              <a:rPr lang="en-US" sz="1200" dirty="0" err="1"/>
              <a:t>dovedemo</a:t>
            </a:r>
            <a:r>
              <a:rPr lang="en-US" sz="1200" dirty="0"/>
              <a:t> </a:t>
            </a:r>
            <a:r>
              <a:rPr lang="en-US" sz="1200" dirty="0" err="1"/>
              <a:t>tačku</a:t>
            </a:r>
            <a:r>
              <a:rPr lang="en-US" sz="1200" dirty="0"/>
              <a:t> </a:t>
            </a:r>
            <a:r>
              <a:rPr lang="en-US" sz="1200" dirty="0" err="1"/>
              <a:t>za</a:t>
            </a:r>
            <a:r>
              <a:rPr lang="en-US" sz="1200" dirty="0"/>
              <a:t> </a:t>
            </a:r>
            <a:r>
              <a:rPr lang="en-US" sz="1200" dirty="0" err="1"/>
              <a:t>koju</a:t>
            </a:r>
            <a:r>
              <a:rPr lang="en-US" sz="1200" dirty="0"/>
              <a:t> </a:t>
            </a:r>
            <a:r>
              <a:rPr lang="en-US" sz="1200" dirty="0" err="1"/>
              <a:t>merimo</a:t>
            </a:r>
            <a:r>
              <a:rPr lang="en-US" sz="1200" dirty="0"/>
              <a:t> </a:t>
            </a:r>
            <a:r>
              <a:rPr lang="en-US" sz="1200" dirty="0" err="1"/>
              <a:t>napon</a:t>
            </a:r>
            <a:r>
              <a:rPr lang="en-US" sz="1200" dirty="0"/>
              <a:t> </a:t>
            </a:r>
            <a:r>
              <a:rPr lang="en-US" sz="1200" dirty="0" err="1"/>
              <a:t>na</a:t>
            </a:r>
            <a:r>
              <a:rPr lang="en-US" sz="1200" dirty="0"/>
              <a:t> </a:t>
            </a:r>
            <a:r>
              <a:rPr lang="en-US" sz="1200" dirty="0" err="1"/>
              <a:t>centralnu</a:t>
            </a:r>
            <a:r>
              <a:rPr lang="en-US" sz="1200" dirty="0"/>
              <a:t> </a:t>
            </a:r>
            <a:r>
              <a:rPr lang="en-US" sz="1200" dirty="0" err="1"/>
              <a:t>vertikalnu</a:t>
            </a:r>
            <a:r>
              <a:rPr lang="en-US" sz="1200" dirty="0"/>
              <a:t> </a:t>
            </a:r>
            <a:r>
              <a:rPr lang="en-US" sz="1200" dirty="0" err="1"/>
              <a:t>liniju</a:t>
            </a:r>
            <a:r>
              <a:rPr lang="en-US" sz="1200" dirty="0"/>
              <a:t> </a:t>
            </a:r>
            <a:r>
              <a:rPr lang="en-US" sz="1200" dirty="0" err="1"/>
              <a:t>ekrana</a:t>
            </a:r>
            <a:r>
              <a:rPr lang="en-US" sz="1200" dirty="0"/>
              <a:t> (</a:t>
            </a:r>
            <a:r>
              <a:rPr lang="en-US" sz="1200" dirty="0" err="1"/>
              <a:t>zbog</a:t>
            </a:r>
            <a:r>
              <a:rPr lang="en-US" sz="1200" dirty="0"/>
              <a:t> </a:t>
            </a:r>
            <a:r>
              <a:rPr lang="en-US" sz="1200" dirty="0" err="1"/>
              <a:t>finije</a:t>
            </a:r>
            <a:r>
              <a:rPr lang="en-US" sz="1200" dirty="0"/>
              <a:t> </a:t>
            </a:r>
            <a:r>
              <a:rPr lang="en-US" sz="1200" dirty="0" err="1"/>
              <a:t>podele</a:t>
            </a:r>
            <a:r>
              <a:rPr lang="en-US" sz="1200" dirty="0"/>
              <a:t>).</a:t>
            </a:r>
          </a:p>
          <a:p>
            <a:pPr marL="3541713" indent="0" algn="just">
              <a:buNone/>
            </a:pPr>
            <a:endParaRPr lang="en-US" sz="1200" dirty="0"/>
          </a:p>
          <a:p>
            <a:pPr marL="3541713" indent="0" algn="just">
              <a:buNone/>
            </a:pPr>
            <a:r>
              <a:rPr lang="en-US" sz="1200" dirty="0" err="1"/>
              <a:t>Prebrojimo</a:t>
            </a:r>
            <a:r>
              <a:rPr lang="en-US" sz="1200" dirty="0"/>
              <a:t> </a:t>
            </a:r>
            <a:r>
              <a:rPr lang="en-US" sz="1200" dirty="0" err="1"/>
              <a:t>podeoke</a:t>
            </a:r>
            <a:r>
              <a:rPr lang="en-US" sz="1200" dirty="0"/>
              <a:t> i </a:t>
            </a:r>
            <a:r>
              <a:rPr lang="en-US" sz="1200" dirty="0" err="1"/>
              <a:t>sračunamo</a:t>
            </a:r>
            <a:r>
              <a:rPr lang="en-US" sz="1200" dirty="0"/>
              <a:t> </a:t>
            </a:r>
            <a:r>
              <a:rPr lang="en-US" sz="1200" dirty="0" err="1"/>
              <a:t>rezultat</a:t>
            </a:r>
            <a:r>
              <a:rPr lang="en-US" sz="1200" dirty="0"/>
              <a:t>.</a:t>
            </a:r>
          </a:p>
          <a:p>
            <a:pPr marL="3541713" indent="0" algn="just">
              <a:buNone/>
            </a:pPr>
            <a:r>
              <a:rPr lang="en-US" sz="1200" dirty="0" err="1"/>
              <a:t>Umax</a:t>
            </a:r>
            <a:r>
              <a:rPr lang="en-US" sz="1200" dirty="0"/>
              <a:t>=(____br. </a:t>
            </a:r>
            <a:r>
              <a:rPr lang="en-US" sz="1200" dirty="0" err="1"/>
              <a:t>podeoka</a:t>
            </a:r>
            <a:r>
              <a:rPr lang="en-US" sz="1200" dirty="0"/>
              <a:t>) x (1V/div) = ____ V</a:t>
            </a:r>
          </a:p>
          <a:p>
            <a:pPr marL="109728" indent="0">
              <a:buNone/>
            </a:pPr>
            <a:endParaRPr lang="en-US" sz="1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32194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391136"/>
      </p:ext>
    </p:extLst>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721563"/>
          </a:xfrm>
        </p:spPr>
        <p:txBody>
          <a:bodyPr>
            <a:normAutofit lnSpcReduction="10000"/>
          </a:bodyPr>
          <a:lstStyle/>
          <a:p>
            <a:pPr marL="3175" indent="0">
              <a:buNone/>
            </a:pPr>
            <a:r>
              <a:rPr lang="en-US" sz="1200" b="1" dirty="0" err="1"/>
              <a:t>Podešavanje</a:t>
            </a:r>
            <a:r>
              <a:rPr lang="en-US" sz="1200" dirty="0"/>
              <a:t> </a:t>
            </a:r>
            <a:r>
              <a:rPr lang="en-US" sz="1200" b="1" dirty="0" err="1"/>
              <a:t>linije</a:t>
            </a:r>
            <a:r>
              <a:rPr lang="en-US" sz="1200" b="1" dirty="0"/>
              <a:t> </a:t>
            </a:r>
            <a:r>
              <a:rPr lang="en-US" sz="1200" b="1" dirty="0" err="1"/>
              <a:t>nultog</a:t>
            </a:r>
            <a:r>
              <a:rPr lang="en-US" sz="1200" b="1" dirty="0"/>
              <a:t> </a:t>
            </a:r>
            <a:r>
              <a:rPr lang="en-US" sz="1200" b="1" dirty="0" err="1"/>
              <a:t>potencijala</a:t>
            </a:r>
            <a:endParaRPr lang="en-US" sz="1200" b="1" dirty="0"/>
          </a:p>
          <a:p>
            <a:pPr marL="3175" indent="0">
              <a:buNone/>
            </a:pPr>
            <a:endParaRPr lang="en-US" sz="1200" dirty="0"/>
          </a:p>
          <a:p>
            <a:pPr marL="3175" indent="0" algn="just">
              <a:buNone/>
            </a:pPr>
            <a:r>
              <a:rPr lang="en-US" sz="1200" dirty="0" err="1"/>
              <a:t>Kod</a:t>
            </a:r>
            <a:r>
              <a:rPr lang="en-US" sz="1200" dirty="0"/>
              <a:t> </a:t>
            </a:r>
            <a:r>
              <a:rPr lang="en-US" sz="1200" dirty="0" err="1"/>
              <a:t>analognih</a:t>
            </a:r>
            <a:r>
              <a:rPr lang="en-US" sz="1200" dirty="0"/>
              <a:t> </a:t>
            </a:r>
            <a:r>
              <a:rPr lang="en-US" sz="1200" dirty="0" err="1"/>
              <a:t>osciloskopa</a:t>
            </a:r>
            <a:r>
              <a:rPr lang="en-US" sz="1200" dirty="0"/>
              <a:t>: </a:t>
            </a:r>
            <a:r>
              <a:rPr lang="en-US" sz="1200" dirty="0" err="1"/>
              <a:t>Prebacimo</a:t>
            </a:r>
            <a:r>
              <a:rPr lang="en-US" sz="1200" dirty="0"/>
              <a:t> AC/DC/GND </a:t>
            </a:r>
            <a:r>
              <a:rPr lang="en-US" sz="1200" dirty="0" err="1"/>
              <a:t>preklopnik</a:t>
            </a:r>
            <a:r>
              <a:rPr lang="en-US" sz="1200" dirty="0"/>
              <a:t> u </a:t>
            </a:r>
            <a:r>
              <a:rPr lang="en-US" sz="1200" dirty="0" err="1"/>
              <a:t>položak</a:t>
            </a:r>
            <a:r>
              <a:rPr lang="en-US" sz="1200" dirty="0"/>
              <a:t> GND. Na </a:t>
            </a:r>
            <a:r>
              <a:rPr lang="en-US" sz="1200" dirty="0" err="1"/>
              <a:t>ekranu</a:t>
            </a:r>
            <a:r>
              <a:rPr lang="en-US" sz="1200" dirty="0"/>
              <a:t> se </a:t>
            </a:r>
            <a:r>
              <a:rPr lang="en-US" sz="1200" dirty="0" err="1"/>
              <a:t>iscrtava</a:t>
            </a:r>
            <a:r>
              <a:rPr lang="en-US" sz="1200" dirty="0"/>
              <a:t> </a:t>
            </a:r>
            <a:r>
              <a:rPr lang="en-US" sz="1200" dirty="0" err="1"/>
              <a:t>horizontalna</a:t>
            </a:r>
            <a:r>
              <a:rPr lang="en-US" sz="1200" dirty="0"/>
              <a:t> </a:t>
            </a:r>
            <a:r>
              <a:rPr lang="en-US" sz="1200" dirty="0" err="1"/>
              <a:t>linja</a:t>
            </a:r>
            <a:r>
              <a:rPr lang="en-US" sz="1200" dirty="0"/>
              <a:t>, </a:t>
            </a:r>
            <a:r>
              <a:rPr lang="en-US" sz="1200" dirty="0" err="1"/>
              <a:t>koja</a:t>
            </a:r>
            <a:r>
              <a:rPr lang="en-US" sz="1200" dirty="0"/>
              <a:t> </a:t>
            </a:r>
            <a:r>
              <a:rPr lang="en-US" sz="1200" dirty="0" err="1"/>
              <a:t>odgovara</a:t>
            </a:r>
            <a:r>
              <a:rPr lang="en-US" sz="1200" dirty="0"/>
              <a:t> </a:t>
            </a:r>
            <a:r>
              <a:rPr lang="en-US" sz="1200" dirty="0" err="1"/>
              <a:t>nultom</a:t>
            </a:r>
            <a:r>
              <a:rPr lang="en-US" sz="1200" dirty="0"/>
              <a:t> </a:t>
            </a:r>
            <a:r>
              <a:rPr lang="en-US" sz="1200" dirty="0" err="1"/>
              <a:t>potencijalu</a:t>
            </a:r>
            <a:r>
              <a:rPr lang="en-US" sz="1200" dirty="0"/>
              <a:t>. </a:t>
            </a:r>
            <a:r>
              <a:rPr lang="en-US" sz="1200" dirty="0" err="1"/>
              <a:t>Kontrolom</a:t>
            </a:r>
            <a:r>
              <a:rPr lang="en-US" sz="1200" dirty="0"/>
              <a:t> </a:t>
            </a:r>
            <a:r>
              <a:rPr lang="en-US" sz="1200" dirty="0" err="1"/>
              <a:t>za</a:t>
            </a:r>
            <a:r>
              <a:rPr lang="en-US" sz="1200" dirty="0"/>
              <a:t> </a:t>
            </a:r>
            <a:r>
              <a:rPr lang="en-US" sz="1200" dirty="0" err="1"/>
              <a:t>pomeranje</a:t>
            </a:r>
            <a:r>
              <a:rPr lang="en-US" sz="1200" dirty="0"/>
              <a:t> </a:t>
            </a:r>
            <a:r>
              <a:rPr lang="en-US" sz="1200" dirty="0" err="1"/>
              <a:t>slike</a:t>
            </a:r>
            <a:r>
              <a:rPr lang="en-US" sz="1200" dirty="0"/>
              <a:t> </a:t>
            </a:r>
            <a:r>
              <a:rPr lang="en-US" sz="1200" dirty="0" err="1"/>
              <a:t>po</a:t>
            </a:r>
            <a:r>
              <a:rPr lang="en-US" sz="1200" dirty="0"/>
              <a:t> </a:t>
            </a:r>
            <a:r>
              <a:rPr lang="en-US" sz="1200" dirty="0" err="1"/>
              <a:t>vertikalnoj</a:t>
            </a:r>
            <a:r>
              <a:rPr lang="en-US" sz="1200" dirty="0"/>
              <a:t> </a:t>
            </a:r>
            <a:r>
              <a:rPr lang="en-US" sz="1200" dirty="0" err="1"/>
              <a:t>osi</a:t>
            </a:r>
            <a:r>
              <a:rPr lang="en-US" sz="1200" dirty="0"/>
              <a:t> </a:t>
            </a:r>
            <a:r>
              <a:rPr lang="en-US" sz="1200" dirty="0" err="1"/>
              <a:t>dovedemo</a:t>
            </a:r>
            <a:r>
              <a:rPr lang="en-US" sz="1200" dirty="0"/>
              <a:t> </a:t>
            </a:r>
            <a:r>
              <a:rPr lang="en-US" sz="1200" dirty="0" err="1"/>
              <a:t>liniju</a:t>
            </a:r>
            <a:r>
              <a:rPr lang="en-US" sz="1200" dirty="0"/>
              <a:t> </a:t>
            </a:r>
            <a:r>
              <a:rPr lang="en-US" sz="1200" dirty="0" err="1"/>
              <a:t>nultog</a:t>
            </a:r>
            <a:r>
              <a:rPr lang="en-US" sz="1200" dirty="0"/>
              <a:t> </a:t>
            </a:r>
            <a:r>
              <a:rPr lang="en-US" sz="1200" dirty="0" err="1"/>
              <a:t>potencijala</a:t>
            </a:r>
            <a:r>
              <a:rPr lang="en-US" sz="1200" dirty="0"/>
              <a:t> </a:t>
            </a:r>
            <a:r>
              <a:rPr lang="en-US" sz="1200" dirty="0" err="1"/>
              <a:t>na</a:t>
            </a:r>
            <a:r>
              <a:rPr lang="en-US" sz="1200" dirty="0"/>
              <a:t> </a:t>
            </a:r>
            <a:r>
              <a:rPr lang="en-US" sz="1200" dirty="0" err="1"/>
              <a:t>željenu</a:t>
            </a:r>
            <a:r>
              <a:rPr lang="en-US" sz="1200" dirty="0"/>
              <a:t> </a:t>
            </a:r>
            <a:r>
              <a:rPr lang="en-US" sz="1200" dirty="0" err="1"/>
              <a:t>poziciju</a:t>
            </a:r>
            <a:r>
              <a:rPr lang="en-US" sz="1200" dirty="0"/>
              <a:t>, </a:t>
            </a:r>
            <a:r>
              <a:rPr lang="en-US" sz="1200" dirty="0" err="1"/>
              <a:t>tipično</a:t>
            </a:r>
            <a:r>
              <a:rPr lang="en-US" sz="1200" dirty="0"/>
              <a:t> su to </a:t>
            </a:r>
            <a:r>
              <a:rPr lang="en-US" sz="1200" dirty="0" err="1"/>
              <a:t>ili</a:t>
            </a:r>
            <a:r>
              <a:rPr lang="en-US" sz="1200" dirty="0"/>
              <a:t> </a:t>
            </a:r>
            <a:r>
              <a:rPr lang="en-US" sz="1200" dirty="0" err="1"/>
              <a:t>sredina</a:t>
            </a:r>
            <a:r>
              <a:rPr lang="en-US" sz="1200" dirty="0"/>
              <a:t> </a:t>
            </a:r>
            <a:r>
              <a:rPr lang="en-US" sz="1200" dirty="0" err="1"/>
              <a:t>ekrana</a:t>
            </a:r>
            <a:r>
              <a:rPr lang="en-US" sz="1200" dirty="0"/>
              <a:t> </a:t>
            </a:r>
            <a:r>
              <a:rPr lang="en-US" sz="1200" dirty="0" err="1"/>
              <a:t>ili</a:t>
            </a:r>
            <a:r>
              <a:rPr lang="en-US" sz="1200" dirty="0"/>
              <a:t> </a:t>
            </a:r>
            <a:r>
              <a:rPr lang="en-US" sz="1200" dirty="0" err="1"/>
              <a:t>neka</a:t>
            </a:r>
            <a:r>
              <a:rPr lang="en-US" sz="1200" dirty="0"/>
              <a:t> </a:t>
            </a:r>
            <a:r>
              <a:rPr lang="en-US" sz="1200" dirty="0" err="1"/>
              <a:t>druga</a:t>
            </a:r>
            <a:r>
              <a:rPr lang="en-US" sz="1200" dirty="0"/>
              <a:t> od </a:t>
            </a:r>
            <a:r>
              <a:rPr lang="en-US" sz="1200" dirty="0" err="1"/>
              <a:t>definisanih</a:t>
            </a:r>
            <a:r>
              <a:rPr lang="en-US" sz="1200" dirty="0"/>
              <a:t> </a:t>
            </a:r>
            <a:r>
              <a:rPr lang="en-US" sz="1200" dirty="0" err="1"/>
              <a:t>horizonatalnih</a:t>
            </a:r>
            <a:r>
              <a:rPr lang="en-US" sz="1200" dirty="0"/>
              <a:t> </a:t>
            </a:r>
            <a:r>
              <a:rPr lang="en-US" sz="1200" dirty="0" err="1"/>
              <a:t>linija</a:t>
            </a:r>
            <a:r>
              <a:rPr lang="en-US" sz="1200" dirty="0"/>
              <a:t> (</a:t>
            </a:r>
            <a:r>
              <a:rPr lang="en-US" sz="1200" dirty="0" err="1"/>
              <a:t>zavisi</a:t>
            </a:r>
            <a:r>
              <a:rPr lang="en-US" sz="1200" dirty="0"/>
              <a:t> od </a:t>
            </a:r>
            <a:r>
              <a:rPr lang="en-US" sz="1200" dirty="0" err="1"/>
              <a:t>polariteta</a:t>
            </a:r>
            <a:r>
              <a:rPr lang="en-US" sz="1200" dirty="0"/>
              <a:t> </a:t>
            </a:r>
            <a:r>
              <a:rPr lang="en-US" sz="1200" dirty="0" err="1"/>
              <a:t>signala</a:t>
            </a:r>
            <a:r>
              <a:rPr lang="en-US" sz="1200" dirty="0"/>
              <a:t> </a:t>
            </a:r>
            <a:r>
              <a:rPr lang="en-US" sz="1200" dirty="0" err="1"/>
              <a:t>koji</a:t>
            </a:r>
            <a:r>
              <a:rPr lang="en-US" sz="1200" dirty="0"/>
              <a:t> </a:t>
            </a:r>
            <a:r>
              <a:rPr lang="en-US" sz="1200" dirty="0" err="1"/>
              <a:t>položaj</a:t>
            </a:r>
            <a:r>
              <a:rPr lang="en-US" sz="1200" dirty="0"/>
              <a:t> je </a:t>
            </a:r>
            <a:r>
              <a:rPr lang="en-US" sz="1200" dirty="0" err="1"/>
              <a:t>pogodan</a:t>
            </a:r>
            <a:r>
              <a:rPr lang="en-US" sz="1200" dirty="0"/>
              <a:t>).</a:t>
            </a:r>
          </a:p>
          <a:p>
            <a:pPr marL="3175" indent="0" algn="just">
              <a:buNone/>
            </a:pPr>
            <a:endParaRPr lang="en-US" sz="1200" dirty="0"/>
          </a:p>
          <a:p>
            <a:pPr marL="3175" indent="0" algn="just">
              <a:buNone/>
            </a:pPr>
            <a:r>
              <a:rPr lang="en-US" sz="1200" dirty="0" err="1" smtClean="0"/>
              <a:t>Kod</a:t>
            </a:r>
            <a:r>
              <a:rPr lang="en-US" sz="1200" dirty="0" smtClean="0"/>
              <a:t> </a:t>
            </a:r>
            <a:r>
              <a:rPr lang="en-US" sz="1200" dirty="0" err="1"/>
              <a:t>digitalnih</a:t>
            </a:r>
            <a:r>
              <a:rPr lang="en-US" sz="1200" dirty="0"/>
              <a:t> </a:t>
            </a:r>
            <a:r>
              <a:rPr lang="en-US" sz="1200" dirty="0" err="1"/>
              <a:t>osciloskopa</a:t>
            </a:r>
            <a:r>
              <a:rPr lang="en-US" sz="1200" dirty="0"/>
              <a:t> se, </a:t>
            </a:r>
            <a:r>
              <a:rPr lang="en-US" sz="1200" dirty="0" err="1"/>
              <a:t>najčešće</a:t>
            </a:r>
            <a:r>
              <a:rPr lang="en-US" sz="1200" dirty="0"/>
              <a:t>, </a:t>
            </a:r>
            <a:r>
              <a:rPr lang="en-US" sz="1200" dirty="0" err="1"/>
              <a:t>strelicom</a:t>
            </a:r>
            <a:r>
              <a:rPr lang="en-US" sz="1200" dirty="0"/>
              <a:t> </a:t>
            </a:r>
            <a:r>
              <a:rPr lang="en-US" sz="1200" dirty="0" err="1"/>
              <a:t>označava</a:t>
            </a:r>
            <a:r>
              <a:rPr lang="en-US" sz="1200" dirty="0"/>
              <a:t> </a:t>
            </a:r>
            <a:r>
              <a:rPr lang="en-US" sz="1200" dirty="0" err="1"/>
              <a:t>položaj</a:t>
            </a:r>
            <a:r>
              <a:rPr lang="en-US" sz="1200" dirty="0"/>
              <a:t> </a:t>
            </a:r>
            <a:r>
              <a:rPr lang="en-US" sz="1200" dirty="0" err="1"/>
              <a:t>linije</a:t>
            </a:r>
            <a:r>
              <a:rPr lang="en-US" sz="1200" dirty="0"/>
              <a:t> </a:t>
            </a:r>
            <a:r>
              <a:rPr lang="en-US" sz="1200" dirty="0" err="1"/>
              <a:t>nultog</a:t>
            </a:r>
            <a:r>
              <a:rPr lang="en-US" sz="1200" dirty="0"/>
              <a:t> </a:t>
            </a:r>
            <a:r>
              <a:rPr lang="en-US" sz="1200" dirty="0" err="1"/>
              <a:t>potencijala</a:t>
            </a:r>
            <a:r>
              <a:rPr lang="en-US" sz="1200" dirty="0"/>
              <a:t>, </a:t>
            </a:r>
            <a:r>
              <a:rPr lang="en-US" sz="1200" dirty="0" err="1"/>
              <a:t>dok</a:t>
            </a:r>
            <a:r>
              <a:rPr lang="en-US" sz="1200" dirty="0"/>
              <a:t> se </a:t>
            </a:r>
            <a:r>
              <a:rPr lang="en-US" sz="1200" dirty="0" err="1"/>
              <a:t>pri</a:t>
            </a:r>
            <a:r>
              <a:rPr lang="en-US" sz="1200" dirty="0"/>
              <a:t> </a:t>
            </a:r>
            <a:r>
              <a:rPr lang="en-US" sz="1200" dirty="0" err="1"/>
              <a:t>podešavanju</a:t>
            </a:r>
            <a:r>
              <a:rPr lang="en-US" sz="1200" dirty="0"/>
              <a:t> </a:t>
            </a:r>
            <a:r>
              <a:rPr lang="en-US" sz="1200" dirty="0" err="1"/>
              <a:t>odgovarajućom</a:t>
            </a:r>
            <a:r>
              <a:rPr lang="en-US" sz="1200" dirty="0"/>
              <a:t> </a:t>
            </a:r>
            <a:r>
              <a:rPr lang="en-US" sz="1200" dirty="0" err="1"/>
              <a:t>kontrolom</a:t>
            </a:r>
            <a:r>
              <a:rPr lang="en-US" sz="1200" dirty="0"/>
              <a:t>, </a:t>
            </a:r>
            <a:r>
              <a:rPr lang="en-US" sz="1200" dirty="0" err="1"/>
              <a:t>ispisuje</a:t>
            </a:r>
            <a:r>
              <a:rPr lang="en-US" sz="1200" dirty="0"/>
              <a:t> </a:t>
            </a:r>
            <a:r>
              <a:rPr lang="en-US" sz="1200" dirty="0" err="1"/>
              <a:t>položaj</a:t>
            </a:r>
            <a:r>
              <a:rPr lang="en-US" sz="1200" dirty="0"/>
              <a:t> u </a:t>
            </a:r>
            <a:r>
              <a:rPr lang="en-US" sz="1200" dirty="0" err="1"/>
              <a:t>podeocima</a:t>
            </a:r>
            <a:r>
              <a:rPr lang="en-US" sz="1200" dirty="0"/>
              <a:t>, a </a:t>
            </a:r>
            <a:r>
              <a:rPr lang="en-US" sz="1200" dirty="0" err="1"/>
              <a:t>može</a:t>
            </a:r>
            <a:r>
              <a:rPr lang="en-US" sz="1200" dirty="0"/>
              <a:t> i </a:t>
            </a:r>
            <a:r>
              <a:rPr lang="en-US" sz="1200" dirty="0" err="1"/>
              <a:t>isto</a:t>
            </a:r>
            <a:r>
              <a:rPr lang="en-US" sz="1200" dirty="0"/>
              <a:t> </a:t>
            </a:r>
            <a:r>
              <a:rPr lang="en-US" sz="1200" dirty="0" err="1"/>
              <a:t>kao</a:t>
            </a:r>
            <a:r>
              <a:rPr lang="en-US" sz="1200" dirty="0"/>
              <a:t> </a:t>
            </a:r>
            <a:r>
              <a:rPr lang="en-US" sz="1200" dirty="0" err="1"/>
              <a:t>kod</a:t>
            </a:r>
            <a:r>
              <a:rPr lang="en-US" sz="1200" dirty="0"/>
              <a:t> </a:t>
            </a:r>
            <a:r>
              <a:rPr lang="en-US" sz="1200" dirty="0" err="1"/>
              <a:t>analognih</a:t>
            </a:r>
            <a:r>
              <a:rPr lang="en-US" sz="1200" dirty="0"/>
              <a:t> </a:t>
            </a:r>
            <a:r>
              <a:rPr lang="en-US" sz="1200" dirty="0" err="1"/>
              <a:t>osciloskopa</a:t>
            </a:r>
            <a:r>
              <a:rPr lang="en-US" sz="1200" dirty="0"/>
              <a:t>, </a:t>
            </a:r>
            <a:r>
              <a:rPr lang="en-US" sz="1200" dirty="0" err="1"/>
              <a:t>izbor</a:t>
            </a:r>
            <a:r>
              <a:rPr lang="en-US" sz="1200" dirty="0"/>
              <a:t> AC/DC/GND </a:t>
            </a:r>
            <a:r>
              <a:rPr lang="en-US" sz="1200" dirty="0" err="1"/>
              <a:t>može</a:t>
            </a:r>
            <a:r>
              <a:rPr lang="en-US" sz="1200" dirty="0"/>
              <a:t> </a:t>
            </a:r>
            <a:r>
              <a:rPr lang="en-US" sz="1200" dirty="0" err="1"/>
              <a:t>biti</a:t>
            </a:r>
            <a:r>
              <a:rPr lang="en-US" sz="1200" dirty="0"/>
              <a:t> u </a:t>
            </a:r>
            <a:r>
              <a:rPr lang="en-US" sz="1200" dirty="0" err="1"/>
              <a:t>meniju</a:t>
            </a:r>
            <a:r>
              <a:rPr lang="en-US" sz="1200" dirty="0"/>
              <a:t> </a:t>
            </a:r>
            <a:r>
              <a:rPr lang="en-US" sz="1200" dirty="0" err="1"/>
              <a:t>odgovarajućeg</a:t>
            </a:r>
            <a:r>
              <a:rPr lang="en-US" sz="1200" dirty="0"/>
              <a:t> </a:t>
            </a:r>
            <a:r>
              <a:rPr lang="en-US" sz="1200" dirty="0" err="1"/>
              <a:t>kanala</a:t>
            </a:r>
            <a:r>
              <a:rPr lang="en-US" sz="1200" dirty="0" smtClean="0"/>
              <a:t>.</a:t>
            </a:r>
            <a:endParaRPr lang="sr-Latn-RS" sz="1200" dirty="0" smtClean="0"/>
          </a:p>
          <a:p>
            <a:pPr marL="3175" indent="0" algn="just">
              <a:buNone/>
            </a:pPr>
            <a:endParaRPr lang="sr-Latn-RS" sz="1200" dirty="0"/>
          </a:p>
          <a:p>
            <a:pPr marL="3175" indent="0" algn="just">
              <a:buNone/>
            </a:pPr>
            <a:endParaRPr lang="sr-Latn-RS" sz="1200" dirty="0" smtClean="0"/>
          </a:p>
          <a:p>
            <a:pPr marL="3175" indent="0" algn="just">
              <a:buNone/>
            </a:pPr>
            <a:r>
              <a:rPr lang="en-US" sz="1600" b="1" dirty="0">
                <a:solidFill>
                  <a:srgbClr val="FF0000"/>
                </a:solidFill>
              </a:rPr>
              <a:t>ZADATAK </a:t>
            </a:r>
            <a:r>
              <a:rPr lang="sr-Latn-RS" sz="1600" b="1" dirty="0" smtClean="0">
                <a:solidFill>
                  <a:srgbClr val="FF0000"/>
                </a:solidFill>
              </a:rPr>
              <a:t>4</a:t>
            </a:r>
            <a:r>
              <a:rPr lang="en-US" sz="1600" b="1" dirty="0" smtClean="0">
                <a:solidFill>
                  <a:srgbClr val="FF0000"/>
                </a:solidFill>
              </a:rPr>
              <a:t>.</a:t>
            </a:r>
            <a:endParaRPr lang="en-US" sz="1600" b="1" dirty="0">
              <a:solidFill>
                <a:srgbClr val="FF0000"/>
              </a:solidFill>
            </a:endParaRPr>
          </a:p>
          <a:p>
            <a:pPr marL="3175" indent="0" algn="just">
              <a:buNone/>
            </a:pPr>
            <a:r>
              <a:rPr lang="en-US" sz="1600" dirty="0" err="1"/>
              <a:t>Merenje</a:t>
            </a:r>
            <a:r>
              <a:rPr lang="en-US" sz="1600" dirty="0"/>
              <a:t> </a:t>
            </a:r>
            <a:r>
              <a:rPr lang="en-US" sz="1600" dirty="0" err="1"/>
              <a:t>vremenskih</a:t>
            </a:r>
            <a:r>
              <a:rPr lang="en-US" sz="1600" dirty="0"/>
              <a:t> </a:t>
            </a:r>
            <a:r>
              <a:rPr lang="en-US" sz="1600" dirty="0" err="1" smtClean="0"/>
              <a:t>intervala</a:t>
            </a:r>
            <a:endParaRPr lang="sr-Latn-RS" sz="1200" dirty="0"/>
          </a:p>
          <a:p>
            <a:pPr marL="3544888" indent="0" algn="just">
              <a:buNone/>
            </a:pPr>
            <a:r>
              <a:rPr lang="vi-VN" sz="1200" b="1" dirty="0"/>
              <a:t>Ako merimo periodu signala</a:t>
            </a:r>
          </a:p>
          <a:p>
            <a:pPr marL="3544888" indent="0" algn="just">
              <a:buNone/>
            </a:pPr>
            <a:endParaRPr lang="vi-VN" sz="1200" dirty="0"/>
          </a:p>
          <a:p>
            <a:pPr marL="3544888" indent="0" algn="just">
              <a:buNone/>
            </a:pPr>
            <a:r>
              <a:rPr lang="vi-VN" sz="1200" dirty="0"/>
              <a:t>Proverimo da li su kontrole za horizontalno skretanje u kalibrisanom položaju.</a:t>
            </a:r>
          </a:p>
          <a:p>
            <a:pPr marL="3544888" indent="0" algn="just">
              <a:buNone/>
            </a:pPr>
            <a:endParaRPr lang="vi-VN" sz="1200" dirty="0"/>
          </a:p>
          <a:p>
            <a:pPr marL="3544888" indent="0" algn="just">
              <a:buNone/>
            </a:pPr>
            <a:r>
              <a:rPr lang="vi-VN" sz="1200" dirty="0"/>
              <a:t>Pomeranjem po vertikalnoj osi dovedemo signal u položaj u kome je pogodno meriti intrval između tačaka koje nam definišu periodu (na primer, dva maksimuma ili prolasci kroz nulu).</a:t>
            </a:r>
          </a:p>
          <a:p>
            <a:pPr marL="3544888" indent="0" algn="just">
              <a:buNone/>
            </a:pPr>
            <a:endParaRPr lang="vi-VN" sz="1200" dirty="0"/>
          </a:p>
          <a:p>
            <a:pPr marL="3544888" indent="0" algn="just">
              <a:buNone/>
            </a:pPr>
            <a:r>
              <a:rPr lang="vi-VN" sz="1200" dirty="0"/>
              <a:t>Prebrojimo podeoke i sračunamo rezultat</a:t>
            </a:r>
          </a:p>
          <a:p>
            <a:pPr marL="3544888" indent="0" algn="just">
              <a:buNone/>
            </a:pPr>
            <a:r>
              <a:rPr lang="vi-VN" sz="1200" dirty="0"/>
              <a:t>T=(____br.podeoka)x(____volts/div)= ____ms</a:t>
            </a:r>
          </a:p>
          <a:p>
            <a:pPr marL="3544888" indent="0" algn="just">
              <a:buNone/>
            </a:pPr>
            <a:r>
              <a:rPr lang="vi-VN" sz="1200" dirty="0"/>
              <a:t>f0=1/T=_____ Hz</a:t>
            </a:r>
          </a:p>
          <a:p>
            <a:pPr marL="3175" indent="0" algn="just">
              <a:buNone/>
            </a:pPr>
            <a:endParaRPr lang="en-US" sz="1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00402"/>
            <a:ext cx="33623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3"/>
          <p:cNvSpPr txBox="1">
            <a:spLocks noChangeArrowheads="1"/>
          </p:cNvSpPr>
          <p:nvPr/>
        </p:nvSpPr>
        <p:spPr bwMode="auto">
          <a:xfrm>
            <a:off x="683568" y="5446713"/>
            <a:ext cx="2165350" cy="4873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malo</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pomeranje</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po</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vertikalnoj</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osi</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do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pogrešnog</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rezultata</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periodu</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merimo</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onosu</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na</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prolaske</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kroz</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nulu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4702352"/>
      </p:ext>
    </p:extLst>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721563"/>
          </a:xfrm>
        </p:spPr>
        <p:txBody>
          <a:bodyPr>
            <a:normAutofit/>
          </a:bodyPr>
          <a:lstStyle/>
          <a:p>
            <a:pPr marL="3175" indent="0" algn="just">
              <a:buNone/>
            </a:pPr>
            <a:r>
              <a:rPr lang="en-US" sz="1600" b="1" dirty="0" smtClean="0">
                <a:solidFill>
                  <a:srgbClr val="FF0000"/>
                </a:solidFill>
              </a:rPr>
              <a:t>ZADATAK </a:t>
            </a:r>
            <a:r>
              <a:rPr lang="sr-Latn-RS" sz="1600" b="1" dirty="0">
                <a:solidFill>
                  <a:srgbClr val="FF0000"/>
                </a:solidFill>
              </a:rPr>
              <a:t>5</a:t>
            </a:r>
            <a:r>
              <a:rPr lang="en-US" sz="1600" b="1" dirty="0" smtClean="0">
                <a:solidFill>
                  <a:srgbClr val="FF0000"/>
                </a:solidFill>
              </a:rPr>
              <a:t>.</a:t>
            </a:r>
            <a:endParaRPr lang="en-US" sz="1600" b="1" dirty="0">
              <a:solidFill>
                <a:srgbClr val="FF0000"/>
              </a:solidFill>
            </a:endParaRPr>
          </a:p>
          <a:p>
            <a:pPr marL="3175" indent="0" algn="just">
              <a:buNone/>
            </a:pPr>
            <a:r>
              <a:rPr lang="en-US" sz="1600" dirty="0" err="1"/>
              <a:t>Merenje</a:t>
            </a:r>
            <a:r>
              <a:rPr lang="en-US" sz="1600" dirty="0"/>
              <a:t> </a:t>
            </a:r>
            <a:r>
              <a:rPr lang="en-US" sz="1600" dirty="0" err="1"/>
              <a:t>fazne</a:t>
            </a:r>
            <a:r>
              <a:rPr lang="en-US" sz="1600" dirty="0"/>
              <a:t> </a:t>
            </a:r>
            <a:r>
              <a:rPr lang="en-US" sz="1600" dirty="0" err="1"/>
              <a:t>razlike</a:t>
            </a:r>
            <a:r>
              <a:rPr lang="en-US" sz="1600" dirty="0"/>
              <a:t> </a:t>
            </a:r>
            <a:r>
              <a:rPr lang="en-US" sz="1600" dirty="0" err="1"/>
              <a:t>dva</a:t>
            </a:r>
            <a:r>
              <a:rPr lang="en-US" sz="1600" dirty="0"/>
              <a:t> </a:t>
            </a:r>
            <a:r>
              <a:rPr lang="en-US" sz="1600" dirty="0" err="1"/>
              <a:t>prosto</a:t>
            </a:r>
            <a:r>
              <a:rPr lang="en-US" sz="1600" dirty="0"/>
              <a:t> </a:t>
            </a:r>
            <a:r>
              <a:rPr lang="en-US" sz="1600" dirty="0" err="1"/>
              <a:t>periodična</a:t>
            </a:r>
            <a:r>
              <a:rPr lang="en-US" sz="1600" dirty="0"/>
              <a:t> </a:t>
            </a:r>
            <a:r>
              <a:rPr lang="en-US" sz="1600" dirty="0" err="1"/>
              <a:t>signala</a:t>
            </a:r>
            <a:r>
              <a:rPr lang="en-US" sz="1600" dirty="0"/>
              <a:t> </a:t>
            </a:r>
            <a:r>
              <a:rPr lang="en-US" sz="1600" dirty="0" err="1"/>
              <a:t>iste</a:t>
            </a:r>
            <a:r>
              <a:rPr lang="en-US" sz="1600" dirty="0"/>
              <a:t> </a:t>
            </a:r>
            <a:r>
              <a:rPr lang="en-US" sz="1600" dirty="0" err="1" smtClean="0"/>
              <a:t>frekvencije</a:t>
            </a:r>
            <a:endParaRPr lang="vi-VN" sz="1200" b="1" dirty="0"/>
          </a:p>
          <a:p>
            <a:pPr marL="3544888" indent="0" algn="just">
              <a:buNone/>
            </a:pPr>
            <a:endParaRPr lang="vi-VN" sz="1200" dirty="0"/>
          </a:p>
          <a:p>
            <a:pPr marL="3544888" indent="0" algn="just">
              <a:buNone/>
            </a:pPr>
            <a:r>
              <a:rPr lang="en-US" sz="1200" dirty="0" err="1"/>
              <a:t>Signali</a:t>
            </a:r>
            <a:r>
              <a:rPr lang="en-US" sz="1200" dirty="0"/>
              <a:t> se </a:t>
            </a:r>
            <a:r>
              <a:rPr lang="en-US" sz="1200" dirty="0" err="1"/>
              <a:t>dovode</a:t>
            </a:r>
            <a:r>
              <a:rPr lang="en-US" sz="1200" dirty="0"/>
              <a:t> </a:t>
            </a:r>
            <a:r>
              <a:rPr lang="en-US" sz="1200" dirty="0" err="1"/>
              <a:t>na</a:t>
            </a:r>
            <a:r>
              <a:rPr lang="en-US" sz="1200" dirty="0"/>
              <a:t> </a:t>
            </a:r>
            <a:r>
              <a:rPr lang="en-US" sz="1200" dirty="0" err="1"/>
              <a:t>kanale</a:t>
            </a:r>
            <a:r>
              <a:rPr lang="en-US" sz="1200" dirty="0"/>
              <a:t> 1 i 2</a:t>
            </a:r>
          </a:p>
          <a:p>
            <a:pPr marL="3544888" indent="0" algn="just">
              <a:buNone/>
            </a:pPr>
            <a:endParaRPr lang="en-US" sz="1200" dirty="0"/>
          </a:p>
          <a:p>
            <a:pPr marL="3544888" indent="0" algn="just">
              <a:buNone/>
            </a:pPr>
            <a:r>
              <a:rPr lang="en-US" sz="1200" dirty="0" err="1"/>
              <a:t>Sinhronizacija</a:t>
            </a:r>
            <a:r>
              <a:rPr lang="en-US" sz="1200" dirty="0"/>
              <a:t> se </a:t>
            </a:r>
            <a:r>
              <a:rPr lang="en-US" sz="1200" dirty="0" err="1"/>
              <a:t>obavezno</a:t>
            </a:r>
            <a:r>
              <a:rPr lang="en-US" sz="1200" dirty="0"/>
              <a:t> </a:t>
            </a:r>
            <a:r>
              <a:rPr lang="en-US" sz="1200" dirty="0" err="1"/>
              <a:t>vrši</a:t>
            </a:r>
            <a:r>
              <a:rPr lang="en-US" sz="1200" dirty="0"/>
              <a:t> u </a:t>
            </a:r>
            <a:r>
              <a:rPr lang="en-US" sz="1200" dirty="0" err="1"/>
              <a:t>odnosu</a:t>
            </a:r>
            <a:r>
              <a:rPr lang="en-US" sz="1200" dirty="0"/>
              <a:t> </a:t>
            </a:r>
            <a:r>
              <a:rPr lang="en-US" sz="1200" dirty="0" err="1"/>
              <a:t>na</a:t>
            </a:r>
            <a:r>
              <a:rPr lang="en-US" sz="1200" dirty="0"/>
              <a:t> </a:t>
            </a:r>
            <a:r>
              <a:rPr lang="en-US" sz="1200" dirty="0" err="1"/>
              <a:t>jedan</a:t>
            </a:r>
            <a:r>
              <a:rPr lang="en-US" sz="1200" dirty="0"/>
              <a:t> od </a:t>
            </a:r>
            <a:r>
              <a:rPr lang="en-US" sz="1200" dirty="0" err="1"/>
              <a:t>dva</a:t>
            </a:r>
            <a:r>
              <a:rPr lang="en-US" sz="1200" dirty="0"/>
              <a:t> </a:t>
            </a:r>
            <a:r>
              <a:rPr lang="en-US" sz="1200" dirty="0" err="1"/>
              <a:t>kanala</a:t>
            </a:r>
            <a:r>
              <a:rPr lang="en-US" sz="1200" dirty="0"/>
              <a:t> (ne </a:t>
            </a:r>
            <a:r>
              <a:rPr lang="en-US" sz="1200" dirty="0" err="1"/>
              <a:t>treba</a:t>
            </a:r>
            <a:r>
              <a:rPr lang="en-US" sz="1200" dirty="0"/>
              <a:t> </a:t>
            </a:r>
            <a:r>
              <a:rPr lang="en-US" sz="1200" dirty="0" err="1"/>
              <a:t>koristiti</a:t>
            </a:r>
            <a:r>
              <a:rPr lang="en-US" sz="1200" dirty="0"/>
              <a:t> VERT mode </a:t>
            </a:r>
            <a:r>
              <a:rPr lang="en-US" sz="1200" dirty="0" err="1"/>
              <a:t>ako</a:t>
            </a:r>
            <a:r>
              <a:rPr lang="en-US" sz="1200" dirty="0"/>
              <a:t> </a:t>
            </a:r>
            <a:r>
              <a:rPr lang="en-US" sz="1200" dirty="0" err="1"/>
              <a:t>osciloskop</a:t>
            </a:r>
            <a:r>
              <a:rPr lang="en-US" sz="1200" dirty="0"/>
              <a:t> </a:t>
            </a:r>
            <a:r>
              <a:rPr lang="en-US" sz="1200" dirty="0" err="1"/>
              <a:t>ima</a:t>
            </a:r>
            <a:r>
              <a:rPr lang="en-US" sz="1200" dirty="0"/>
              <a:t> </a:t>
            </a:r>
            <a:r>
              <a:rPr lang="en-US" sz="1200" dirty="0" err="1"/>
              <a:t>tu</a:t>
            </a:r>
            <a:r>
              <a:rPr lang="en-US" sz="1200" dirty="0"/>
              <a:t> </a:t>
            </a:r>
            <a:r>
              <a:rPr lang="en-US" sz="1200" dirty="0" err="1"/>
              <a:t>opciju</a:t>
            </a:r>
            <a:r>
              <a:rPr lang="en-US" sz="1200" dirty="0"/>
              <a:t>)</a:t>
            </a:r>
          </a:p>
          <a:p>
            <a:pPr marL="3544888" indent="0" algn="just">
              <a:buNone/>
            </a:pPr>
            <a:endParaRPr lang="en-US" sz="1200" dirty="0"/>
          </a:p>
          <a:p>
            <a:pPr marL="3544888" indent="0" algn="just">
              <a:buNone/>
            </a:pPr>
            <a:r>
              <a:rPr lang="en-US" sz="1200" dirty="0" err="1"/>
              <a:t>Uključivanjem</a:t>
            </a:r>
            <a:r>
              <a:rPr lang="en-US" sz="1200" dirty="0"/>
              <a:t> i </a:t>
            </a:r>
            <a:r>
              <a:rPr lang="en-US" sz="1200" dirty="0" err="1"/>
              <a:t>isključivanjem</a:t>
            </a:r>
            <a:r>
              <a:rPr lang="en-US" sz="1200" dirty="0"/>
              <a:t> </a:t>
            </a:r>
            <a:r>
              <a:rPr lang="en-US" sz="1200" dirty="0" err="1"/>
              <a:t>kanala</a:t>
            </a:r>
            <a:r>
              <a:rPr lang="en-US" sz="1200" dirty="0"/>
              <a:t> se </a:t>
            </a:r>
            <a:r>
              <a:rPr lang="en-US" sz="1200" dirty="0" err="1"/>
              <a:t>uoči</a:t>
            </a:r>
            <a:r>
              <a:rPr lang="en-US" sz="1200" dirty="0"/>
              <a:t> </a:t>
            </a:r>
            <a:r>
              <a:rPr lang="en-US" sz="1200" dirty="0" err="1"/>
              <a:t>koji</a:t>
            </a:r>
            <a:r>
              <a:rPr lang="en-US" sz="1200" dirty="0"/>
              <a:t> </a:t>
            </a:r>
            <a:r>
              <a:rPr lang="en-US" sz="1200" dirty="0" err="1"/>
              <a:t>trag</a:t>
            </a:r>
            <a:r>
              <a:rPr lang="en-US" sz="1200" dirty="0"/>
              <a:t> </a:t>
            </a:r>
            <a:r>
              <a:rPr lang="en-US" sz="1200" dirty="0" err="1"/>
              <a:t>na</a:t>
            </a:r>
            <a:r>
              <a:rPr lang="en-US" sz="1200" dirty="0"/>
              <a:t> </a:t>
            </a:r>
            <a:r>
              <a:rPr lang="en-US" sz="1200" dirty="0" err="1"/>
              <a:t>ekranu</a:t>
            </a:r>
            <a:r>
              <a:rPr lang="en-US" sz="1200" dirty="0"/>
              <a:t> </a:t>
            </a:r>
            <a:r>
              <a:rPr lang="en-US" sz="1200" dirty="0" err="1"/>
              <a:t>odgovara</a:t>
            </a:r>
            <a:r>
              <a:rPr lang="en-US" sz="1200" dirty="0"/>
              <a:t> </a:t>
            </a:r>
            <a:r>
              <a:rPr lang="en-US" sz="1200" dirty="0" err="1"/>
              <a:t>kom</a:t>
            </a:r>
            <a:r>
              <a:rPr lang="en-US" sz="1200" dirty="0"/>
              <a:t> </a:t>
            </a:r>
            <a:r>
              <a:rPr lang="en-US" sz="1200" dirty="0" err="1"/>
              <a:t>kanalu</a:t>
            </a:r>
            <a:r>
              <a:rPr lang="en-US" sz="1200" dirty="0"/>
              <a:t> (</a:t>
            </a:r>
            <a:r>
              <a:rPr lang="en-US" sz="1200" dirty="0" err="1"/>
              <a:t>noviji</a:t>
            </a:r>
            <a:r>
              <a:rPr lang="en-US" sz="1200" dirty="0"/>
              <a:t> </a:t>
            </a:r>
            <a:r>
              <a:rPr lang="en-US" sz="1200" dirty="0" err="1"/>
              <a:t>digitalni</a:t>
            </a:r>
            <a:r>
              <a:rPr lang="en-US" sz="1200" dirty="0"/>
              <a:t> </a:t>
            </a:r>
            <a:r>
              <a:rPr lang="en-US" sz="1200" dirty="0" err="1"/>
              <a:t>osciloskopi</a:t>
            </a:r>
            <a:r>
              <a:rPr lang="en-US" sz="1200" dirty="0"/>
              <a:t> </a:t>
            </a:r>
            <a:r>
              <a:rPr lang="en-US" sz="1200" dirty="0" err="1"/>
              <a:t>obično</a:t>
            </a:r>
            <a:r>
              <a:rPr lang="en-US" sz="1200" dirty="0"/>
              <a:t> </a:t>
            </a:r>
            <a:r>
              <a:rPr lang="en-US" sz="1200" dirty="0" err="1"/>
              <a:t>imaju</a:t>
            </a:r>
            <a:r>
              <a:rPr lang="en-US" sz="1200" dirty="0"/>
              <a:t> „</a:t>
            </a:r>
            <a:r>
              <a:rPr lang="en-US" sz="1200" dirty="0" err="1"/>
              <a:t>bojom</a:t>
            </a:r>
            <a:r>
              <a:rPr lang="en-US" sz="1200" dirty="0"/>
              <a:t> </a:t>
            </a:r>
            <a:r>
              <a:rPr lang="en-US" sz="1200" dirty="0" err="1"/>
              <a:t>kodirane</a:t>
            </a:r>
            <a:r>
              <a:rPr lang="en-US" sz="1200" dirty="0"/>
              <a:t>“ </a:t>
            </a:r>
            <a:r>
              <a:rPr lang="en-US" sz="1200" dirty="0" err="1"/>
              <a:t>kanale</a:t>
            </a:r>
            <a:r>
              <a:rPr lang="en-US" sz="1200" dirty="0"/>
              <a:t>)</a:t>
            </a:r>
          </a:p>
          <a:p>
            <a:pPr marL="3544888" indent="0" algn="just">
              <a:buNone/>
            </a:pPr>
            <a:endParaRPr lang="en-US" sz="1200" dirty="0"/>
          </a:p>
          <a:p>
            <a:pPr marL="3544888" indent="0" algn="just">
              <a:buNone/>
            </a:pPr>
            <a:r>
              <a:rPr lang="en-US" sz="1200" dirty="0" err="1"/>
              <a:t>Očita</a:t>
            </a:r>
            <a:r>
              <a:rPr lang="en-US" sz="1200" dirty="0"/>
              <a:t> se </a:t>
            </a:r>
            <a:r>
              <a:rPr lang="en-US" sz="1200" dirty="0" err="1"/>
              <a:t>vremenski</a:t>
            </a:r>
            <a:r>
              <a:rPr lang="en-US" sz="1200" dirty="0"/>
              <a:t> interval </a:t>
            </a:r>
            <a:r>
              <a:rPr lang="en-US" sz="1200" dirty="0" err="1"/>
              <a:t>koji</a:t>
            </a:r>
            <a:r>
              <a:rPr lang="en-US" sz="1200" dirty="0"/>
              <a:t> </a:t>
            </a:r>
            <a:r>
              <a:rPr lang="en-US" sz="1200" dirty="0" err="1"/>
              <a:t>odgovara</a:t>
            </a:r>
            <a:r>
              <a:rPr lang="en-US" sz="1200" dirty="0"/>
              <a:t> </a:t>
            </a:r>
            <a:r>
              <a:rPr lang="en-US" sz="1200" dirty="0" err="1"/>
              <a:t>faznoj</a:t>
            </a:r>
            <a:r>
              <a:rPr lang="en-US" sz="1200" dirty="0"/>
              <a:t> </a:t>
            </a:r>
            <a:r>
              <a:rPr lang="en-US" sz="1200" dirty="0" err="1"/>
              <a:t>razlici</a:t>
            </a:r>
            <a:r>
              <a:rPr lang="en-US" sz="1200" dirty="0"/>
              <a:t> </a:t>
            </a:r>
            <a:r>
              <a:rPr lang="el-GR" sz="1200" dirty="0"/>
              <a:t>Δ</a:t>
            </a:r>
            <a:r>
              <a:rPr lang="en-US" sz="1200" dirty="0"/>
              <a:t>t</a:t>
            </a:r>
          </a:p>
          <a:p>
            <a:pPr marL="3544888" indent="0" algn="just">
              <a:buNone/>
            </a:pPr>
            <a:endParaRPr lang="en-US" sz="1200" dirty="0"/>
          </a:p>
          <a:p>
            <a:pPr marL="3544888" indent="0" algn="just">
              <a:buNone/>
            </a:pPr>
            <a:r>
              <a:rPr lang="en-US" sz="1200" dirty="0" err="1"/>
              <a:t>Očita</a:t>
            </a:r>
            <a:r>
              <a:rPr lang="en-US" sz="1200" dirty="0"/>
              <a:t> se </a:t>
            </a:r>
            <a:r>
              <a:rPr lang="en-US" sz="1200" dirty="0" err="1"/>
              <a:t>perioda</a:t>
            </a:r>
            <a:r>
              <a:rPr lang="en-US" sz="1200" dirty="0"/>
              <a:t> </a:t>
            </a:r>
            <a:r>
              <a:rPr lang="en-US" sz="1200" dirty="0" err="1"/>
              <a:t>signala</a:t>
            </a:r>
            <a:r>
              <a:rPr lang="en-US" sz="1200" dirty="0"/>
              <a:t> T</a:t>
            </a:r>
          </a:p>
          <a:p>
            <a:pPr marL="3544888" indent="0" algn="just">
              <a:buNone/>
            </a:pPr>
            <a:r>
              <a:rPr lang="el-GR" sz="1200" dirty="0"/>
              <a:t>Δ</a:t>
            </a:r>
            <a:r>
              <a:rPr lang="en-US" sz="1200" dirty="0"/>
              <a:t>t=_____</a:t>
            </a:r>
            <a:r>
              <a:rPr lang="en-US" sz="1200" dirty="0" err="1"/>
              <a:t>br.podeoka</a:t>
            </a:r>
            <a:endParaRPr lang="en-US" sz="1200" dirty="0"/>
          </a:p>
          <a:p>
            <a:pPr marL="3544888" indent="0" algn="just">
              <a:buNone/>
            </a:pPr>
            <a:r>
              <a:rPr lang="en-US" sz="1200" dirty="0"/>
              <a:t>T=_____ </a:t>
            </a:r>
            <a:r>
              <a:rPr lang="en-US" sz="1200" dirty="0" err="1"/>
              <a:t>podeoka</a:t>
            </a:r>
            <a:endParaRPr lang="en-US" sz="1200" dirty="0"/>
          </a:p>
          <a:p>
            <a:pPr marL="3544888" indent="0" algn="just">
              <a:buNone/>
            </a:pPr>
            <a:r>
              <a:rPr lang="en-US" sz="1200" dirty="0"/>
              <a:t>xc (t)= sin (2</a:t>
            </a:r>
            <a:r>
              <a:rPr lang="el-GR" sz="1200" dirty="0"/>
              <a:t>π</a:t>
            </a:r>
            <a:r>
              <a:rPr lang="en-US" sz="1200" dirty="0" err="1"/>
              <a:t>ft</a:t>
            </a:r>
            <a:r>
              <a:rPr lang="en-US" sz="1200" dirty="0"/>
              <a:t>)</a:t>
            </a:r>
          </a:p>
          <a:p>
            <a:pPr marL="3544888" indent="0" algn="just">
              <a:buNone/>
            </a:pPr>
            <a:r>
              <a:rPr lang="en-US" sz="1200" dirty="0" err="1"/>
              <a:t>yp</a:t>
            </a:r>
            <a:r>
              <a:rPr lang="en-US" sz="1200" dirty="0"/>
              <a:t> (t)= sin (2</a:t>
            </a:r>
            <a:r>
              <a:rPr lang="el-GR" sz="1200" dirty="0"/>
              <a:t>π</a:t>
            </a:r>
            <a:r>
              <a:rPr lang="en-US" sz="1200" dirty="0" err="1"/>
              <a:t>ft</a:t>
            </a:r>
            <a:r>
              <a:rPr lang="en-US" sz="1200" dirty="0"/>
              <a:t>-</a:t>
            </a:r>
            <a:r>
              <a:rPr lang="el-GR" sz="1200" dirty="0"/>
              <a:t>φ)= </a:t>
            </a:r>
            <a:r>
              <a:rPr lang="en-US" sz="1200" dirty="0"/>
              <a:t>sin (2</a:t>
            </a:r>
            <a:r>
              <a:rPr lang="el-GR" sz="1200" dirty="0"/>
              <a:t>π</a:t>
            </a:r>
            <a:r>
              <a:rPr lang="en-US" sz="1200" dirty="0"/>
              <a:t>f(t-</a:t>
            </a:r>
            <a:r>
              <a:rPr lang="el-GR" sz="1200" dirty="0"/>
              <a:t>Δ</a:t>
            </a:r>
            <a:r>
              <a:rPr lang="en-US" sz="1200" dirty="0"/>
              <a:t>t))</a:t>
            </a:r>
          </a:p>
          <a:p>
            <a:pPr marL="3544888" indent="0" algn="just">
              <a:buNone/>
            </a:pPr>
            <a:r>
              <a:rPr lang="el-GR" sz="1200" dirty="0"/>
              <a:t>φ=2πΔ</a:t>
            </a:r>
            <a:r>
              <a:rPr lang="en-US" sz="1200" dirty="0"/>
              <a:t>t/T</a:t>
            </a:r>
          </a:p>
          <a:p>
            <a:pPr marL="3175" indent="0" algn="just">
              <a:buNone/>
            </a:pPr>
            <a:endParaRPr lang="sr-Latn-RS" sz="1200" dirty="0" smtClean="0"/>
          </a:p>
          <a:p>
            <a:pPr marL="3175" indent="0" algn="just">
              <a:buNone/>
            </a:pPr>
            <a:r>
              <a:rPr lang="en-US" sz="1600" b="1" dirty="0">
                <a:solidFill>
                  <a:srgbClr val="FF0000"/>
                </a:solidFill>
              </a:rPr>
              <a:t>ZADATAK </a:t>
            </a:r>
            <a:r>
              <a:rPr lang="sr-Latn-RS" sz="1600" b="1" dirty="0" smtClean="0">
                <a:solidFill>
                  <a:srgbClr val="FF0000"/>
                </a:solidFill>
              </a:rPr>
              <a:t>6</a:t>
            </a:r>
            <a:r>
              <a:rPr lang="en-US" sz="1600" b="1" dirty="0" smtClean="0">
                <a:solidFill>
                  <a:srgbClr val="FF0000"/>
                </a:solidFill>
              </a:rPr>
              <a:t>.</a:t>
            </a:r>
            <a:endParaRPr lang="en-US" sz="1600" b="1" dirty="0">
              <a:solidFill>
                <a:srgbClr val="FF0000"/>
              </a:solidFill>
            </a:endParaRPr>
          </a:p>
          <a:p>
            <a:pPr marL="3175" indent="0" algn="just">
              <a:buNone/>
            </a:pPr>
            <a:r>
              <a:rPr lang="en-US" sz="1600" dirty="0" err="1"/>
              <a:t>Izmeriti</a:t>
            </a:r>
            <a:r>
              <a:rPr lang="en-US" sz="1600" dirty="0"/>
              <a:t> </a:t>
            </a:r>
            <a:r>
              <a:rPr lang="en-US" sz="1600" dirty="0" err="1"/>
              <a:t>osciloskopom</a:t>
            </a:r>
            <a:r>
              <a:rPr lang="en-US" sz="1600" dirty="0"/>
              <a:t> </a:t>
            </a:r>
            <a:r>
              <a:rPr lang="en-US" sz="1600" dirty="0" err="1"/>
              <a:t>amplitudu</a:t>
            </a:r>
            <a:r>
              <a:rPr lang="en-US" sz="1600" dirty="0"/>
              <a:t> </a:t>
            </a:r>
            <a:r>
              <a:rPr lang="en-US" sz="1600" dirty="0" err="1"/>
              <a:t>kolor</a:t>
            </a:r>
            <a:r>
              <a:rPr lang="en-US" sz="1600" dirty="0"/>
              <a:t> bar </a:t>
            </a:r>
            <a:r>
              <a:rPr lang="en-US" sz="1600" dirty="0" err="1"/>
              <a:t>signala</a:t>
            </a:r>
            <a:r>
              <a:rPr lang="en-US" sz="1600" dirty="0"/>
              <a:t> </a:t>
            </a:r>
            <a:r>
              <a:rPr lang="en-US" sz="1600" dirty="0" err="1"/>
              <a:t>dobijenog</a:t>
            </a:r>
            <a:r>
              <a:rPr lang="en-US" sz="1600" dirty="0"/>
              <a:t> </a:t>
            </a:r>
            <a:r>
              <a:rPr lang="en-US" sz="1600" dirty="0" err="1"/>
              <a:t>iz</a:t>
            </a:r>
            <a:r>
              <a:rPr lang="en-US" sz="1600" dirty="0"/>
              <a:t> </a:t>
            </a:r>
            <a:r>
              <a:rPr lang="en-US" sz="1600" dirty="0" err="1"/>
              <a:t>generatora</a:t>
            </a:r>
            <a:r>
              <a:rPr lang="en-US" sz="1600" dirty="0"/>
              <a:t>.</a:t>
            </a:r>
            <a:endParaRPr lang="vi-VN" sz="16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32004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82529"/>
      </p:ext>
    </p:extLst>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805156"/>
          </a:xfrm>
        </p:spPr>
        <p:txBody>
          <a:bodyPr>
            <a:normAutofit/>
          </a:bodyPr>
          <a:lstStyle/>
          <a:p>
            <a:pPr marL="109728" indent="0">
              <a:buNone/>
            </a:pPr>
            <a:endParaRPr lang="en-US" sz="1200" dirty="0"/>
          </a:p>
          <a:p>
            <a:pPr algn="just"/>
            <a:r>
              <a:rPr lang="vi-VN" sz="1200" dirty="0" smtClean="0"/>
              <a:t>Konektor </a:t>
            </a:r>
            <a:r>
              <a:rPr lang="vi-VN" sz="1200" dirty="0"/>
              <a:t>visokih performansi. Bez prekidanja </a:t>
            </a:r>
            <a:endParaRPr lang="sr-Latn-RS" sz="1200" dirty="0" smtClean="0"/>
          </a:p>
          <a:p>
            <a:pPr algn="just"/>
            <a:r>
              <a:rPr lang="vi-VN" sz="1200" dirty="0" smtClean="0"/>
              <a:t>Visoka </a:t>
            </a:r>
            <a:r>
              <a:rPr lang="vi-VN" sz="1200" dirty="0"/>
              <a:t>ulazna impedansa (10M</a:t>
            </a:r>
            <a:r>
              <a:rPr lang="el-GR" sz="1200" dirty="0"/>
              <a:t>Ω). </a:t>
            </a:r>
            <a:r>
              <a:rPr lang="vi-VN" sz="1200" dirty="0"/>
              <a:t>Nevidljivi posmatrač (ne opterećuje </a:t>
            </a:r>
            <a:r>
              <a:rPr lang="vi-VN" sz="1200" dirty="0" smtClean="0"/>
              <a:t>kolo)</a:t>
            </a:r>
            <a:endParaRPr lang="sr-Latn-RS" sz="1200" dirty="0" smtClean="0"/>
          </a:p>
          <a:p>
            <a:pPr algn="just"/>
            <a:r>
              <a:rPr lang="vi-VN" sz="1200" dirty="0" smtClean="0"/>
              <a:t>50</a:t>
            </a:r>
            <a:r>
              <a:rPr lang="el-GR" sz="1200" dirty="0"/>
              <a:t>Ω </a:t>
            </a:r>
            <a:r>
              <a:rPr lang="vi-VN" sz="1200" dirty="0"/>
              <a:t>za snimanje VF </a:t>
            </a:r>
            <a:r>
              <a:rPr lang="vi-VN" sz="1200" dirty="0" smtClean="0"/>
              <a:t>signala</a:t>
            </a:r>
            <a:endParaRPr lang="sr-Latn-RS" sz="1200" dirty="0" smtClean="0"/>
          </a:p>
          <a:p>
            <a:pPr algn="just"/>
            <a:r>
              <a:rPr lang="vi-VN" sz="1200" dirty="0" smtClean="0"/>
              <a:t>Pasivne </a:t>
            </a:r>
            <a:r>
              <a:rPr lang="vi-VN" sz="1200" dirty="0"/>
              <a:t>i aktivne </a:t>
            </a:r>
            <a:r>
              <a:rPr lang="vi-VN" sz="1200" dirty="0" smtClean="0"/>
              <a:t>sonde</a:t>
            </a:r>
            <a:endParaRPr lang="sr-Latn-RS" sz="1200" dirty="0" smtClean="0"/>
          </a:p>
          <a:p>
            <a:pPr marL="109728" indent="0" algn="just">
              <a:buNone/>
            </a:pPr>
            <a:endParaRPr lang="sr-Latn-RS" sz="1200" dirty="0"/>
          </a:p>
          <a:p>
            <a:pPr marL="109728" indent="0" algn="just">
              <a:buNone/>
            </a:pPr>
            <a:r>
              <a:rPr lang="sr-Latn-RS" sz="1200" b="1" dirty="0"/>
              <a:t>Naponske </a:t>
            </a:r>
            <a:r>
              <a:rPr lang="sr-Latn-RS" sz="1200" b="1" dirty="0" smtClean="0"/>
              <a:t>sonde</a:t>
            </a:r>
            <a:endParaRPr lang="sr-Latn-RS" sz="1200" dirty="0" smtClean="0"/>
          </a:p>
          <a:p>
            <a:pPr marL="3544888" indent="0" algn="just">
              <a:buNone/>
            </a:pPr>
            <a:r>
              <a:rPr lang="vi-VN" sz="1200" dirty="0"/>
              <a:t>Sonda osciloskopa treba da obezbedi lak pristup signalu koji se posmatra, a često i slabljenje tog signala kako bi se prilagodio dozvoljenom opsegu ulaznih napona osciloskopa. Najčešće se sreću sonde sa slabljenjem od 10 puta, znatno ređe sonde sa slabljenjem od 100 puta, mada postoje i sonde sa većim slabljenjima.</a:t>
            </a:r>
          </a:p>
          <a:p>
            <a:pPr marL="3544888" indent="0" algn="just">
              <a:buNone/>
            </a:pPr>
            <a:r>
              <a:rPr lang="vi-VN" sz="1200" dirty="0"/>
              <a:t>Lak pristup signalu podrazumeva da sonda ima dobar kontakt (da ne prekida pri pomeranju), da ima hvataljku („krokodilku“) za „masu“ (referentni potencijal) koja se lako može demontirati kada nije potrebna i da ima ispravan vrh („pipalicu“) kojim se dodiruje čvor čiji se potencijal posmatra, kao i ispravnu kuku kojom se mogu obuhvatiti neizolovane žice kako bi se ostvario kontakt. Mnoštvo mehaničkih delova koji treba da budu laki i fleksibilni, a istovremeno trajni i izdržljivi, uslovljava relativno složenu izradu i visoku cenu naponskih sondi.</a:t>
            </a:r>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Sonde </a:t>
            </a:r>
            <a:r>
              <a:rPr lang="sr-Latn-RS" sz="3600" dirty="0">
                <a:solidFill>
                  <a:srgbClr val="FF0000"/>
                </a:solidFill>
                <a:latin typeface="Arial" pitchFamily="34" charset="0"/>
                <a:cs typeface="Arial" pitchFamily="34" charset="0"/>
              </a:rPr>
              <a:t>za osciloskop</a:t>
            </a:r>
            <a:endParaRPr lang="en-US" sz="36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77" y="2780928"/>
            <a:ext cx="3200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51892"/>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669252"/>
          </a:xfrm>
        </p:spPr>
        <p:txBody>
          <a:bodyPr>
            <a:normAutofit/>
          </a:bodyPr>
          <a:lstStyle/>
          <a:p>
            <a:pPr marL="109728" indent="0" algn="just">
              <a:buNone/>
            </a:pPr>
            <a:r>
              <a:rPr lang="sr-Latn-RS" sz="1200" b="1" dirty="0" smtClean="0"/>
              <a:t>Strujne sonde</a:t>
            </a:r>
            <a:endParaRPr lang="sr-Latn-RS" sz="1200" dirty="0" smtClean="0"/>
          </a:p>
          <a:p>
            <a:pPr marL="109728" indent="0" algn="just">
              <a:buNone/>
            </a:pPr>
            <a:endParaRPr lang="sr-Latn-RS" sz="1200" dirty="0" smtClean="0"/>
          </a:p>
          <a:p>
            <a:pPr marL="4005263" indent="-255588" algn="just"/>
            <a:r>
              <a:rPr lang="sr-Latn-RS" sz="1200" dirty="0"/>
              <a:t>AC strujne </a:t>
            </a:r>
            <a:r>
              <a:rPr lang="sr-Latn-RS" sz="1200" dirty="0" smtClean="0"/>
              <a:t>sonde</a:t>
            </a:r>
          </a:p>
          <a:p>
            <a:pPr marL="4005263" indent="-255588" algn="just">
              <a:buFontTx/>
              <a:buChar char="-"/>
            </a:pPr>
            <a:r>
              <a:rPr lang="sr-Latn-RS" sz="1200" dirty="0" smtClean="0"/>
              <a:t>Princip </a:t>
            </a:r>
            <a:r>
              <a:rPr lang="sr-Latn-RS" sz="1200" dirty="0"/>
              <a:t>rada je strujni </a:t>
            </a:r>
            <a:r>
              <a:rPr lang="sr-Latn-RS" sz="1200" dirty="0" smtClean="0"/>
              <a:t>transformator</a:t>
            </a:r>
          </a:p>
          <a:p>
            <a:pPr marL="4005263" indent="-255588" algn="just">
              <a:buFontTx/>
              <a:buChar char="-"/>
            </a:pPr>
            <a:r>
              <a:rPr lang="sr-Latn-RS" sz="1200" dirty="0" smtClean="0"/>
              <a:t>Karakteristična </a:t>
            </a:r>
            <a:r>
              <a:rPr lang="sr-Latn-RS" sz="1200" dirty="0"/>
              <a:t>donja granična </a:t>
            </a:r>
            <a:r>
              <a:rPr lang="sr-Latn-RS" sz="1200" dirty="0" smtClean="0"/>
              <a:t>učestanost</a:t>
            </a:r>
          </a:p>
          <a:p>
            <a:pPr marL="4005263" indent="-255588" algn="just">
              <a:buFontTx/>
              <a:buChar char="-"/>
            </a:pPr>
            <a:r>
              <a:rPr lang="sr-Latn-RS" sz="1200" dirty="0" smtClean="0"/>
              <a:t>Pasivne </a:t>
            </a:r>
            <a:r>
              <a:rPr lang="sr-Latn-RS" sz="1200" dirty="0"/>
              <a:t>– ne zahtevaju napajanje</a:t>
            </a:r>
          </a:p>
          <a:p>
            <a:pPr marL="4005263" indent="-255588" algn="just">
              <a:buNone/>
            </a:pPr>
            <a:endParaRPr lang="sr-Latn-RS" sz="1200" dirty="0"/>
          </a:p>
          <a:p>
            <a:pPr marL="4005263" indent="-255588" algn="just"/>
            <a:r>
              <a:rPr lang="sr-Latn-RS" sz="1200" dirty="0"/>
              <a:t>AC-DC strujne </a:t>
            </a:r>
            <a:r>
              <a:rPr lang="sr-Latn-RS" sz="1200" dirty="0" smtClean="0"/>
              <a:t>sonde</a:t>
            </a:r>
          </a:p>
          <a:p>
            <a:pPr marL="4178300" indent="-171450" algn="just">
              <a:buFontTx/>
              <a:buChar char="-"/>
            </a:pPr>
            <a:r>
              <a:rPr lang="sr-Latn-RS" sz="1200" dirty="0" smtClean="0"/>
              <a:t>Princip </a:t>
            </a:r>
            <a:r>
              <a:rPr lang="sr-Latn-RS" sz="1200" dirty="0"/>
              <a:t>rada holova </a:t>
            </a:r>
            <a:r>
              <a:rPr lang="sr-Latn-RS" sz="1200" dirty="0" smtClean="0"/>
              <a:t>sonda</a:t>
            </a:r>
            <a:endParaRPr lang="sr-Latn-RS" sz="1200" dirty="0"/>
          </a:p>
          <a:p>
            <a:pPr marL="4178300" indent="-171450" algn="just">
              <a:buFontTx/>
              <a:buChar char="-"/>
            </a:pPr>
            <a:r>
              <a:rPr lang="sr-Latn-RS" sz="1200" dirty="0" smtClean="0"/>
              <a:t>Aktivne </a:t>
            </a:r>
            <a:r>
              <a:rPr lang="sr-Latn-RS" sz="1200" dirty="0"/>
              <a:t>zahtevaju </a:t>
            </a:r>
            <a:r>
              <a:rPr lang="sr-Latn-RS" sz="1200" dirty="0" smtClean="0"/>
              <a:t>napajanje</a:t>
            </a:r>
            <a:endParaRPr lang="sr-Latn-RS" sz="1200" dirty="0"/>
          </a:p>
          <a:p>
            <a:pPr marL="4006850" indent="0" algn="just">
              <a:buNone/>
            </a:pPr>
            <a:endParaRPr lang="sr-Latn-RS" sz="1200" dirty="0" smtClean="0"/>
          </a:p>
          <a:p>
            <a:pPr marL="4006850" indent="0" algn="just">
              <a:buNone/>
            </a:pPr>
            <a:endParaRPr lang="sr-Latn-RS" sz="1200" dirty="0"/>
          </a:p>
          <a:p>
            <a:pPr marL="4006850" indent="0" algn="just">
              <a:buNone/>
            </a:pPr>
            <a:endParaRPr lang="sr-Latn-RS" sz="1200" dirty="0" smtClean="0"/>
          </a:p>
          <a:p>
            <a:pPr marL="119063" indent="0" algn="just">
              <a:buNone/>
            </a:pPr>
            <a:r>
              <a:rPr lang="sr-Latn-RS" sz="1200" b="1" dirty="0" smtClean="0"/>
              <a:t>					</a:t>
            </a:r>
            <a:r>
              <a:rPr lang="en-US" sz="1200" b="1" dirty="0" err="1" smtClean="0"/>
              <a:t>Diferencijalne</a:t>
            </a:r>
            <a:r>
              <a:rPr lang="en-US" sz="1200" b="1" dirty="0" smtClean="0"/>
              <a:t> </a:t>
            </a:r>
            <a:r>
              <a:rPr lang="en-US" sz="1200" b="1" dirty="0" err="1"/>
              <a:t>sonde</a:t>
            </a:r>
            <a:endParaRPr lang="en-US" sz="1200" dirty="0"/>
          </a:p>
          <a:p>
            <a:pPr marL="119063" indent="0" algn="just">
              <a:buNone/>
            </a:pPr>
            <a:endParaRPr lang="sr-Latn-RS" sz="1200" dirty="0" smtClean="0"/>
          </a:p>
          <a:p>
            <a:pPr marL="255588" indent="-139700" algn="just">
              <a:buFontTx/>
              <a:buChar char="-"/>
            </a:pPr>
            <a:r>
              <a:rPr lang="sr-Latn-RS" sz="1200" dirty="0" smtClean="0"/>
              <a:t>Omogućuju </a:t>
            </a:r>
            <a:r>
              <a:rPr lang="sr-Latn-RS" sz="1200" dirty="0"/>
              <a:t>merenje diferencijalnih </a:t>
            </a:r>
            <a:r>
              <a:rPr lang="sr-Latn-RS" sz="1200" dirty="0" smtClean="0"/>
              <a:t>signala</a:t>
            </a:r>
          </a:p>
          <a:p>
            <a:pPr marL="255588" indent="-139700" algn="just">
              <a:buFontTx/>
              <a:buChar char="-"/>
            </a:pPr>
            <a:r>
              <a:rPr lang="sr-Latn-RS" sz="1200" dirty="0" smtClean="0"/>
              <a:t>Visok </a:t>
            </a:r>
            <a:r>
              <a:rPr lang="sr-Latn-RS" sz="1200" dirty="0"/>
              <a:t>faktor </a:t>
            </a:r>
            <a:r>
              <a:rPr lang="sr-Latn-RS" sz="1200" dirty="0" smtClean="0"/>
              <a:t>CMRR</a:t>
            </a:r>
          </a:p>
          <a:p>
            <a:pPr marL="255588" indent="-139700" algn="just">
              <a:buFontTx/>
              <a:buChar char="-"/>
            </a:pPr>
            <a:r>
              <a:rPr lang="sr-Latn-RS" sz="1200" dirty="0" smtClean="0"/>
              <a:t>Mogu </a:t>
            </a:r>
            <a:r>
              <a:rPr lang="sr-Latn-RS" sz="1200" dirty="0"/>
              <a:t>imati slabljenje i pojačanje ulaznog </a:t>
            </a:r>
            <a:r>
              <a:rPr lang="sr-Latn-RS" sz="1200" dirty="0" smtClean="0"/>
              <a:t>signala</a:t>
            </a:r>
          </a:p>
          <a:p>
            <a:pPr marL="255588" indent="-139700" algn="just">
              <a:buFontTx/>
              <a:buChar char="-"/>
            </a:pPr>
            <a:r>
              <a:rPr lang="sr-Latn-RS" sz="1200" dirty="0" smtClean="0"/>
              <a:t>Aktivne </a:t>
            </a:r>
            <a:r>
              <a:rPr lang="sr-Latn-RS" sz="1200" dirty="0"/>
              <a:t>sonde – zahtevaju napajanje za svoj rad</a:t>
            </a:r>
          </a:p>
          <a:p>
            <a:pPr marL="119063"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sr-Latn-RS" sz="3600" dirty="0" smtClean="0">
                <a:solidFill>
                  <a:srgbClr val="FF0000"/>
                </a:solidFill>
                <a:latin typeface="Arial" pitchFamily="34" charset="0"/>
                <a:cs typeface="Arial" pitchFamily="34" charset="0"/>
              </a:rPr>
              <a:t>Sonde </a:t>
            </a:r>
            <a:r>
              <a:rPr lang="sr-Latn-RS" sz="3600" dirty="0">
                <a:solidFill>
                  <a:srgbClr val="FF0000"/>
                </a:solidFill>
                <a:latin typeface="Arial" pitchFamily="34" charset="0"/>
                <a:cs typeface="Arial" pitchFamily="34" charset="0"/>
              </a:rPr>
              <a:t>za osciloskop</a:t>
            </a:r>
            <a:endParaRPr lang="en-US" sz="36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29718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437112"/>
            <a:ext cx="23812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48133"/>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669252"/>
          </a:xfrm>
        </p:spPr>
        <p:txBody>
          <a:bodyPr>
            <a:normAutofit/>
          </a:bodyPr>
          <a:lstStyle/>
          <a:p>
            <a:pPr marL="0" indent="0" algn="just">
              <a:buNone/>
            </a:pPr>
            <a:r>
              <a:rPr lang="sr-Latn-RS" sz="1600" b="1" dirty="0" smtClean="0"/>
              <a:t>ANALOGNI OSCILOSKOP “TEKTRONIX WFM 1735”</a:t>
            </a:r>
            <a:endParaRPr lang="sr-Latn-RS" sz="16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a:p>
          <a:p>
            <a:pPr marL="0" indent="0" algn="just">
              <a:buNone/>
            </a:pPr>
            <a:endParaRPr lang="sr-Latn-RS" sz="1200" dirty="0" smtClean="0"/>
          </a:p>
          <a:p>
            <a:pPr marL="0" indent="0" algn="just">
              <a:buNone/>
            </a:pPr>
            <a:endParaRPr lang="sr-Latn-RS" sz="1200" dirty="0" smtClean="0"/>
          </a:p>
          <a:p>
            <a:pPr marL="0" indent="0" algn="just">
              <a:buNone/>
            </a:pPr>
            <a:endParaRPr lang="sr-Latn-RS" sz="1200" dirty="0"/>
          </a:p>
          <a:p>
            <a:pPr marL="0" indent="0" algn="just">
              <a:buNone/>
            </a:pPr>
            <a:r>
              <a:rPr lang="sr-Latn-RS" sz="1200" dirty="0"/>
              <a:t>Analogni osciloskop (</a:t>
            </a:r>
            <a:r>
              <a:rPr lang="sr-Latn-RS" sz="1200" dirty="0" err="1"/>
              <a:t>waveform</a:t>
            </a:r>
            <a:r>
              <a:rPr lang="sr-Latn-RS" sz="1200" dirty="0"/>
              <a:t> monitor) “</a:t>
            </a:r>
            <a:r>
              <a:rPr lang="sr-Latn-RS" sz="1200" dirty="0" err="1"/>
              <a:t>Tektronix</a:t>
            </a:r>
            <a:r>
              <a:rPr lang="sr-Latn-RS" sz="1200" dirty="0"/>
              <a:t> WFM 1735” podržava dva televizijska standarda (PAL i NTSC). Operacije osciloskopa kontroliše mikroprocesor. Komande na prednjem panelu reaguju na pritisak i imaju svetlosnu indikaciju, kada su aktivne.</a:t>
            </a:r>
            <a:endParaRPr lang="sr-Latn-RS" sz="1200" dirty="0" smtClean="0"/>
          </a:p>
          <a:p>
            <a:pPr marL="119063" indent="0" algn="just">
              <a:buNone/>
            </a:pPr>
            <a:r>
              <a:rPr lang="sr-Latn-RS" sz="1200" b="1" dirty="0" smtClean="0"/>
              <a:t>	</a:t>
            </a: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48" y="1484784"/>
            <a:ext cx="47434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097230"/>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669252"/>
          </a:xfrm>
        </p:spPr>
        <p:txBody>
          <a:bodyPr>
            <a:normAutofit/>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a:t>Prednji panel</a:t>
            </a:r>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4006850" indent="0" algn="just">
              <a:buNone/>
            </a:pPr>
            <a:endParaRPr lang="sr-Latn-RS" sz="1200" dirty="0" smtClean="0"/>
          </a:p>
          <a:p>
            <a:pPr marL="119063" indent="0" algn="just">
              <a:buNone/>
            </a:pPr>
            <a:r>
              <a:rPr lang="sr-Latn-RS" sz="1200" b="1" dirty="0" smtClean="0"/>
              <a:t>	</a:t>
            </a:r>
            <a:endParaRPr lang="sr-Latn-RS" sz="1200" dirty="0" smtClean="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751" y="1844824"/>
            <a:ext cx="480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305845"/>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21180"/>
          </a:xfrm>
        </p:spPr>
        <p:txBody>
          <a:bodyPr>
            <a:normAutofit lnSpcReduction="10000"/>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smtClean="0"/>
              <a:t>Prednji </a:t>
            </a:r>
            <a:r>
              <a:rPr lang="sr-Latn-RS" sz="1200" b="1" dirty="0"/>
              <a:t>panel</a:t>
            </a:r>
          </a:p>
          <a:p>
            <a:pPr marL="3175" indent="0" algn="just">
              <a:buNone/>
            </a:pPr>
            <a:endParaRPr lang="vi-VN" sz="1200" b="1" dirty="0"/>
          </a:p>
          <a:p>
            <a:pPr marL="3175" indent="0" algn="just">
              <a:buNone/>
            </a:pPr>
            <a:r>
              <a:rPr lang="vi-VN" sz="1200" dirty="0" smtClean="0"/>
              <a:t>1.</a:t>
            </a:r>
            <a:r>
              <a:rPr lang="sr-Latn-RS" sz="1200" dirty="0" smtClean="0"/>
              <a:t> </a:t>
            </a:r>
            <a:r>
              <a:rPr lang="vi-VN" sz="1200" b="1" dirty="0" smtClean="0"/>
              <a:t>Filter </a:t>
            </a:r>
            <a:r>
              <a:rPr lang="vi-VN" sz="1200" b="1" dirty="0"/>
              <a:t>ulaznih signala: </a:t>
            </a:r>
            <a:r>
              <a:rPr lang="vi-VN" sz="1200" dirty="0"/>
              <a:t>Ova komanda ima tri funkcije: FLAT, LPASS i CHRM. Dužim držanjem dugmeta aktivira se dualni mod, gde su aktivna prva dva filtera, istovremeno. Dualni mod ne može se primeniti kada su kao ulazi izabrana oba kanala (A i B) kanal, ili kada je izabran LINE SELECT mod.</a:t>
            </a:r>
          </a:p>
          <a:p>
            <a:pPr marL="3175" indent="0" algn="just">
              <a:buNone/>
            </a:pPr>
            <a:endParaRPr lang="vi-VN" sz="1200" b="1" dirty="0"/>
          </a:p>
          <a:p>
            <a:pPr marL="3175" indent="0" algn="just">
              <a:buNone/>
            </a:pPr>
            <a:r>
              <a:rPr lang="vi-VN" sz="1200" dirty="0" smtClean="0"/>
              <a:t>2.</a:t>
            </a:r>
            <a:r>
              <a:rPr lang="sr-Latn-RS" sz="1200" dirty="0" smtClean="0"/>
              <a:t> </a:t>
            </a:r>
            <a:r>
              <a:rPr lang="vi-VN" sz="1200" b="1" dirty="0" smtClean="0"/>
              <a:t>REF</a:t>
            </a:r>
            <a:r>
              <a:rPr lang="vi-VN" sz="1200" b="1" dirty="0"/>
              <a:t>: </a:t>
            </a:r>
            <a:r>
              <a:rPr lang="vi-VN" sz="1200" dirty="0"/>
              <a:t>Ova komanda služi da se izabere eksterna ili interna referenca (referenca – signal za sinhronizaciju uređaja “black burst signal ili crno”). Kada se duže drži pritisnuta služi za kalibraciju. Izabrani status instrumenta je zapamćen u memoriji, kada je CAL selektovano, a originalni status se ponovo uspostavlja kada se pritisnuto dugme ponovo pritisne. Svi prikazi prednjeg panela, izuzev SWEEP i MAG, prikazuju se u veličini X1.</a:t>
            </a:r>
          </a:p>
          <a:p>
            <a:pPr marL="3175" indent="0" algn="just">
              <a:buNone/>
            </a:pPr>
            <a:endParaRPr lang="vi-VN" sz="1200" b="1" dirty="0"/>
          </a:p>
          <a:p>
            <a:pPr marL="3175" indent="0" algn="just">
              <a:buNone/>
            </a:pPr>
            <a:r>
              <a:rPr lang="vi-VN" sz="1200" dirty="0"/>
              <a:t>3. </a:t>
            </a:r>
            <a:r>
              <a:rPr lang="sr-Latn-RS" sz="1200" dirty="0" smtClean="0"/>
              <a:t> </a:t>
            </a:r>
            <a:r>
              <a:rPr lang="vi-VN" sz="1200" b="1" dirty="0" smtClean="0"/>
              <a:t>CH </a:t>
            </a:r>
            <a:r>
              <a:rPr lang="vi-VN" sz="1200" b="1" dirty="0"/>
              <a:t>A – CH B: </a:t>
            </a:r>
            <a:r>
              <a:rPr lang="vi-VN" sz="1200" dirty="0"/>
              <a:t>Dugme kojim birate da ulaz bude kanal A ili kanal B. Ako držite pritisnuto, dobićete opciju BOTH, što znači dobićete prikaz A ulaza - levo i B ulaza - desno. Kada uđemo u AB mod, referenca se prebacuje na EXT, filter na LPASS (ako je bio u LPASS - FLAT modu), ako filter nije ostao u prethodnoj poziciji, DC restorer se prebacuje na SLOW. Sve tri funkcije se vraćaju na svoje prethodno setovanje kad se izađe iz AB moda . DC restorer se moze promeniti posle ulaska u AB mod. Kada napustimo BOTH, ulaz se uvek vraća na kanal A.</a:t>
            </a:r>
          </a:p>
          <a:p>
            <a:pPr marL="3175" indent="0" algn="just">
              <a:buNone/>
            </a:pPr>
            <a:endParaRPr lang="vi-VN" sz="1200" b="1" dirty="0"/>
          </a:p>
          <a:p>
            <a:pPr marL="3175" indent="0" algn="just">
              <a:buNone/>
            </a:pPr>
            <a:r>
              <a:rPr lang="vi-VN" sz="1200" dirty="0"/>
              <a:t>4. </a:t>
            </a:r>
            <a:r>
              <a:rPr lang="vi-VN" sz="1200" b="1" dirty="0" smtClean="0"/>
              <a:t>GAIN </a:t>
            </a:r>
            <a:r>
              <a:rPr lang="vi-VN" sz="1200" b="1" dirty="0"/>
              <a:t>(control): </a:t>
            </a:r>
            <a:r>
              <a:rPr lang="vi-VN" sz="1200" dirty="0"/>
              <a:t>Mogućnost korišenja potenciometra imamo kada izaberemo mod VAR na dugmetu označenom brojem 5. Ovim potenciometrom se podešava stepen pojačanja ulaznog signala, na vrednost od 0,8 do 2 V  (peak to peak</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3625658373"/>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lnSpcReduction="10000"/>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smtClean="0"/>
              <a:t>Prednji </a:t>
            </a:r>
            <a:r>
              <a:rPr lang="sr-Latn-RS" sz="1200" b="1" dirty="0"/>
              <a:t>panel</a:t>
            </a:r>
          </a:p>
          <a:p>
            <a:pPr marL="3175" indent="0" algn="just">
              <a:buNone/>
            </a:pPr>
            <a:endParaRPr lang="vi-VN" sz="1200" b="1" dirty="0"/>
          </a:p>
          <a:p>
            <a:pPr marL="3175" indent="0" algn="just">
              <a:buNone/>
            </a:pPr>
            <a:r>
              <a:rPr lang="vi-VN" sz="1200" dirty="0" smtClean="0"/>
              <a:t>5.</a:t>
            </a:r>
            <a:r>
              <a:rPr lang="sr-Latn-RS" sz="1200" dirty="0" smtClean="0"/>
              <a:t> </a:t>
            </a:r>
            <a:r>
              <a:rPr lang="vi-VN" sz="1200" b="1" dirty="0" smtClean="0"/>
              <a:t>VERTICAL </a:t>
            </a:r>
            <a:r>
              <a:rPr lang="vi-VN" sz="1200" b="1" dirty="0"/>
              <a:t>GAIN: </a:t>
            </a:r>
            <a:r>
              <a:rPr lang="vi-VN" sz="1200" dirty="0"/>
              <a:t>Mogućnost biranja izmedu VAR, XS i off. BOTH mod sadrži i VAR i XS i dobija se dužim držanjem dugmeta dok se ne dobije svetlosna indikacija.</a:t>
            </a:r>
          </a:p>
          <a:p>
            <a:pPr marL="3175" indent="0" algn="just">
              <a:buNone/>
            </a:pPr>
            <a:endParaRPr lang="vi-VN" sz="1200" b="1" dirty="0"/>
          </a:p>
          <a:p>
            <a:pPr marL="3175" indent="0" algn="just">
              <a:buNone/>
            </a:pPr>
            <a:r>
              <a:rPr lang="vi-VN" sz="1200" dirty="0" smtClean="0"/>
              <a:t>6.</a:t>
            </a:r>
            <a:r>
              <a:rPr lang="sr-Latn-RS" sz="1200" dirty="0" smtClean="0"/>
              <a:t> </a:t>
            </a:r>
            <a:r>
              <a:rPr lang="vi-VN" sz="1200" b="1" dirty="0" smtClean="0"/>
              <a:t>DC </a:t>
            </a:r>
            <a:r>
              <a:rPr lang="vi-VN" sz="1200" b="1" dirty="0"/>
              <a:t>REST: </a:t>
            </a:r>
            <a:r>
              <a:rPr lang="vi-VN" sz="1200" dirty="0"/>
              <a:t>Ovo dugme uključuje i isključuje DC restorer. Kada je restorer uključen biramo jedan od dva moguća moda SLOW ili FAST dužim držanjem dugmeta.</a:t>
            </a:r>
          </a:p>
          <a:p>
            <a:pPr marL="3175" indent="0" algn="just">
              <a:buNone/>
            </a:pPr>
            <a:endParaRPr lang="vi-VN" sz="1200" b="1" dirty="0"/>
          </a:p>
          <a:p>
            <a:pPr marL="3175" indent="0" algn="just">
              <a:buNone/>
            </a:pPr>
            <a:r>
              <a:rPr lang="vi-VN" sz="1200" dirty="0" smtClean="0"/>
              <a:t>7.</a:t>
            </a:r>
            <a:r>
              <a:rPr lang="sr-Latn-RS" sz="1200" dirty="0" smtClean="0"/>
              <a:t> </a:t>
            </a:r>
            <a:r>
              <a:rPr lang="vi-VN" sz="1200" b="1" dirty="0" smtClean="0"/>
              <a:t>POSITION</a:t>
            </a:r>
            <a:r>
              <a:rPr lang="vi-VN" sz="1200" b="1" dirty="0"/>
              <a:t>: </a:t>
            </a:r>
            <a:r>
              <a:rPr lang="vi-VN" sz="1200" dirty="0"/>
              <a:t>Potenciometar kojim se pomera talasni oblik signala po vertikali displeja.</a:t>
            </a:r>
          </a:p>
          <a:p>
            <a:pPr marL="3175" indent="0" algn="just">
              <a:buNone/>
            </a:pPr>
            <a:endParaRPr lang="vi-VN" sz="1200" b="1" dirty="0"/>
          </a:p>
          <a:p>
            <a:pPr marL="3175" indent="0" algn="just">
              <a:buNone/>
            </a:pPr>
            <a:r>
              <a:rPr lang="vi-VN" sz="1200" dirty="0" smtClean="0"/>
              <a:t>8.</a:t>
            </a:r>
            <a:r>
              <a:rPr lang="sr-Latn-RS" sz="1200" dirty="0" smtClean="0"/>
              <a:t> </a:t>
            </a:r>
            <a:r>
              <a:rPr lang="vi-VN" sz="1200" b="1" dirty="0" smtClean="0"/>
              <a:t>SWEEP</a:t>
            </a:r>
            <a:r>
              <a:rPr lang="vi-VN" sz="1200" b="1" dirty="0"/>
              <a:t>: </a:t>
            </a:r>
            <a:r>
              <a:rPr lang="vi-VN" sz="1200" dirty="0"/>
              <a:t>Ovom komandom bira se stanje između dva moda 2LINE i 2FLD opsega. Opseg 1LINE dobija se dužim držanjem SWEEP dugmeta. Opcija MAG automatski se isključuje ako se SWEEP promeni. Nivoi opsega su sledeći:</a:t>
            </a:r>
          </a:p>
          <a:p>
            <a:pPr marL="3175" indent="0" algn="just">
              <a:buNone/>
            </a:pPr>
            <a:r>
              <a:rPr lang="vi-VN" sz="1200" dirty="0" smtClean="0"/>
              <a:t>•2LINE </a:t>
            </a:r>
            <a:r>
              <a:rPr lang="vi-VN" sz="1200" dirty="0"/>
              <a:t>neuveličano = 10µs/div</a:t>
            </a:r>
          </a:p>
          <a:p>
            <a:pPr marL="3175" indent="0" algn="just">
              <a:buNone/>
            </a:pPr>
            <a:r>
              <a:rPr lang="vi-VN" sz="1200" dirty="0" smtClean="0"/>
              <a:t>•1LINE </a:t>
            </a:r>
            <a:r>
              <a:rPr lang="vi-VN" sz="1200" dirty="0"/>
              <a:t>neuveličano = 5µs/div</a:t>
            </a:r>
          </a:p>
          <a:p>
            <a:pPr marL="3175" indent="0" algn="just">
              <a:buNone/>
            </a:pPr>
            <a:endParaRPr lang="vi-VN" sz="1200" b="1" dirty="0"/>
          </a:p>
          <a:p>
            <a:pPr marL="3175" indent="0" algn="just">
              <a:buNone/>
            </a:pPr>
            <a:r>
              <a:rPr lang="vi-VN" sz="1200" dirty="0" smtClean="0"/>
              <a:t>9.</a:t>
            </a:r>
            <a:r>
              <a:rPr lang="sr-Latn-RS" sz="1200" dirty="0" smtClean="0"/>
              <a:t> </a:t>
            </a:r>
            <a:r>
              <a:rPr lang="vi-VN" sz="1200" b="1" dirty="0" smtClean="0"/>
              <a:t>MAG</a:t>
            </a:r>
            <a:r>
              <a:rPr lang="vi-VN" sz="1200" b="1" dirty="0"/>
              <a:t>: </a:t>
            </a:r>
            <a:r>
              <a:rPr lang="vi-VN" sz="1200" dirty="0"/>
              <a:t>Opcija može biti uključena ili isključena. Povezana je sa SWEEP modom, da omogući korišćenje sledećih opcija:</a:t>
            </a:r>
          </a:p>
          <a:p>
            <a:pPr marL="3175" indent="0" algn="just">
              <a:buNone/>
            </a:pPr>
            <a:r>
              <a:rPr lang="vi-VN" sz="1200" dirty="0" smtClean="0"/>
              <a:t>•2LINE </a:t>
            </a:r>
            <a:r>
              <a:rPr lang="vi-VN" sz="1200" dirty="0"/>
              <a:t>+ MAG = 1 µs/div</a:t>
            </a:r>
          </a:p>
          <a:p>
            <a:pPr marL="3175" indent="0" algn="just">
              <a:buNone/>
            </a:pPr>
            <a:r>
              <a:rPr lang="vi-VN" sz="1200" dirty="0" smtClean="0"/>
              <a:t>•2FLD </a:t>
            </a:r>
            <a:r>
              <a:rPr lang="vi-VN" sz="1200" dirty="0"/>
              <a:t>+ MAG = 1 pun vertikalni interval</a:t>
            </a:r>
          </a:p>
          <a:p>
            <a:pPr marL="3175" indent="0" algn="just">
              <a:buNone/>
            </a:pPr>
            <a:r>
              <a:rPr lang="vi-VN" sz="1200" dirty="0" smtClean="0"/>
              <a:t>•1LINE </a:t>
            </a:r>
            <a:r>
              <a:rPr lang="vi-VN" sz="1200" dirty="0"/>
              <a:t>+ MAG = 0,2 µs/div</a:t>
            </a:r>
          </a:p>
          <a:p>
            <a:pPr marL="3175" indent="0" algn="just">
              <a:buNone/>
            </a:pPr>
            <a:r>
              <a:rPr lang="vi-VN" sz="1200" dirty="0"/>
              <a:t>Vertikalni interval se prikazuje u 2FLD + MAG modu, ako je on sledeće selektovano polje. Na primer, ako je FLD1 selektovano kao aktivno, vertikalni interval se prikazuje između polja1 i polja2.</a:t>
            </a:r>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851927092"/>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81220"/>
          </a:xfrm>
        </p:spPr>
        <p:txBody>
          <a:bodyPr>
            <a:normAutofit lnSpcReduction="10000"/>
          </a:bodyPr>
          <a:lstStyle/>
          <a:p>
            <a:pPr marL="3175" indent="0" algn="just">
              <a:buNone/>
            </a:pPr>
            <a:r>
              <a:rPr lang="sr-Latn-RS" sz="1600" b="1" dirty="0" smtClean="0"/>
              <a:t>ANALOGNI OSCILOSKOP “TEKTRONIX WFM 1735”</a:t>
            </a:r>
            <a:endParaRPr lang="sr-Latn-RS" sz="1600" dirty="0" smtClean="0"/>
          </a:p>
          <a:p>
            <a:pPr marL="3175" indent="0" algn="just">
              <a:buNone/>
            </a:pPr>
            <a:endParaRPr lang="sr-Latn-RS" sz="1200" dirty="0" smtClean="0"/>
          </a:p>
          <a:p>
            <a:pPr marL="3175" indent="0" algn="just">
              <a:buNone/>
            </a:pPr>
            <a:r>
              <a:rPr lang="sr-Latn-RS" sz="1200" b="1" dirty="0" smtClean="0"/>
              <a:t>Prednji panel</a:t>
            </a:r>
            <a:endParaRPr lang="sr-Latn-RS" sz="1200" b="1" dirty="0"/>
          </a:p>
          <a:p>
            <a:pPr marL="3175" indent="0" algn="just">
              <a:buNone/>
            </a:pPr>
            <a:endParaRPr lang="vi-VN" sz="1200" b="1" dirty="0"/>
          </a:p>
          <a:p>
            <a:pPr marL="3175" indent="0" algn="just">
              <a:buNone/>
            </a:pPr>
            <a:r>
              <a:rPr lang="vi-VN" sz="1200" dirty="0" smtClean="0"/>
              <a:t>10.</a:t>
            </a:r>
            <a:r>
              <a:rPr lang="sr-Latn-RS" sz="1200" dirty="0" smtClean="0"/>
              <a:t> </a:t>
            </a:r>
            <a:r>
              <a:rPr lang="vi-VN" sz="1200" b="1" dirty="0" smtClean="0"/>
              <a:t>FIELD</a:t>
            </a:r>
            <a:r>
              <a:rPr lang="vi-VN" sz="1200" b="1" dirty="0"/>
              <a:t>: </a:t>
            </a:r>
            <a:r>
              <a:rPr lang="vi-VN" sz="1200" dirty="0"/>
              <a:t>Bira se između FLD1 i FLD2. ALL mod je moguć, u LINE SELECT modu, dužim držanjem FIELD dugmeta pritisnutim, dok se reč ALL ne pojavi na CRT ispisu u 2LINE ili 1LINE opsegu, ili ne zasvetli za oba polja u 2FLD </a:t>
            </a:r>
            <a:r>
              <a:rPr lang="vi-VN" sz="1200" dirty="0" smtClean="0"/>
              <a:t>opsegu.</a:t>
            </a:r>
            <a:r>
              <a:rPr lang="sr-Latn-RS" sz="1200" dirty="0" smtClean="0"/>
              <a:t> </a:t>
            </a:r>
            <a:r>
              <a:rPr lang="vi-VN" sz="1200" dirty="0" smtClean="0"/>
              <a:t>Ovo </a:t>
            </a:r>
            <a:r>
              <a:rPr lang="vi-VN" sz="1200" dirty="0"/>
              <a:t>dugme određuje koje je polje aktivno (izabrano) u 2FLD modu. Selektovano polje je prvo (levo) prikazano. Na primer, ako izaberemo FLD2, prikazace se levo, pa zatim polje1.</a:t>
            </a:r>
          </a:p>
          <a:p>
            <a:pPr marL="3175" indent="0" algn="just">
              <a:buNone/>
            </a:pPr>
            <a:r>
              <a:rPr lang="vi-VN" sz="1200" dirty="0"/>
              <a:t>U line selected modu, svetlosni indikator pokazuje izabranu liniju. U 1LINE ili 2LINE opsegu, dugme FIELD, određuje polje iz kojeg je izabrana linija prikazana (FLD, FLD2 ili ALL FLD). Kad izađemo iz ALL FIELD prikaza automatski se vraća na FLD1.</a:t>
            </a:r>
          </a:p>
          <a:p>
            <a:pPr marL="3175" indent="0" algn="just">
              <a:buNone/>
            </a:pPr>
            <a:endParaRPr lang="vi-VN" sz="1200" b="1" dirty="0"/>
          </a:p>
          <a:p>
            <a:pPr marL="3175" indent="0" algn="just">
              <a:buNone/>
            </a:pPr>
            <a:r>
              <a:rPr lang="vi-VN" sz="1200" dirty="0"/>
              <a:t>11. </a:t>
            </a:r>
            <a:r>
              <a:rPr lang="vi-VN" sz="1200" b="1" dirty="0" smtClean="0"/>
              <a:t>POSITION</a:t>
            </a:r>
            <a:r>
              <a:rPr lang="vi-VN" sz="1200" b="1" dirty="0"/>
              <a:t>: </a:t>
            </a:r>
            <a:r>
              <a:rPr lang="vi-VN" sz="1200" dirty="0"/>
              <a:t>Potenciometar kojim se pomera talasni oblik signala po horizontali displeja.</a:t>
            </a:r>
          </a:p>
          <a:p>
            <a:pPr marL="3175" indent="0" algn="just">
              <a:buNone/>
            </a:pPr>
            <a:endParaRPr lang="vi-VN" sz="1200" b="1" dirty="0"/>
          </a:p>
          <a:p>
            <a:pPr marL="3175" indent="0" algn="just">
              <a:buNone/>
            </a:pPr>
            <a:r>
              <a:rPr lang="vi-VN" sz="1200" dirty="0"/>
              <a:t>Sledeća tri potenciometra (12.,13. i 14.) pripadaju celini </a:t>
            </a:r>
            <a:r>
              <a:rPr lang="vi-VN" sz="1200" b="1" dirty="0"/>
              <a:t>DISPLAY</a:t>
            </a:r>
            <a:r>
              <a:rPr lang="vi-VN" sz="1200" dirty="0"/>
              <a:t> i služe za podešavanje prikaza na monitoru osciloskopa.</a:t>
            </a:r>
          </a:p>
          <a:p>
            <a:pPr marL="3175" indent="0" algn="just">
              <a:buNone/>
            </a:pPr>
            <a:endParaRPr lang="vi-VN" sz="1200" b="1" dirty="0"/>
          </a:p>
          <a:p>
            <a:pPr marL="3175" indent="0" algn="just">
              <a:buNone/>
            </a:pPr>
            <a:r>
              <a:rPr lang="vi-VN" sz="1200" dirty="0" smtClean="0"/>
              <a:t>12.</a:t>
            </a:r>
            <a:r>
              <a:rPr lang="sr-Latn-RS" sz="1200" dirty="0" smtClean="0"/>
              <a:t> </a:t>
            </a:r>
            <a:r>
              <a:rPr lang="vi-VN" sz="1200" b="1" dirty="0" smtClean="0"/>
              <a:t>FOCUS</a:t>
            </a:r>
            <a:r>
              <a:rPr lang="vi-VN" sz="1200" b="1" dirty="0"/>
              <a:t>: </a:t>
            </a:r>
            <a:r>
              <a:rPr lang="vi-VN" sz="1200" dirty="0"/>
              <a:t>Potenciometar za podešavanje oštrine prikaza na displeju, prema željama korisnika.</a:t>
            </a:r>
          </a:p>
          <a:p>
            <a:pPr marL="3175" indent="0" algn="just">
              <a:buNone/>
            </a:pPr>
            <a:endParaRPr lang="vi-VN" sz="1200" b="1" dirty="0"/>
          </a:p>
          <a:p>
            <a:pPr marL="3175" indent="0" algn="just">
              <a:buNone/>
            </a:pPr>
            <a:r>
              <a:rPr lang="vi-VN" sz="1200" dirty="0" smtClean="0"/>
              <a:t>13.</a:t>
            </a:r>
            <a:r>
              <a:rPr lang="sr-Latn-RS" sz="1200" dirty="0" smtClean="0"/>
              <a:t> </a:t>
            </a:r>
            <a:r>
              <a:rPr lang="vi-VN" sz="1200" b="1" dirty="0" smtClean="0"/>
              <a:t>SCALE</a:t>
            </a:r>
            <a:r>
              <a:rPr lang="vi-VN" sz="1200" b="1" dirty="0"/>
              <a:t>: </a:t>
            </a:r>
            <a:r>
              <a:rPr lang="vi-VN" sz="1200" dirty="0"/>
              <a:t>Kontroliše nivo osvetljaja merne skale.</a:t>
            </a:r>
          </a:p>
          <a:p>
            <a:pPr marL="3175" indent="0" algn="just">
              <a:buNone/>
            </a:pPr>
            <a:endParaRPr lang="vi-VN" sz="1200" b="1" dirty="0"/>
          </a:p>
          <a:p>
            <a:pPr marL="3175" indent="0" algn="just">
              <a:buNone/>
            </a:pPr>
            <a:r>
              <a:rPr lang="vi-VN" sz="1200" dirty="0"/>
              <a:t>14. </a:t>
            </a:r>
            <a:r>
              <a:rPr lang="vi-VN" sz="1200" b="1" dirty="0" smtClean="0"/>
              <a:t>INTENSITY</a:t>
            </a:r>
            <a:r>
              <a:rPr lang="vi-VN" sz="1200" b="1" dirty="0"/>
              <a:t>: </a:t>
            </a:r>
            <a:r>
              <a:rPr lang="vi-VN" sz="1200" dirty="0"/>
              <a:t>Kontroliše nivo osvetljenosti displeja.</a:t>
            </a:r>
          </a:p>
          <a:p>
            <a:pPr marL="3175" indent="0" algn="just">
              <a:buNone/>
            </a:pPr>
            <a:endParaRPr lang="vi-VN" sz="1200" b="1" dirty="0"/>
          </a:p>
          <a:p>
            <a:pPr marL="3175" indent="0" algn="just">
              <a:buNone/>
            </a:pPr>
            <a:r>
              <a:rPr lang="vi-VN" sz="1200" dirty="0"/>
              <a:t>15. </a:t>
            </a:r>
            <a:r>
              <a:rPr lang="vi-VN" sz="1200" b="1" dirty="0" smtClean="0"/>
              <a:t>POWER</a:t>
            </a:r>
            <a:r>
              <a:rPr lang="vi-VN" sz="1200" b="1" dirty="0"/>
              <a:t>: </a:t>
            </a:r>
            <a:r>
              <a:rPr lang="vi-VN" sz="1200" dirty="0"/>
              <a:t>Dugme kojim se osciloskop uključuje ili je na standby-u</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fontScale="90000"/>
          </a:bodyPr>
          <a:lstStyle/>
          <a:p>
            <a:r>
              <a:rPr lang="pl-PL" sz="3600" dirty="0">
                <a:solidFill>
                  <a:srgbClr val="FF0000"/>
                </a:solidFill>
                <a:latin typeface="Arial" pitchFamily="34" charset="0"/>
                <a:cs typeface="Arial" pitchFamily="34" charset="0"/>
              </a:rPr>
              <a:t>Osnovne funkcije i upotreba osciloskopa</a:t>
            </a:r>
            <a:endParaRPr lang="en-US" sz="3600" b="1" dirty="0">
              <a:solidFill>
                <a:srgbClr val="FF0000"/>
              </a:solidFill>
            </a:endParaRPr>
          </a:p>
        </p:txBody>
      </p:sp>
    </p:spTree>
    <p:extLst>
      <p:ext uri="{BB962C8B-B14F-4D97-AF65-F5344CB8AC3E}">
        <p14:creationId xmlns:p14="http://schemas.microsoft.com/office/powerpoint/2010/main" val="625594788"/>
      </p:ext>
    </p:extLst>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TotalTime>
  <Words>3762</Words>
  <Application>Microsoft Office PowerPoint</Application>
  <PresentationFormat>On-screen Show (4:3)</PresentationFormat>
  <Paragraphs>418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PowerPoint Presentation</vt:lpstr>
      <vt:lpstr>Osciloskop (wafeform monitor)</vt:lpstr>
      <vt:lpstr>Sonde za osciloskop</vt:lpstr>
      <vt:lpstr>Sonde za osciloskop</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Osnovne funkcije i upotreba osciloskopa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LABARATORIJSKA VEŽBA 1.</dc:title>
  <dc:creator>REZIJA</dc:creator>
  <cp:lastModifiedBy>Windows User</cp:lastModifiedBy>
  <cp:revision>164</cp:revision>
  <dcterms:created xsi:type="dcterms:W3CDTF">2018-04-25T14:41:35Z</dcterms:created>
  <dcterms:modified xsi:type="dcterms:W3CDTF">2019-03-10T16:27:14Z</dcterms:modified>
</cp:coreProperties>
</file>