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1" autoAdjust="0"/>
    <p:restoredTop sz="94660"/>
  </p:normalViewPr>
  <p:slideViewPr>
    <p:cSldViewPr>
      <p:cViewPr varScale="1">
        <p:scale>
          <a:sx n="107" d="100"/>
          <a:sy n="107" d="100"/>
        </p:scale>
        <p:origin x="-169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D206AC-B6E5-45BC-A49E-3F5CF212F9B3}" type="datetimeFigureOut">
              <a:rPr lang="en-US" smtClean="0"/>
              <a:pPr/>
              <a:t>3/11/2019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A1E47E-E3BA-4165-9245-7DF796D4F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A1E47E-E3BA-4165-9245-7DF796D4F12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D206AC-B6E5-45BC-A49E-3F5CF212F9B3}" type="datetimeFigureOut">
              <a:rPr lang="en-US" smtClean="0"/>
              <a:pPr/>
              <a:t>3/11/2019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A1E47E-E3BA-4165-9245-7DF796D4F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48" y="6165304"/>
            <a:ext cx="3200400" cy="456876"/>
          </a:xfrm>
          <a:prstGeom prst="rect">
            <a:avLst/>
          </a:prstGeom>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r-Latn-RS" sz="1200" b="1" spc="-100" dirty="0" smtClean="0">
                <a:solidFill>
                  <a:schemeClr val="tx1">
                    <a:lumMod val="95000"/>
                  </a:schemeClr>
                </a:solidFill>
                <a:latin typeface="Arial" pitchFamily="34" charset="0"/>
                <a:ea typeface="+mj-ea"/>
                <a:cs typeface="Arial" pitchFamily="34" charset="0"/>
              </a:rPr>
              <a:t>Predmet: </a:t>
            </a:r>
            <a:r>
              <a:rPr lang="sr-Latn-RS" sz="1200" spc="-100" dirty="0" smtClean="0">
                <a:solidFill>
                  <a:schemeClr val="tx1">
                    <a:lumMod val="95000"/>
                  </a:schemeClr>
                </a:solidFill>
                <a:latin typeface="Arial" pitchFamily="34" charset="0"/>
                <a:ea typeface="+mj-ea"/>
                <a:cs typeface="Arial" pitchFamily="34" charset="0"/>
              </a:rPr>
              <a:t>Merenja u telekomunikacijama</a:t>
            </a:r>
            <a:endParaRPr lang="en-US" sz="1200" spc="-100" dirty="0" smtClean="0">
              <a:solidFill>
                <a:schemeClr val="tx1">
                  <a:lumMod val="95000"/>
                </a:schemeClr>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Trener</a:t>
            </a:r>
            <a:r>
              <a:rPr kumimoji="0" lang="en-U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en-US" sz="1200"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Vladimir </a:t>
            </a:r>
            <a:r>
              <a:rPr kumimoji="0" lang="en-US" sz="1200" u="none" strike="noStrike" kern="1200" cap="none" spc="-100" normalizeH="0" baseline="0" noProof="0" dirty="0" err="1" smtClean="0">
                <a:ln>
                  <a:noFill/>
                </a:ln>
                <a:solidFill>
                  <a:schemeClr val="tx1">
                    <a:lumMod val="95000"/>
                  </a:schemeClr>
                </a:solidFill>
                <a:effectLst/>
                <a:uLnTx/>
                <a:uFillTx/>
                <a:latin typeface="Arial" pitchFamily="34" charset="0"/>
                <a:ea typeface="+mj-ea"/>
                <a:cs typeface="Arial" pitchFamily="34" charset="0"/>
              </a:rPr>
              <a:t>Petrović</a:t>
            </a:r>
            <a:endParaRPr kumimoji="0" lang="en-US" sz="1200" u="none" strike="noStrike" kern="1200" cap="none" spc="-100" normalizeH="0" baseline="0" noProof="0" dirty="0">
              <a:ln>
                <a:noFill/>
              </a:ln>
              <a:solidFill>
                <a:schemeClr val="tx1">
                  <a:lumMod val="95000"/>
                </a:schemeClr>
              </a:solidFill>
              <a:effectLst/>
              <a:uLnTx/>
              <a:uFillTx/>
              <a:latin typeface="Arial" pitchFamily="34" charset="0"/>
              <a:ea typeface="+mj-ea"/>
              <a:cs typeface="Arial" pitchFamily="34" charset="0"/>
            </a:endParaRPr>
          </a:p>
        </p:txBody>
      </p:sp>
      <p:pic>
        <p:nvPicPr>
          <p:cNvPr id="5" name="Picture 4" descr="dbbt-logo.jpg"/>
          <p:cNvPicPr>
            <a:picLocks noChangeAspect="1"/>
          </p:cNvPicPr>
          <p:nvPr/>
        </p:nvPicPr>
        <p:blipFill>
          <a:blip r:embed="rId2" cstate="print"/>
          <a:stretch>
            <a:fillRect/>
          </a:stretch>
        </p:blipFill>
        <p:spPr>
          <a:xfrm>
            <a:off x="304800" y="437766"/>
            <a:ext cx="2209800" cy="823121"/>
          </a:xfrm>
          <a:prstGeom prst="rect">
            <a:avLst/>
          </a:prstGeom>
          <a:ln>
            <a:noFill/>
          </a:ln>
          <a:effectLst>
            <a:outerShdw blurRad="292100" dist="139700" dir="2700000" algn="tl" rotWithShape="0">
              <a:srgbClr val="333333">
                <a:alpha val="65000"/>
              </a:srgbClr>
            </a:outerShdw>
          </a:effectLst>
        </p:spPr>
      </p:pic>
      <p:pic>
        <p:nvPicPr>
          <p:cNvPr id="6" name="Picture 5" descr="eu_co-funded.jpg"/>
          <p:cNvPicPr>
            <a:picLocks noChangeAspect="1"/>
          </p:cNvPicPr>
          <p:nvPr/>
        </p:nvPicPr>
        <p:blipFill>
          <a:blip r:embed="rId3" cstate="print"/>
          <a:stretch>
            <a:fillRect/>
          </a:stretch>
        </p:blipFill>
        <p:spPr>
          <a:xfrm>
            <a:off x="6019800" y="446298"/>
            <a:ext cx="2819400" cy="805337"/>
          </a:xfrm>
          <a:prstGeom prst="rect">
            <a:avLst/>
          </a:prstGeom>
          <a:ln>
            <a:noFill/>
          </a:ln>
          <a:effectLst>
            <a:outerShdw blurRad="292100" dist="139700" dir="2700000" algn="tl" rotWithShape="0">
              <a:srgbClr val="333333">
                <a:alpha val="65000"/>
              </a:srgbClr>
            </a:outerShdw>
          </a:effectLst>
        </p:spPr>
      </p:pic>
      <p:pic>
        <p:nvPicPr>
          <p:cNvPr id="7" name="Picture 6" descr="logo tv mreza sa alphom.png"/>
          <p:cNvPicPr>
            <a:picLocks noChangeAspect="1"/>
          </p:cNvPicPr>
          <p:nvPr/>
        </p:nvPicPr>
        <p:blipFill>
          <a:blip r:embed="rId4" cstate="print"/>
          <a:stretch>
            <a:fillRect/>
          </a:stretch>
        </p:blipFill>
        <p:spPr>
          <a:xfrm>
            <a:off x="6858016" y="5940550"/>
            <a:ext cx="2164084" cy="917450"/>
          </a:xfrm>
          <a:prstGeom prst="rect">
            <a:avLst/>
          </a:prstGeom>
        </p:spPr>
      </p:pic>
      <p:sp>
        <p:nvSpPr>
          <p:cNvPr id="9" name="Text Placeholder 2"/>
          <p:cNvSpPr txBox="1">
            <a:spLocks/>
          </p:cNvSpPr>
          <p:nvPr/>
        </p:nvSpPr>
        <p:spPr>
          <a:xfrm>
            <a:off x="467544" y="1393328"/>
            <a:ext cx="8229600" cy="883543"/>
          </a:xfrm>
          <a:prstGeom prst="rect">
            <a:avLst/>
          </a:prstGeom>
        </p:spPr>
        <p:txBody>
          <a:bodyPr>
            <a:noAutofit/>
          </a:bodyPr>
          <a:lstStyle/>
          <a:p>
            <a:pPr marL="411480" marR="0" lvl="0" indent="-342900" defTabSz="914400" rtl="0" eaLnBrk="1" fontAlgn="auto" latinLnBrk="0" hangingPunct="1">
              <a:lnSpc>
                <a:spcPct val="100000"/>
              </a:lnSpc>
              <a:spcBef>
                <a:spcPts val="700"/>
              </a:spcBef>
              <a:spcAft>
                <a:spcPts val="0"/>
              </a:spcAft>
              <a:buClr>
                <a:schemeClr val="tx2"/>
              </a:buClr>
              <a:buSzPct val="95000"/>
              <a:tabLst/>
              <a:defRPr/>
            </a:pP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LAB</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 VE</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ŽBA </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br.</a:t>
            </a:r>
            <a:r>
              <a:rPr lang="sr-Latn-RS" sz="2000" b="1" dirty="0">
                <a:solidFill>
                  <a:srgbClr val="FF0000"/>
                </a:solidFill>
                <a:latin typeface="Arial" pitchFamily="34" charset="0"/>
                <a:cs typeface="Arial" pitchFamily="34" charset="0"/>
              </a:rPr>
              <a:t>3</a:t>
            </a:r>
            <a:endParaRPr lang="sr-Latn-RS" sz="2000" b="1" noProof="0" dirty="0" smtClean="0">
              <a:solidFill>
                <a:srgbClr val="FF0000"/>
              </a:solidFill>
              <a:latin typeface="Arial" pitchFamily="34" charset="0"/>
              <a:cs typeface="Arial" pitchFamily="34" charset="0"/>
            </a:endParaRPr>
          </a:p>
          <a:p>
            <a:pPr marL="411480" lvl="0" indent="-342900">
              <a:spcBef>
                <a:spcPts val="700"/>
              </a:spcBef>
              <a:buClr>
                <a:schemeClr val="tx2"/>
              </a:buClr>
              <a:buSzPct val="95000"/>
              <a:defRPr/>
            </a:pPr>
            <a:r>
              <a:rPr lang="sr-Latn-RS" sz="2000" b="1" noProof="0" dirty="0" smtClean="0">
                <a:solidFill>
                  <a:srgbClr val="FF0000"/>
                </a:solidFill>
                <a:latin typeface="Arial" pitchFamily="34" charset="0"/>
                <a:cs typeface="Arial" pitchFamily="34" charset="0"/>
              </a:rPr>
              <a:t>Analogni video signali</a:t>
            </a:r>
            <a:endPar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Content Placeholder 3"/>
          <p:cNvSpPr txBox="1">
            <a:spLocks/>
          </p:cNvSpPr>
          <p:nvPr/>
        </p:nvSpPr>
        <p:spPr>
          <a:xfrm>
            <a:off x="395536" y="2276872"/>
            <a:ext cx="8229600" cy="3719530"/>
          </a:xfrm>
          <a:prstGeom prst="rect">
            <a:avLst/>
          </a:prstGeom>
        </p:spPr>
        <p:txBody>
          <a:bodyPr>
            <a:normAutofit/>
          </a:bodyPr>
          <a:lstStyle/>
          <a:p>
            <a:pPr marL="411480" lvl="0" indent="-342900">
              <a:spcBef>
                <a:spcPts val="700"/>
              </a:spcBef>
              <a:buClr>
                <a:schemeClr val="tx2"/>
              </a:buClr>
              <a:buSzPct val="95000"/>
              <a:buFont typeface="Wingdings"/>
              <a:buChar char=""/>
              <a:defRPr/>
            </a:pPr>
            <a:r>
              <a:rPr lang="sr-Latn-RS" sz="2000" dirty="0" smtClean="0">
                <a:latin typeface="Arial" pitchFamily="34" charset="0"/>
                <a:cs typeface="Arial" pitchFamily="34" charset="0"/>
              </a:rPr>
              <a:t>Analogni video signali:</a:t>
            </a:r>
          </a:p>
          <a:p>
            <a:pPr marL="396875" lvl="0">
              <a:spcBef>
                <a:spcPts val="700"/>
              </a:spcBef>
              <a:buClr>
                <a:schemeClr val="tx2"/>
              </a:buClr>
              <a:buSzPct val="95000"/>
              <a:defRPr/>
            </a:pPr>
            <a:r>
              <a:rPr lang="sr-Latn-RS" sz="2000" dirty="0" smtClean="0">
                <a:latin typeface="Arial" pitchFamily="34" charset="0"/>
                <a:cs typeface="Arial" pitchFamily="34" charset="0"/>
              </a:rPr>
              <a:t>-</a:t>
            </a:r>
            <a:r>
              <a:rPr lang="en-US" sz="2000" dirty="0" smtClean="0">
                <a:latin typeface="Arial" pitchFamily="34" charset="0"/>
                <a:cs typeface="Arial" pitchFamily="34" charset="0"/>
              </a:rPr>
              <a:t> </a:t>
            </a:r>
            <a:r>
              <a:rPr lang="sr-Latn-RS" sz="2000" dirty="0">
                <a:latin typeface="Arial" pitchFamily="34" charset="0"/>
                <a:cs typeface="Arial" pitchFamily="34" charset="0"/>
              </a:rPr>
              <a:t>t</a:t>
            </a:r>
            <a:r>
              <a:rPr lang="sr-Latn-RS" sz="2000" dirty="0" smtClean="0">
                <a:latin typeface="Arial" pitchFamily="34" charset="0"/>
                <a:cs typeface="Arial" pitchFamily="34" charset="0"/>
              </a:rPr>
              <a:t>elevizijski standardi</a:t>
            </a:r>
            <a:endParaRPr lang="en-US" sz="2000" dirty="0">
              <a:latin typeface="Arial" pitchFamily="34" charset="0"/>
              <a:cs typeface="Arial" pitchFamily="34" charset="0"/>
            </a:endParaRPr>
          </a:p>
          <a:p>
            <a:pPr marL="411480" lvl="0" indent="-342900">
              <a:spcBef>
                <a:spcPts val="700"/>
              </a:spcBef>
              <a:buClr>
                <a:schemeClr val="tx2"/>
              </a:buClr>
              <a:buSzPct val="95000"/>
              <a:defRPr/>
            </a:pPr>
            <a:r>
              <a:rPr lang="sr-Latn-RS" sz="2000" dirty="0">
                <a:latin typeface="Arial" pitchFamily="34" charset="0"/>
                <a:cs typeface="Arial" pitchFamily="34" charset="0"/>
              </a:rPr>
              <a:t>	</a:t>
            </a:r>
            <a:r>
              <a:rPr lang="sr-Latn-RS" sz="2000" dirty="0" smtClean="0">
                <a:latin typeface="Arial" pitchFamily="34" charset="0"/>
                <a:cs typeface="Arial" pitchFamily="34" charset="0"/>
              </a:rPr>
              <a:t>- </a:t>
            </a:r>
            <a:r>
              <a:rPr lang="en-US" sz="2000" dirty="0" err="1" smtClean="0">
                <a:latin typeface="Arial" pitchFamily="34" charset="0"/>
                <a:cs typeface="Arial" pitchFamily="34" charset="0"/>
              </a:rPr>
              <a:t>formiranje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osnovnih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televizijskih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signala</a:t>
            </a:r>
            <a:endParaRPr lang="en-US" sz="2000" dirty="0">
              <a:latin typeface="Arial" pitchFamily="34" charset="0"/>
              <a:cs typeface="Arial" pitchFamily="34" charset="0"/>
            </a:endParaRPr>
          </a:p>
          <a:p>
            <a:pPr marL="411480" lvl="0" indent="-342900">
              <a:spcBef>
                <a:spcPts val="700"/>
              </a:spcBef>
              <a:buClr>
                <a:schemeClr val="tx2"/>
              </a:buClr>
              <a:buSzPct val="95000"/>
              <a:buFont typeface="Wingdings"/>
              <a:buChar char=""/>
              <a:defRPr/>
            </a:pPr>
            <a:r>
              <a:rPr lang="sr-Latn-RS" sz="2000" dirty="0" smtClean="0">
                <a:latin typeface="Arial" pitchFamily="34" charset="0"/>
                <a:cs typeface="Arial" pitchFamily="34" charset="0"/>
              </a:rPr>
              <a:t>TV </a:t>
            </a:r>
            <a:r>
              <a:rPr lang="sr-Latn-RS" sz="2000" dirty="0">
                <a:latin typeface="Arial" pitchFamily="34" charset="0"/>
                <a:cs typeface="Arial" pitchFamily="34" charset="0"/>
              </a:rPr>
              <a:t>Video test signali i merna </a:t>
            </a:r>
            <a:r>
              <a:rPr lang="sr-Latn-RS" sz="2000" dirty="0" smtClean="0">
                <a:latin typeface="Arial" pitchFamily="34" charset="0"/>
                <a:cs typeface="Arial" pitchFamily="34" charset="0"/>
              </a:rPr>
              <a:t>oprema</a:t>
            </a:r>
            <a:endParaRPr lang="en-US" sz="2000" dirty="0" smtClean="0">
              <a:latin typeface="Arial" pitchFamily="34" charset="0"/>
              <a:cs typeface="Arial" pitchFamily="34" charset="0"/>
            </a:endParaRPr>
          </a:p>
          <a:p>
            <a:pPr marL="411480" lvl="0" indent="-342900">
              <a:spcBef>
                <a:spcPts val="700"/>
              </a:spcBef>
              <a:buClr>
                <a:schemeClr val="tx2"/>
              </a:buClr>
              <a:buSzPct val="95000"/>
              <a:buFont typeface="Wingdings"/>
              <a:buChar char=""/>
              <a:defRPr/>
            </a:pPr>
            <a:r>
              <a:rPr lang="pl-PL" sz="2000" dirty="0" smtClean="0">
                <a:latin typeface="Arial" pitchFamily="34" charset="0"/>
                <a:cs typeface="Arial" pitchFamily="34" charset="0"/>
              </a:rPr>
              <a:t>Merenja</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8580" marR="0" lvl="0" algn="l" defTabSz="914400" rtl="0" eaLnBrk="1" fontAlgn="auto" latinLnBrk="0" hangingPunct="1">
              <a:lnSpc>
                <a:spcPct val="100000"/>
              </a:lnSpc>
              <a:spcBef>
                <a:spcPts val="700"/>
              </a:spcBef>
              <a:spcAft>
                <a:spcPts val="0"/>
              </a:spcAft>
              <a:buClr>
                <a:schemeClr val="tx2"/>
              </a:buClr>
              <a:buSzPct val="95000"/>
              <a:tabLst/>
              <a:defRPr/>
            </a:pPr>
            <a:endParaRPr kumimoji="0" lang="nb-NO"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err="1" smtClean="0"/>
              <a:t>Komponentni</a:t>
            </a:r>
            <a:r>
              <a:rPr lang="sr-Latn-RS" sz="1200" b="1" dirty="0" smtClean="0"/>
              <a:t> </a:t>
            </a:r>
            <a:r>
              <a:rPr lang="sr-Latn-RS" sz="1200" b="1" dirty="0"/>
              <a:t>video signali</a:t>
            </a:r>
            <a:endParaRPr lang="sr-Latn-RS" sz="1200" dirty="0"/>
          </a:p>
          <a:p>
            <a:pPr marL="3175" indent="0" algn="just">
              <a:buNone/>
            </a:pPr>
            <a:endParaRPr lang="sr-Latn-RS" sz="1200" dirty="0" smtClean="0"/>
          </a:p>
          <a:p>
            <a:pPr marL="3175" indent="0" algn="just">
              <a:buNone/>
            </a:pPr>
            <a:r>
              <a:rPr lang="vi-VN" sz="1200" dirty="0"/>
              <a:t>Komponentni Y, B–Y, R–Y, signali koriste se za međusobno povezivanje profesionalnih postprodukcijskih uređaja u studiju kada se želi da se dobije izvorni kvalitet slike prilikom obrade. Koriste se kod profesionalnih uređaja. Nivo luminentnog video-signala je 700mVpp, B–Y, R–Y signala 700mVpp, a nivo sinhronizacionih impulsa je </a:t>
            </a:r>
            <a:r>
              <a:rPr lang="vi-VN" sz="1200" dirty="0" smtClean="0"/>
              <a:t>300mVpp. </a:t>
            </a:r>
            <a:r>
              <a:rPr lang="vi-VN" sz="1200" dirty="0"/>
              <a:t>Dobijaju se na osnovu sledećih izraza:</a:t>
            </a:r>
          </a:p>
          <a:p>
            <a:pPr marL="3175" indent="0" algn="just">
              <a:buNone/>
            </a:pPr>
            <a:endParaRPr lang="vi-VN" sz="1200" dirty="0"/>
          </a:p>
          <a:p>
            <a:pPr marL="3175" indent="0" algn="ctr">
              <a:buNone/>
            </a:pPr>
            <a:r>
              <a:rPr lang="vi-VN" sz="1200" b="1" dirty="0"/>
              <a:t>Ey = 0,30 ER + 0,59 EG + 0,11 EB,</a:t>
            </a:r>
          </a:p>
          <a:p>
            <a:pPr marL="3175" indent="0" algn="ctr">
              <a:buNone/>
            </a:pPr>
            <a:endParaRPr lang="vi-VN" sz="1200" b="1" dirty="0"/>
          </a:p>
          <a:p>
            <a:pPr marL="3175" indent="0" algn="ctr">
              <a:buNone/>
            </a:pPr>
            <a:r>
              <a:rPr lang="vi-VN" sz="1200" b="1" dirty="0"/>
              <a:t>B–Y = 0,493 (EB–Ey),	Pb = 0,564	(EB – Ey),</a:t>
            </a:r>
          </a:p>
          <a:p>
            <a:pPr marL="3175" indent="0" algn="ctr">
              <a:buNone/>
            </a:pPr>
            <a:r>
              <a:rPr lang="vi-VN" sz="1200" b="1" dirty="0"/>
              <a:t>R–Y = 0,877 (ER–EY),	Pr = 0,713	(ER – Ey).</a:t>
            </a:r>
          </a:p>
          <a:p>
            <a:pPr marL="3175" indent="0" algn="just">
              <a:buNone/>
            </a:pPr>
            <a:endParaRPr lang="vi-VN" sz="1200" dirty="0"/>
          </a:p>
          <a:p>
            <a:pPr marL="3175" indent="0" algn="just">
              <a:buNone/>
            </a:pPr>
            <a:endParaRPr lang="vi-VN" sz="1200" dirty="0"/>
          </a:p>
          <a:p>
            <a:pPr marL="3175" indent="0" algn="just">
              <a:buNone/>
            </a:pPr>
            <a:r>
              <a:rPr lang="vi-VN" sz="1200" dirty="0"/>
              <a:t>Ovi signali se koaksijalnim kablovima, karakteristične impedanse 75</a:t>
            </a:r>
            <a:r>
              <a:rPr lang="el-GR" sz="1200" dirty="0"/>
              <a:t>Ω </a:t>
            </a:r>
            <a:r>
              <a:rPr lang="vi-VN" sz="1200" dirty="0"/>
              <a:t>posebno za svaki signal, vode od uređaja do uređaja koji imaju komponentne izlaze/ulaze</a:t>
            </a:r>
            <a:r>
              <a:rPr lang="vi-VN" sz="1200" dirty="0" smtClean="0"/>
              <a:t>.</a:t>
            </a:r>
            <a:endParaRPr lang="sr-Latn-RS" sz="1200" dirty="0"/>
          </a:p>
          <a:p>
            <a:pPr marL="3175" indent="0" algn="just">
              <a:buNone/>
            </a:pPr>
            <a:endParaRPr lang="sr-Latn-RS" sz="1200" dirty="0" smtClean="0"/>
          </a:p>
          <a:p>
            <a:pPr marL="3175" indent="0" algn="just">
              <a:buNone/>
            </a:pPr>
            <a:r>
              <a:rPr lang="vi-VN" sz="1200" dirty="0"/>
              <a:t>Komponentno povezivanje uređaja daje najbolji kvalitet slike prilikom obrade u studiju. Luminentni i signali razlike kao i R, G, B signali prenose se različitim kablovima. Na taj način smanjeni su parazitni efekti, moguće različite interferencije i štetni međusobni uticaji koji mogu da se jave kod kompozitnog video - signala.</a:t>
            </a: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2231044983"/>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Cyrl-RS" sz="1200" b="1" dirty="0" smtClean="0"/>
              <a:t>МЕ</a:t>
            </a:r>
            <a:r>
              <a:rPr lang="sr-Latn-RS" sz="1200" b="1" dirty="0"/>
              <a:t>REN</a:t>
            </a:r>
            <a:r>
              <a:rPr lang="sr-Cyrl-RS" sz="1200" b="1" dirty="0"/>
              <a:t>ЈЕ </a:t>
            </a:r>
            <a:r>
              <a:rPr lang="sr-Latn-RS" sz="1200" b="1" dirty="0"/>
              <a:t>ANALOGNOG VIDEO SIGNALA</a:t>
            </a:r>
            <a:endParaRPr lang="sr-Latn-RS" sz="1200" dirty="0"/>
          </a:p>
          <a:p>
            <a:pPr marL="3175" indent="0" algn="just">
              <a:buNone/>
            </a:pPr>
            <a:endParaRPr lang="sr-Latn-RS" sz="1200" dirty="0" smtClean="0"/>
          </a:p>
          <a:p>
            <a:pPr marL="3175" indent="0" algn="just">
              <a:buNone/>
            </a:pPr>
            <a:r>
              <a:rPr lang="sr-Latn-RS" sz="1200" dirty="0"/>
              <a:t>Kao pet glavnih kategorija televizijskih merenja smatraju se:</a:t>
            </a:r>
          </a:p>
          <a:p>
            <a:pPr marL="3175" indent="0" algn="just">
              <a:buNone/>
            </a:pPr>
            <a:endParaRPr lang="sr-Latn-RS" sz="1200" dirty="0"/>
          </a:p>
          <a:p>
            <a:pPr marL="3175" indent="0" algn="just">
              <a:buNone/>
            </a:pPr>
            <a:r>
              <a:rPr lang="sr-Latn-RS" sz="1200" dirty="0" smtClean="0"/>
              <a:t>I. Merenja </a:t>
            </a:r>
            <a:r>
              <a:rPr lang="sr-Latn-RS" sz="1200" dirty="0"/>
              <a:t>amplitude u vremenskom domenu</a:t>
            </a:r>
          </a:p>
          <a:p>
            <a:pPr marL="3175" indent="0" algn="just">
              <a:buNone/>
            </a:pPr>
            <a:r>
              <a:rPr lang="sr-Latn-RS" sz="1200" dirty="0" smtClean="0"/>
              <a:t>II. Merenje </a:t>
            </a:r>
            <a:r>
              <a:rPr lang="sr-Latn-RS" sz="1200" dirty="0"/>
              <a:t>linearnih izobličenja</a:t>
            </a:r>
          </a:p>
          <a:p>
            <a:pPr marL="3175" indent="0" algn="just">
              <a:buNone/>
            </a:pPr>
            <a:r>
              <a:rPr lang="sr-Latn-RS" sz="1200" dirty="0" smtClean="0"/>
              <a:t>III. Merenje </a:t>
            </a:r>
            <a:r>
              <a:rPr lang="sr-Latn-RS" sz="1200" dirty="0"/>
              <a:t>nelinearnih izobličenja</a:t>
            </a:r>
          </a:p>
          <a:p>
            <a:pPr marL="3175" indent="0" algn="just">
              <a:buNone/>
            </a:pPr>
            <a:r>
              <a:rPr lang="sr-Latn-RS" sz="1200" dirty="0" smtClean="0"/>
              <a:t>IV. Merenja </a:t>
            </a:r>
            <a:r>
              <a:rPr lang="sr-Latn-RS" sz="1200" dirty="0"/>
              <a:t>šuma i odnosa signal i šum (smetnja)</a:t>
            </a:r>
          </a:p>
          <a:p>
            <a:pPr marL="3175" indent="0" algn="just">
              <a:buNone/>
            </a:pPr>
            <a:r>
              <a:rPr lang="sr-Latn-RS" sz="1200" dirty="0" smtClean="0"/>
              <a:t>V. Merenja </a:t>
            </a:r>
            <a:r>
              <a:rPr lang="sr-Latn-RS" sz="1200" dirty="0"/>
              <a:t>tehničkih karakteristika predajnika</a:t>
            </a:r>
          </a:p>
          <a:p>
            <a:pPr marL="3175" indent="0" algn="just">
              <a:buNone/>
            </a:pPr>
            <a:endParaRPr lang="sr-Latn-RS" sz="1200" dirty="0" smtClean="0"/>
          </a:p>
          <a:p>
            <a:pPr marL="3175" indent="0" algn="just">
              <a:buNone/>
            </a:pPr>
            <a:endParaRPr lang="sr-Latn-RS" sz="1200" dirty="0"/>
          </a:p>
          <a:p>
            <a:pPr marL="255588" indent="-255588"/>
            <a:r>
              <a:rPr lang="sr-Latn-RS" sz="1200" b="1" dirty="0" smtClean="0"/>
              <a:t>TV </a:t>
            </a:r>
            <a:r>
              <a:rPr lang="sr-Latn-RS" sz="1200" b="1" dirty="0"/>
              <a:t>Video test signali i merna oprema</a:t>
            </a:r>
            <a:endParaRPr lang="sr-Latn-RS" sz="1200" dirty="0" smtClean="0"/>
          </a:p>
          <a:p>
            <a:pPr marL="3175" indent="0" algn="just">
              <a:buNone/>
            </a:pPr>
            <a:endParaRPr lang="sr-Latn-RS" sz="1200" dirty="0" smtClean="0"/>
          </a:p>
          <a:p>
            <a:pPr marL="3175" indent="0" algn="just">
              <a:buNone/>
            </a:pPr>
            <a:r>
              <a:rPr lang="sr-Latn-RS" sz="1200" b="1" dirty="0"/>
              <a:t>PAL </a:t>
            </a:r>
            <a:r>
              <a:rPr lang="sr-Latn-RS" sz="1200" b="1" dirty="0" err="1"/>
              <a:t>color</a:t>
            </a:r>
            <a:r>
              <a:rPr lang="sr-Latn-RS" sz="1200" b="1" dirty="0"/>
              <a:t> </a:t>
            </a:r>
            <a:r>
              <a:rPr lang="sr-Latn-RS" sz="1200" b="1" dirty="0" err="1"/>
              <a:t>bars</a:t>
            </a:r>
            <a:r>
              <a:rPr lang="sr-Latn-RS" sz="1200" b="1" dirty="0"/>
              <a:t> </a:t>
            </a:r>
            <a:r>
              <a:rPr lang="sr-Latn-RS" sz="1200" b="1" dirty="0" smtClean="0"/>
              <a:t>signali koji </a:t>
            </a:r>
            <a:r>
              <a:rPr lang="sr-Latn-RS" sz="1200" b="1" dirty="0"/>
              <a:t>su </a:t>
            </a:r>
            <a:r>
              <a:rPr lang="sr-Latn-RS" sz="1200" b="1" dirty="0" smtClean="0"/>
              <a:t>najčešće u upotrebi:</a:t>
            </a:r>
          </a:p>
          <a:p>
            <a:pPr marL="3175" indent="0" algn="just">
              <a:buNone/>
            </a:pPr>
            <a:endParaRPr lang="sr-Latn-RS" sz="1200" b="1" dirty="0"/>
          </a:p>
          <a:p>
            <a:pPr marL="3175" indent="0" algn="just">
              <a:buNone/>
            </a:pPr>
            <a:r>
              <a:rPr lang="sr-Latn-RS" sz="1200" b="1" dirty="0" smtClean="0"/>
              <a:t>a) </a:t>
            </a:r>
            <a:r>
              <a:rPr lang="sr-Latn-RS" sz="1200" dirty="0" smtClean="0"/>
              <a:t>100</a:t>
            </a:r>
            <a:r>
              <a:rPr lang="sr-Latn-RS" sz="1200" dirty="0"/>
              <a:t>% </a:t>
            </a:r>
            <a:r>
              <a:rPr lang="sr-Latn-RS" sz="1200" dirty="0" err="1"/>
              <a:t>color</a:t>
            </a:r>
            <a:r>
              <a:rPr lang="sr-Latn-RS" sz="1200" dirty="0"/>
              <a:t> </a:t>
            </a:r>
            <a:r>
              <a:rPr lang="sr-Latn-RS" sz="1200" dirty="0" err="1"/>
              <a:t>bars</a:t>
            </a:r>
            <a:r>
              <a:rPr lang="sr-Latn-RS" sz="1200" dirty="0"/>
              <a:t> signal, kod koga je 100% amplituda pruge 100% zasićenje boje pruge, uključujući belo i crno</a:t>
            </a:r>
            <a:r>
              <a:rPr lang="sr-Latn-RS" sz="1200" dirty="0" smtClean="0"/>
              <a:t>.</a:t>
            </a:r>
            <a:endParaRPr lang="sr-Latn-RS" sz="1200" dirty="0"/>
          </a:p>
          <a:p>
            <a:pPr marL="3175" indent="0" algn="just">
              <a:buNone/>
            </a:pPr>
            <a:r>
              <a:rPr lang="sr-Latn-RS" sz="1200" b="1" dirty="0" smtClean="0"/>
              <a:t>b) </a:t>
            </a:r>
            <a:r>
              <a:rPr lang="sr-Latn-RS" sz="1200" dirty="0" smtClean="0"/>
              <a:t>75</a:t>
            </a:r>
            <a:r>
              <a:rPr lang="sr-Latn-RS" sz="1200" dirty="0"/>
              <a:t>% </a:t>
            </a:r>
            <a:r>
              <a:rPr lang="sr-Latn-RS" sz="1200" dirty="0" err="1"/>
              <a:t>color</a:t>
            </a:r>
            <a:r>
              <a:rPr lang="sr-Latn-RS" sz="1200" dirty="0"/>
              <a:t> </a:t>
            </a:r>
            <a:r>
              <a:rPr lang="sr-Latn-RS" sz="1200" dirty="0" err="1"/>
              <a:t>bars</a:t>
            </a:r>
            <a:r>
              <a:rPr lang="sr-Latn-RS" sz="1200" dirty="0"/>
              <a:t> signal (USA, FCC), kod koga je 75% redukovana amplituda pruge, 100% zasićenje boje pruge i 75% belo i crno</a:t>
            </a:r>
            <a:r>
              <a:rPr lang="sr-Latn-RS" sz="1200" dirty="0" smtClean="0"/>
              <a:t>.</a:t>
            </a:r>
            <a:endParaRPr lang="sr-Latn-RS" sz="1200" dirty="0"/>
          </a:p>
          <a:p>
            <a:pPr marL="3175" indent="0" algn="just">
              <a:buNone/>
            </a:pPr>
            <a:r>
              <a:rPr lang="sr-Latn-RS" sz="1200" b="1" dirty="0" smtClean="0"/>
              <a:t>c) </a:t>
            </a:r>
            <a:r>
              <a:rPr lang="sr-Latn-RS" sz="1200" dirty="0" smtClean="0"/>
              <a:t>EBU </a:t>
            </a:r>
            <a:r>
              <a:rPr lang="sr-Latn-RS" sz="1200" dirty="0"/>
              <a:t>(Evropska Unija za radio-difuziju) </a:t>
            </a:r>
            <a:r>
              <a:rPr lang="sr-Latn-RS" sz="1200" dirty="0" err="1"/>
              <a:t>color</a:t>
            </a:r>
            <a:r>
              <a:rPr lang="sr-Latn-RS" sz="1200" dirty="0"/>
              <a:t> </a:t>
            </a:r>
            <a:r>
              <a:rPr lang="sr-Latn-RS" sz="1200" dirty="0" err="1"/>
              <a:t>bars</a:t>
            </a:r>
            <a:r>
              <a:rPr lang="sr-Latn-RS" sz="1200" dirty="0"/>
              <a:t> signal, kod koga je amplituda </a:t>
            </a:r>
            <a:r>
              <a:rPr lang="sr-Latn-RS" sz="1200" dirty="0" err="1"/>
              <a:t>hrominentnog</a:t>
            </a:r>
            <a:r>
              <a:rPr lang="sr-Latn-RS" sz="1200" dirty="0"/>
              <a:t> signala redukovana tako da amplituda složenog video signala za žutu i cijan boju bude jednaka amplitudi bele pruge signala, koja iznosi 0,7V, što zajedno sa </a:t>
            </a:r>
            <a:r>
              <a:rPr lang="sr-Latn-RS" sz="1200" dirty="0" err="1"/>
              <a:t>sinhronizacionim</a:t>
            </a:r>
            <a:r>
              <a:rPr lang="sr-Latn-RS" sz="1200" dirty="0"/>
              <a:t> impulsom daje vrednost 1 </a:t>
            </a:r>
            <a:r>
              <a:rPr lang="sr-Latn-RS" sz="1200" dirty="0" err="1"/>
              <a:t>Vpp</a:t>
            </a:r>
            <a:r>
              <a:rPr lang="sr-Latn-RS" sz="1200" dirty="0"/>
              <a:t>.</a:t>
            </a:r>
          </a:p>
          <a:p>
            <a:pPr marL="3175" indent="0" algn="just">
              <a:buNone/>
            </a:pPr>
            <a:endParaRPr lang="sr-Latn-RS" sz="1200" dirty="0" smtClean="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3940126267"/>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a:t>TV Video test signali i merna oprema</a:t>
            </a:r>
            <a:endParaRPr lang="sr-Latn-RS" sz="1200" dirty="0"/>
          </a:p>
          <a:p>
            <a:pPr marL="3175" indent="0" algn="just">
              <a:buNone/>
            </a:pPr>
            <a:endParaRPr lang="sr-Latn-RS" sz="1200" dirty="0"/>
          </a:p>
          <a:p>
            <a:pPr marL="3175" indent="0" algn="just">
              <a:buNone/>
            </a:pPr>
            <a:r>
              <a:rPr lang="vi-VN" sz="1200" dirty="0"/>
              <a:t>Za merenje linearnih i nelinearnih izobličenja prema preporukama CCIR koriste se tkz. umetnuti ispitni signali ITS (Insertion Test Signals). Prenose se zajedno sa video signalom televizijskog programa. Ubacuju se u određene linije vertikalnog intervala zatamnjenja. Oni omogućavaju kontinuirano merenje linearnih i nelinearnih izobličenja TV signala bez potrebe za prekidom programa.</a:t>
            </a:r>
          </a:p>
          <a:p>
            <a:pPr marL="3175" indent="0" algn="just">
              <a:buNone/>
            </a:pPr>
            <a:endParaRPr lang="vi-VN" sz="1200" dirty="0"/>
          </a:p>
          <a:p>
            <a:pPr marL="3175" indent="0" algn="just">
              <a:buNone/>
            </a:pPr>
            <a:r>
              <a:rPr lang="vi-VN" sz="1200" dirty="0"/>
              <a:t>U PAL 625 linijskom sistemu umetnuti ispitni signali definisani su CCIR preporukama (</a:t>
            </a:r>
            <a:r>
              <a:rPr lang="vi-VN" sz="1200" i="1" dirty="0"/>
              <a:t>Comite consultatif international des radiocommunisations, po novom ITU-R, International Telecommunications Union - Radiocommunications</a:t>
            </a:r>
            <a:r>
              <a:rPr lang="vi-VN" sz="1200" dirty="0"/>
              <a:t>) i smeštaju se u 17., 18., 330. i 331. liniji. Prednost ovih signala je ta što se sa njima merenja mogu obavljati i dok se emituje televizijski program</a:t>
            </a:r>
            <a:r>
              <a:rPr lang="vi-VN" sz="1200" dirty="0" smtClean="0"/>
              <a:t>.</a:t>
            </a:r>
            <a:endParaRPr lang="sr-Latn-RS" sz="1200" dirty="0" smtClean="0"/>
          </a:p>
          <a:p>
            <a:pPr marL="3175" indent="0" algn="just">
              <a:buNone/>
            </a:pPr>
            <a:endParaRPr lang="sr-Latn-RS" sz="1200" dirty="0" smtClean="0"/>
          </a:p>
          <a:p>
            <a:pPr marL="3175" indent="0" algn="just">
              <a:buNone/>
            </a:pPr>
            <a:r>
              <a:rPr lang="vi-VN" sz="1200" b="1" dirty="0"/>
              <a:t>Signal 17. linije </a:t>
            </a:r>
            <a:r>
              <a:rPr lang="vi-VN" sz="1200" dirty="0"/>
              <a:t>sastoji se od luminentnog (belog) bara, 2T impulsa, modulisanog 20T impulsa i stepenica sa pet luminentnih nivoa.</a:t>
            </a:r>
          </a:p>
          <a:p>
            <a:pPr marL="3175" indent="0" algn="just">
              <a:buNone/>
            </a:pPr>
            <a:endParaRPr lang="vi-VN" sz="1200" dirty="0"/>
          </a:p>
          <a:p>
            <a:pPr marL="3175" indent="0" algn="just">
              <a:buNone/>
            </a:pPr>
            <a:r>
              <a:rPr lang="vi-VN" sz="1200" b="1" dirty="0"/>
              <a:t>Signal 18. </a:t>
            </a:r>
            <a:r>
              <a:rPr lang="vi-VN" sz="1200" dirty="0"/>
              <a:t>linije sastoji se iz referentnog belog bara i Multiberst signala sa šest paketa frekvencija, učestanosti 0,5; 1; 2; 4; 4 ,8 i 5,8 MHz. Svi imaju jednake amplitude i njihov početni fazni stav jednak je nuli.</a:t>
            </a:r>
          </a:p>
          <a:p>
            <a:pPr marL="3175" indent="0" algn="just">
              <a:buNone/>
            </a:pPr>
            <a:endParaRPr lang="vi-VN" sz="1200" dirty="0"/>
          </a:p>
          <a:p>
            <a:pPr marL="3175" indent="0" algn="just">
              <a:buNone/>
            </a:pPr>
            <a:r>
              <a:rPr lang="vi-VN" sz="1200" b="1" dirty="0"/>
              <a:t>Signal 330. linije</a:t>
            </a:r>
            <a:r>
              <a:rPr lang="vi-VN" sz="1200" dirty="0"/>
              <a:t> sličan je liniji 17., razlika je što nema impulsa 20T isto je na luminentne stepenice dodat nosilac boje, čime su luminentne stepenice modulisane podnosiocem boje 4,43 MHz.</a:t>
            </a:r>
          </a:p>
          <a:p>
            <a:pPr marL="3175" indent="0" algn="just">
              <a:buNone/>
            </a:pPr>
            <a:endParaRPr lang="vi-VN" sz="1200" dirty="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664918579"/>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lnSpcReduction="10000"/>
          </a:bodyPr>
          <a:lstStyle/>
          <a:p>
            <a:pPr marL="255588" indent="-255588"/>
            <a:r>
              <a:rPr lang="sr-Latn-RS" sz="1200" b="1" dirty="0"/>
              <a:t>TV Video test signali i merna oprema</a:t>
            </a:r>
            <a:endParaRPr lang="sr-Latn-RS" sz="1200" dirty="0"/>
          </a:p>
          <a:p>
            <a:pPr marL="3175" indent="0" algn="just">
              <a:buNone/>
            </a:pPr>
            <a:endParaRPr lang="sr-Latn-RS" sz="1200" dirty="0"/>
          </a:p>
          <a:p>
            <a:pPr marL="3175" indent="0" algn="just">
              <a:buNone/>
            </a:pPr>
            <a:r>
              <a:rPr lang="vi-VN" sz="1200" b="1" dirty="0"/>
              <a:t>Signal 331. linije </a:t>
            </a:r>
            <a:r>
              <a:rPr lang="vi-VN" sz="1200" dirty="0"/>
              <a:t>sastoji se od dva dela sa hrominentnim signalom. Prvi deo sadrži tri stepenasta nivoa hrominentnog signala, a drugi deo odgovara srednjem nivou prvog dela koji služi kao referenca.</a:t>
            </a:r>
          </a:p>
          <a:p>
            <a:pPr marL="3175" indent="0" algn="just">
              <a:buNone/>
            </a:pPr>
            <a:endParaRPr lang="vi-VN" sz="1200" dirty="0"/>
          </a:p>
          <a:p>
            <a:pPr marL="3175" indent="0" algn="just">
              <a:buNone/>
            </a:pPr>
            <a:r>
              <a:rPr lang="vi-VN" sz="1200" dirty="0"/>
              <a:t>Pravougaoni signal (luminentni bar) je pravougaoni signal, amplitude 700 mV , frekvencije 200 KHz. Širina impulsa je 10 µs, a vreme uspona i pada ivica je 200 ns. Sa njim se meri strmina prednje ivice (to je merilo brzih promena u signalu) i nagib gornje ivice (merilo za sposobnost prenosa konstantnog osvetljaja).</a:t>
            </a:r>
          </a:p>
          <a:p>
            <a:pPr marL="3175" indent="0" algn="just">
              <a:buNone/>
            </a:pPr>
            <a:endParaRPr lang="vi-VN" sz="1200" dirty="0"/>
          </a:p>
          <a:p>
            <a:pPr marL="3175" indent="0" algn="just">
              <a:buNone/>
            </a:pPr>
            <a:r>
              <a:rPr lang="vi-VN" sz="1200" b="1" dirty="0"/>
              <a:t>2T impuls </a:t>
            </a:r>
            <a:r>
              <a:rPr lang="vi-VN" sz="1200" dirty="0"/>
              <a:t>predstavlja jedan od osnovnih mernih signala za ispitivanje linearnih karakteristika Sistema (slika 30). Osnovu čini sin2 impuls širine 0,2 µs. U njemu je sadržana skoro sva energija spektra televizijskog signala od nule do 5 MHz. Dominantne komponente spektra su na oko 2,5 MHz, a onda opadaju do nule na 5 MHz. Naročito je osetljiv u oblasti od oko 2,5 MHz, a to čini i najveći deo spektra televizijskog signala. Manje je osetljiv na amplitude spektra pri nižim i višim učestanostima. Oblik i veličina 2T impulsa govori o amlitudnom i frekvencijskom odzivu sistema odnosno o greškama u sistemu. Pri prolazu kroz prenosni sistem ukoliko dođe do promene u amplitudi onda se radi o amplitudnim izobličenjima, a ukoliko signal 2T nije simetričan u odnosu na vertikalnu osu onda se radi o izobličenjima u faznoj karakteristici. Amplituda 2T impulsa je  jednaka amplitudi luminentnog bara i iznosi 700 mV.</a:t>
            </a:r>
          </a:p>
          <a:p>
            <a:pPr marL="3175" indent="0" algn="just">
              <a:buNone/>
            </a:pPr>
            <a:endParaRPr lang="vi-VN" sz="1200" dirty="0"/>
          </a:p>
          <a:p>
            <a:pPr marL="3175" indent="0" algn="just">
              <a:buNone/>
            </a:pPr>
            <a:r>
              <a:rPr lang="vi-VN" sz="1200" dirty="0"/>
              <a:t>Signali luminentnog bara i 2T spektralno ne pokrivaju oblast podnosioca boje, pa se za pokrivanje ove oblasti koristi modulisani sin2 impuls širine 2 µs, a naziva se 20T impuls (slika 31). On kompenzira  nedostatke  2T impulsa. Dobija  se modulisanjem podnosioca boje sa sin2 20T impulsom i sabiranjem. Njegov spektar je koncentrisan u dva regiona. U oblasti nižih frekvencija (luminentni spektar) i u oblasti oko podnosioca boje 4,43 MHz (hrominentni region). Ukoliko u toku prenosa nema izobličenja onda je njegova baza ravna. lzobličenje baze ovog impulsa ukazuje na greške u pojacanju i grupnom kašnjenju u oblasti podnosioca boje. On se koristi za merenje neujednačenosti pojačanja signala u luminentnom i hrominentnom kanalu kao i njihovog međusobnog kašnjenja iii prednjačenja. Amplituda modulisanog 20T impulsa je 700 mv.</a:t>
            </a:r>
          </a:p>
          <a:p>
            <a:pPr marL="3175" indent="0" algn="just">
              <a:buNone/>
            </a:pPr>
            <a:endParaRPr lang="vi-VN" sz="1200" dirty="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3400157191"/>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a:t>TV Video test signali i merna oprema</a:t>
            </a:r>
            <a:endParaRPr lang="sr-Latn-RS" sz="1200" dirty="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r>
              <a:rPr lang="sr-Latn-RS" sz="1000" i="1" dirty="0" smtClean="0"/>
              <a:t>				                       </a:t>
            </a:r>
            <a:r>
              <a:rPr lang="fr-FR" sz="1000" i="1" dirty="0" smtClean="0"/>
              <a:t>2T </a:t>
            </a:r>
            <a:r>
              <a:rPr lang="fr-FR" sz="1000" i="1" dirty="0" err="1"/>
              <a:t>impuls</a:t>
            </a:r>
            <a:r>
              <a:rPr lang="fr-FR" sz="1000" i="1" dirty="0"/>
              <a:t>		 </a:t>
            </a:r>
            <a:r>
              <a:rPr lang="sr-Latn-RS" sz="1000" i="1" dirty="0"/>
              <a:t>      </a:t>
            </a:r>
            <a:r>
              <a:rPr lang="fr-FR" sz="1000" i="1" dirty="0" smtClean="0"/>
              <a:t>20T </a:t>
            </a:r>
            <a:r>
              <a:rPr lang="fr-FR" sz="1000" i="1" dirty="0" err="1"/>
              <a:t>impuls</a:t>
            </a:r>
            <a:endParaRPr lang="sr-Latn-RS" sz="1000" dirty="0"/>
          </a:p>
          <a:p>
            <a:pPr marL="3175" indent="0">
              <a:buNone/>
            </a:pPr>
            <a:r>
              <a:rPr lang="pl-PL" sz="1000" i="1" dirty="0"/>
              <a:t>Oblici ITS signala prema CCIR-u u liniji 17, 18, 330 i </a:t>
            </a:r>
            <a:r>
              <a:rPr lang="pl-PL" sz="1000" i="1" dirty="0" smtClean="0"/>
              <a:t>331</a:t>
            </a:r>
            <a:endParaRPr lang="vi-VN" sz="1000" i="1" dirty="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844824"/>
            <a:ext cx="3862058" cy="267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627"/>
            <a:ext cx="4104456" cy="238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298799"/>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a:t>TV Video test signali i merna oprema</a:t>
            </a:r>
            <a:endParaRPr lang="sr-Latn-RS" sz="1200" dirty="0"/>
          </a:p>
          <a:p>
            <a:pPr marL="3175" indent="0" algn="just">
              <a:buNone/>
            </a:pPr>
            <a:endParaRPr lang="sr-Latn-RS" sz="1200" dirty="0"/>
          </a:p>
          <a:p>
            <a:pPr marL="3175" indent="0" algn="just">
              <a:buNone/>
            </a:pPr>
            <a:r>
              <a:rPr lang="vi-VN" sz="1200" b="1" dirty="0"/>
              <a:t>Luminentne stepenice </a:t>
            </a:r>
            <a:r>
              <a:rPr lang="vi-VN" sz="1200" dirty="0"/>
              <a:t>se sastoje od pet stepenika amplitude od po 140 mV. Koristi se za merenje nelinearnosti luminanse koja se u slici manifestuje kao nekorektna reprodukcija nivoa sivog.</a:t>
            </a:r>
          </a:p>
          <a:p>
            <a:pPr marL="3175" indent="0" algn="just">
              <a:buNone/>
            </a:pPr>
            <a:endParaRPr lang="vi-VN" sz="1200" dirty="0"/>
          </a:p>
          <a:p>
            <a:pPr marL="3175" indent="0" algn="just">
              <a:buNone/>
            </a:pPr>
            <a:r>
              <a:rPr lang="vi-VN" sz="1200" b="1" dirty="0"/>
              <a:t>Hrominentne stepenice </a:t>
            </a:r>
            <a:r>
              <a:rPr lang="vi-VN" sz="1200" dirty="0"/>
              <a:t>se sastoje od luminentnih stepenica na koje je dodat podnosilac boje amplitude 280 </a:t>
            </a:r>
            <a:r>
              <a:rPr lang="vi-VN" sz="1200" dirty="0" smtClean="0"/>
              <a:t>mV. </a:t>
            </a:r>
            <a:r>
              <a:rPr lang="vi-VN" sz="1200" dirty="0"/>
              <a:t>Koristi se za merenje diferencijalnog pojačanja i diferencijalne faze. Ovakve greške se u reprodukovanoj slici manifestuju kao promena zasićenja i vrste odnosno nijanse boje.</a:t>
            </a:r>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smtClean="0"/>
          </a:p>
          <a:p>
            <a:pPr marL="3175" indent="0" algn="ctr">
              <a:buNone/>
            </a:pPr>
            <a:r>
              <a:rPr lang="sr-Latn-RS" sz="1000" i="1" dirty="0" smtClean="0"/>
              <a:t>   </a:t>
            </a:r>
            <a:r>
              <a:rPr lang="vi-VN" sz="1000" i="1" dirty="0" smtClean="0"/>
              <a:t>Hrominentne </a:t>
            </a:r>
            <a:r>
              <a:rPr lang="vi-VN" sz="1000" i="1" dirty="0"/>
              <a:t>stepenice</a:t>
            </a:r>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05464"/>
            <a:ext cx="44386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216213"/>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a:t>TV Video test signali i merna oprema</a:t>
            </a:r>
            <a:endParaRPr lang="sr-Latn-RS" sz="1200" dirty="0"/>
          </a:p>
          <a:p>
            <a:pPr marL="3175" indent="0" algn="just">
              <a:buNone/>
            </a:pPr>
            <a:endParaRPr lang="sr-Latn-RS" sz="1200" dirty="0"/>
          </a:p>
          <a:p>
            <a:pPr marL="3175" indent="0" algn="just">
              <a:buNone/>
            </a:pPr>
            <a:r>
              <a:rPr lang="vi-VN" sz="1200" b="1" dirty="0"/>
              <a:t>Multiberst signal </a:t>
            </a:r>
            <a:r>
              <a:rPr lang="vi-VN" sz="1200" dirty="0"/>
              <a:t>se sastoji iz 6 paketa diskretnih frekvencija u opsegu od 0,5 MHz do 5,8 </a:t>
            </a:r>
            <a:r>
              <a:rPr lang="vi-VN" sz="1200" dirty="0" smtClean="0"/>
              <a:t>MHz. </a:t>
            </a:r>
            <a:r>
              <a:rPr lang="vi-VN" sz="1200" dirty="0"/>
              <a:t>Frekvencija paketa se povećava sa leva na desno. Ovaj signal služi za merenje  frekvencijske karakteristike TV uređaja i sistema</a:t>
            </a:r>
            <a:r>
              <a:rPr lang="vi-VN" sz="1200" dirty="0" smtClean="0"/>
              <a:t>.</a:t>
            </a:r>
            <a:endParaRPr lang="sr-Latn-RS" sz="1200" dirty="0" smtClean="0"/>
          </a:p>
          <a:p>
            <a:pPr marL="3175" indent="0" algn="just">
              <a:buNone/>
            </a:pPr>
            <a:endParaRPr lang="sr-Latn-RS" sz="1200" dirty="0" smtClean="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ctr">
              <a:buNone/>
            </a:pPr>
            <a:r>
              <a:rPr lang="sr-Latn-RS" sz="1000" i="1" dirty="0"/>
              <a:t>Prikaz reprodukcije </a:t>
            </a:r>
            <a:r>
              <a:rPr lang="sr-Latn-RS" sz="1000" i="1" dirty="0" err="1"/>
              <a:t>Multiberst</a:t>
            </a:r>
            <a:r>
              <a:rPr lang="sr-Latn-RS" sz="1000" i="1" dirty="0"/>
              <a:t> signala i njegov izgled na </a:t>
            </a:r>
            <a:r>
              <a:rPr lang="sr-Latn-RS" sz="1000" i="1" dirty="0" err="1"/>
              <a:t>waveform</a:t>
            </a:r>
            <a:r>
              <a:rPr lang="sr-Latn-RS" sz="1000" i="1" dirty="0"/>
              <a:t> </a:t>
            </a:r>
            <a:r>
              <a:rPr lang="sr-Latn-RS" sz="1000" i="1" dirty="0" smtClean="0"/>
              <a:t>monitoru</a:t>
            </a:r>
            <a:endParaRPr lang="sr-Latn-RS" sz="1200" dirty="0"/>
          </a:p>
          <a:p>
            <a:pPr marL="3175"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2276872"/>
            <a:ext cx="53530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788581"/>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3175" indent="0" algn="just">
              <a:buNone/>
            </a:pPr>
            <a:endParaRPr lang="sr-Latn-RS" sz="1200" dirty="0"/>
          </a:p>
          <a:p>
            <a:pPr marL="255588" indent="-255588" algn="just"/>
            <a:r>
              <a:rPr lang="sr-Latn-RS" sz="1200" b="1" dirty="0" smtClean="0"/>
              <a:t>Merenje diferencijalnog pojačanja</a:t>
            </a:r>
          </a:p>
          <a:p>
            <a:pPr marL="0" indent="0" algn="just">
              <a:buNone/>
            </a:pPr>
            <a:endParaRPr lang="sr-Latn-RS" sz="1200" b="1" dirty="0" smtClean="0"/>
          </a:p>
          <a:p>
            <a:pPr marL="255588" indent="-255588" algn="just"/>
            <a:r>
              <a:rPr lang="sr-Latn-RS" sz="1200" b="1" dirty="0" smtClean="0"/>
              <a:t>Merenje </a:t>
            </a:r>
            <a:r>
              <a:rPr lang="sr-Latn-RS" sz="1200" b="1" dirty="0"/>
              <a:t>diferencijalne </a:t>
            </a:r>
            <a:r>
              <a:rPr lang="sr-Latn-RS" sz="1200" b="1" dirty="0" smtClean="0"/>
              <a:t>faze</a:t>
            </a:r>
          </a:p>
          <a:p>
            <a:pPr marL="0" indent="0" algn="just">
              <a:buNone/>
            </a:pPr>
            <a:endParaRPr lang="sr-Latn-RS" sz="1200" b="1" dirty="0" smtClean="0"/>
          </a:p>
          <a:p>
            <a:pPr marL="255588" indent="-255588" algn="just"/>
            <a:r>
              <a:rPr lang="sr-Latn-RS" sz="1200" b="1" dirty="0" smtClean="0"/>
              <a:t>Merenje </a:t>
            </a:r>
            <a:r>
              <a:rPr lang="sr-Latn-RS" sz="1200" b="1" dirty="0"/>
              <a:t>neujednačenosti pojačanja i vremena prenosa </a:t>
            </a:r>
            <a:r>
              <a:rPr lang="sr-Latn-RS" sz="1200" b="1" dirty="0" err="1"/>
              <a:t>hrominentne</a:t>
            </a:r>
            <a:r>
              <a:rPr lang="sr-Latn-RS" sz="1200" b="1" dirty="0"/>
              <a:t> u odnosu na </a:t>
            </a:r>
            <a:r>
              <a:rPr lang="sr-Latn-RS" sz="1200" b="1" dirty="0" err="1"/>
              <a:t>luminentnu</a:t>
            </a:r>
            <a:r>
              <a:rPr lang="sr-Latn-RS" sz="1200" b="1" dirty="0"/>
              <a:t> </a:t>
            </a:r>
            <a:r>
              <a:rPr lang="sr-Latn-RS" sz="1200" b="1" dirty="0" smtClean="0"/>
              <a:t>komponentu</a:t>
            </a:r>
          </a:p>
          <a:p>
            <a:pPr marL="0" indent="0" algn="just">
              <a:buNone/>
            </a:pPr>
            <a:endParaRPr lang="sr-Latn-RS" sz="1200" b="1" dirty="0" smtClean="0"/>
          </a:p>
          <a:p>
            <a:pPr marL="255588" indent="-255588" algn="just"/>
            <a:r>
              <a:rPr lang="nb-NO" sz="1200" b="1" dirty="0" smtClean="0"/>
              <a:t>Merenje </a:t>
            </a:r>
            <a:r>
              <a:rPr lang="nb-NO" sz="1200" b="1" dirty="0"/>
              <a:t>frekvencijske karakteristike prenosnog </a:t>
            </a:r>
            <a:r>
              <a:rPr lang="nb-NO" sz="1200" b="1" dirty="0" smtClean="0"/>
              <a:t>sistema</a:t>
            </a:r>
            <a:endParaRPr lang="sr-Latn-RS" sz="1200" b="1" dirty="0" smtClean="0"/>
          </a:p>
          <a:p>
            <a:pPr marL="0" indent="0" algn="just">
              <a:buNone/>
            </a:pPr>
            <a:endParaRPr lang="sr-Latn-RS" sz="1200" b="1" dirty="0" smtClean="0"/>
          </a:p>
          <a:p>
            <a:pPr marL="255588" indent="-255588" algn="just"/>
            <a:r>
              <a:rPr lang="sr-Latn-RS" sz="1200" b="1" dirty="0" smtClean="0"/>
              <a:t>Merenje </a:t>
            </a:r>
            <a:r>
              <a:rPr lang="sr-Latn-RS" sz="1200" b="1" dirty="0"/>
              <a:t>izobličenja </a:t>
            </a:r>
            <a:r>
              <a:rPr lang="sr-Latn-RS" sz="1200" b="1" dirty="0" err="1"/>
              <a:t>luminentnog</a:t>
            </a:r>
            <a:r>
              <a:rPr lang="sr-Latn-RS" sz="1200" b="1" dirty="0"/>
              <a:t> pravougaonog </a:t>
            </a:r>
            <a:r>
              <a:rPr lang="sr-Latn-RS" sz="1200" b="1" dirty="0" smtClean="0"/>
              <a:t>impulsa</a:t>
            </a:r>
          </a:p>
          <a:p>
            <a:pPr marL="0" indent="0" algn="just">
              <a:buNone/>
            </a:pPr>
            <a:endParaRPr lang="sr-Latn-RS" sz="1200" b="1" dirty="0" smtClean="0"/>
          </a:p>
          <a:p>
            <a:pPr marL="255588" indent="-255588" algn="just"/>
            <a:r>
              <a:rPr lang="sr-Latn-RS" sz="1200" b="1" dirty="0" smtClean="0"/>
              <a:t>Merenje </a:t>
            </a:r>
            <a:r>
              <a:rPr lang="sr-Latn-RS" sz="1200" b="1" dirty="0"/>
              <a:t>odnosa 2T impulsa i pravougaonog impulsa (BAR</a:t>
            </a:r>
            <a:r>
              <a:rPr lang="sr-Latn-RS" sz="1200" b="1" dirty="0" smtClean="0"/>
              <a:t>)</a:t>
            </a:r>
          </a:p>
          <a:p>
            <a:pPr marL="0" indent="0" algn="just">
              <a:buNone/>
            </a:pPr>
            <a:endParaRPr lang="sr-Latn-RS" sz="1200" b="1" dirty="0" smtClean="0"/>
          </a:p>
          <a:p>
            <a:pPr marL="255588" indent="-255588" algn="just"/>
            <a:r>
              <a:rPr lang="sr-Latn-RS" sz="1200" b="1" dirty="0" smtClean="0"/>
              <a:t>Merenje </a:t>
            </a:r>
            <a:r>
              <a:rPr lang="sr-Latn-RS" sz="1200" b="1" dirty="0"/>
              <a:t>grupnog kašnjenja prenosnog sistema - (sin x) / x</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1605509332"/>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it-IT" sz="1200" dirty="0"/>
              <a:t>Potrebno je izmeriti i nacrtati u osnovnom opsegu oscilograme kolor bar signala za:</a:t>
            </a:r>
          </a:p>
          <a:p>
            <a:pPr marL="342900" indent="-342900" algn="just">
              <a:buAutoNum type="alphaLcParenR"/>
            </a:pPr>
            <a:endParaRPr lang="it-IT" sz="1200" dirty="0"/>
          </a:p>
          <a:p>
            <a:pPr marL="0" indent="0" algn="just">
              <a:buNone/>
            </a:pPr>
            <a:r>
              <a:rPr lang="it-IT" sz="1200" dirty="0" smtClean="0"/>
              <a:t>a</a:t>
            </a:r>
            <a:r>
              <a:rPr lang="it-IT" sz="1200" dirty="0"/>
              <a:t>) </a:t>
            </a:r>
            <a:r>
              <a:rPr lang="it-IT" sz="1200" dirty="0" smtClean="0"/>
              <a:t>složeni </a:t>
            </a:r>
            <a:r>
              <a:rPr lang="it-IT" sz="1200" dirty="0"/>
              <a:t>video-signal CVbS (kompozitni),</a:t>
            </a:r>
          </a:p>
          <a:p>
            <a:pPr marL="0" indent="0" algn="just">
              <a:buNone/>
            </a:pPr>
            <a:r>
              <a:rPr lang="it-IT" sz="1200" dirty="0"/>
              <a:t>b) </a:t>
            </a:r>
            <a:r>
              <a:rPr lang="it-IT" sz="1200" dirty="0" smtClean="0"/>
              <a:t>black </a:t>
            </a:r>
            <a:r>
              <a:rPr lang="it-IT" sz="1200" dirty="0"/>
              <a:t>burst signal,</a:t>
            </a:r>
          </a:p>
          <a:p>
            <a:pPr marL="0" indent="0" algn="just">
              <a:buNone/>
            </a:pPr>
            <a:r>
              <a:rPr lang="it-IT" sz="1200" dirty="0"/>
              <a:t>c) </a:t>
            </a:r>
            <a:r>
              <a:rPr lang="it-IT" sz="1200" dirty="0" smtClean="0"/>
              <a:t>luminentni </a:t>
            </a:r>
            <a:r>
              <a:rPr lang="it-IT" sz="1200" dirty="0"/>
              <a:t>signal Ey,</a:t>
            </a:r>
          </a:p>
          <a:p>
            <a:pPr marL="0" indent="0" algn="just">
              <a:buNone/>
            </a:pPr>
            <a:r>
              <a:rPr lang="it-IT" sz="1200" dirty="0"/>
              <a:t>d) </a:t>
            </a:r>
            <a:r>
              <a:rPr lang="it-IT" sz="1200" dirty="0" smtClean="0"/>
              <a:t>hrominentni </a:t>
            </a:r>
            <a:r>
              <a:rPr lang="it-IT" sz="1200" dirty="0"/>
              <a:t>signal Ec,</a:t>
            </a:r>
          </a:p>
          <a:p>
            <a:pPr marL="0" indent="0" algn="just">
              <a:buNone/>
            </a:pPr>
            <a:r>
              <a:rPr lang="it-IT" sz="1200" dirty="0"/>
              <a:t>e) </a:t>
            </a:r>
            <a:r>
              <a:rPr lang="it-IT" sz="1200" dirty="0" smtClean="0"/>
              <a:t>video </a:t>
            </a:r>
            <a:r>
              <a:rPr lang="it-IT" sz="1200" dirty="0"/>
              <a:t>signal (CVbS - Eu),</a:t>
            </a:r>
          </a:p>
          <a:p>
            <a:pPr marL="0" indent="0" algn="just">
              <a:buNone/>
            </a:pPr>
            <a:r>
              <a:rPr lang="it-IT" sz="1200" dirty="0"/>
              <a:t>f) </a:t>
            </a:r>
            <a:r>
              <a:rPr lang="it-IT" sz="1200" dirty="0" smtClean="0"/>
              <a:t>video </a:t>
            </a:r>
            <a:r>
              <a:rPr lang="it-IT" sz="1200" dirty="0"/>
              <a:t>signal (CVbS - Ev),</a:t>
            </a:r>
          </a:p>
          <a:p>
            <a:pPr marL="342900" indent="-342900" algn="just">
              <a:buAutoNum type="alphaLcParenR"/>
            </a:pPr>
            <a:endParaRPr lang="it-IT" sz="1200" dirty="0"/>
          </a:p>
          <a:p>
            <a:pPr marL="0" indent="0" algn="just">
              <a:buNone/>
            </a:pPr>
            <a:r>
              <a:rPr lang="it-IT" sz="1200" dirty="0"/>
              <a:t>Horizontalna osa predstavlja vreme [µs]. Svaki podeok predstavlja 10[µs]. Vertikalna osa predstavlja nivo video signala [mV]. Svaki podeok predstavlja 100[mV].</a:t>
            </a:r>
          </a:p>
          <a:p>
            <a:pPr marL="0" indent="0" algn="just">
              <a:buNone/>
            </a:pPr>
            <a:endParaRPr lang="sr-Latn-RS" sz="1600" b="1" dirty="0"/>
          </a:p>
          <a:p>
            <a:pPr marL="0" indent="0" algn="just">
              <a:buNone/>
            </a:pP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spTree>
    <p:extLst>
      <p:ext uri="{BB962C8B-B14F-4D97-AF65-F5344CB8AC3E}">
        <p14:creationId xmlns:p14="http://schemas.microsoft.com/office/powerpoint/2010/main" val="2686267530"/>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sr-Latn-RS" sz="1200" b="1" dirty="0" smtClean="0"/>
              <a:t>a) </a:t>
            </a:r>
            <a:r>
              <a:rPr lang="it-IT" sz="1200" dirty="0" smtClean="0"/>
              <a:t>Složeni </a:t>
            </a:r>
            <a:r>
              <a:rPr lang="it-IT" sz="1200" dirty="0"/>
              <a:t>video - signal </a:t>
            </a:r>
            <a:r>
              <a:rPr lang="it-IT" sz="1200" dirty="0" smtClean="0"/>
              <a:t>CVbS</a:t>
            </a:r>
            <a:endParaRPr lang="sr-Latn-RS" sz="1200" dirty="0" smtClean="0"/>
          </a:p>
          <a:p>
            <a:pPr marL="0" indent="0" algn="just">
              <a:buNone/>
            </a:pPr>
            <a:endParaRPr lang="sr-Latn-RS" sz="1600" b="1" dirty="0"/>
          </a:p>
          <a:p>
            <a:pPr marL="0" indent="0" algn="just">
              <a:buNone/>
            </a:pP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16832"/>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042989"/>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marL="255588" indent="-255588" algn="just"/>
            <a:r>
              <a:rPr lang="sr-Latn-RS" sz="1200" b="1" dirty="0" smtClean="0"/>
              <a:t>TELEVIZIJSKI STANDARDI</a:t>
            </a:r>
          </a:p>
          <a:p>
            <a:pPr marL="109728" indent="0" algn="just">
              <a:buNone/>
            </a:pPr>
            <a:endParaRPr lang="sr-Latn-RS" sz="1200" dirty="0"/>
          </a:p>
          <a:p>
            <a:pPr marL="3175" indent="0" algn="just">
              <a:buNone/>
            </a:pPr>
            <a:r>
              <a:rPr lang="sr-Latn-RS" sz="1200" dirty="0"/>
              <a:t>U analognoj radio difuznoj tehnici koriste se TV sistemi poznati pod nazivima:</a:t>
            </a:r>
          </a:p>
          <a:p>
            <a:pPr marL="347663" indent="0" algn="just">
              <a:buNone/>
            </a:pPr>
            <a:r>
              <a:rPr lang="sr-Latn-RS" sz="1200" dirty="0"/>
              <a:t>• NTSC (</a:t>
            </a:r>
            <a:r>
              <a:rPr lang="sr-Latn-RS" sz="1200" i="1" dirty="0" err="1"/>
              <a:t>National</a:t>
            </a:r>
            <a:r>
              <a:rPr lang="sr-Latn-RS" sz="1200" i="1" dirty="0"/>
              <a:t> </a:t>
            </a:r>
            <a:r>
              <a:rPr lang="sr-Latn-RS" sz="1200" i="1" dirty="0" err="1"/>
              <a:t>Television</a:t>
            </a:r>
            <a:r>
              <a:rPr lang="sr-Latn-RS" sz="1200" i="1" dirty="0"/>
              <a:t> </a:t>
            </a:r>
            <a:r>
              <a:rPr lang="sr-Latn-RS" sz="1200" i="1" dirty="0" err="1"/>
              <a:t>Systems</a:t>
            </a:r>
            <a:r>
              <a:rPr lang="sr-Latn-RS" sz="1200" i="1" dirty="0"/>
              <a:t> </a:t>
            </a:r>
            <a:r>
              <a:rPr lang="sr-Latn-RS" sz="1200" i="1" dirty="0" err="1"/>
              <a:t>Committee</a:t>
            </a:r>
            <a:r>
              <a:rPr lang="sr-Latn-RS" sz="1200" dirty="0"/>
              <a:t>),</a:t>
            </a:r>
          </a:p>
          <a:p>
            <a:pPr marL="347663" indent="0" algn="just">
              <a:buNone/>
            </a:pPr>
            <a:r>
              <a:rPr lang="sr-Latn-RS" sz="1200" dirty="0"/>
              <a:t>• PAL (</a:t>
            </a:r>
            <a:r>
              <a:rPr lang="sr-Latn-RS" sz="1200" i="1" dirty="0" err="1"/>
              <a:t>Phase</a:t>
            </a:r>
            <a:r>
              <a:rPr lang="sr-Latn-RS" sz="1200" i="1" dirty="0"/>
              <a:t> </a:t>
            </a:r>
            <a:r>
              <a:rPr lang="sr-Latn-RS" sz="1200" i="1" dirty="0" err="1"/>
              <a:t>Alternation</a:t>
            </a:r>
            <a:r>
              <a:rPr lang="sr-Latn-RS" sz="1200" i="1" dirty="0"/>
              <a:t> Line</a:t>
            </a:r>
            <a:r>
              <a:rPr lang="sr-Latn-RS" sz="1200" dirty="0"/>
              <a:t>),</a:t>
            </a:r>
          </a:p>
          <a:p>
            <a:pPr marL="347663" indent="0" algn="just">
              <a:buNone/>
            </a:pPr>
            <a:r>
              <a:rPr lang="sr-Latn-RS" sz="1200" dirty="0"/>
              <a:t>• SECAM (</a:t>
            </a:r>
            <a:r>
              <a:rPr lang="sr-Latn-RS" sz="1200" i="1" dirty="0" err="1"/>
              <a:t>Sequentiel</a:t>
            </a:r>
            <a:r>
              <a:rPr lang="sr-Latn-RS" sz="1200" i="1" dirty="0"/>
              <a:t> </a:t>
            </a:r>
            <a:r>
              <a:rPr lang="sr-Latn-RS" sz="1200" i="1" dirty="0" err="1"/>
              <a:t>Couleur</a:t>
            </a:r>
            <a:r>
              <a:rPr lang="sr-Latn-RS" sz="1200" i="1" dirty="0"/>
              <a:t> </a:t>
            </a:r>
            <a:r>
              <a:rPr lang="sr-Latn-RS" sz="1200" i="1" dirty="0" err="1"/>
              <a:t>avec</a:t>
            </a:r>
            <a:r>
              <a:rPr lang="sr-Latn-RS" sz="1200" i="1" dirty="0"/>
              <a:t> </a:t>
            </a:r>
            <a:r>
              <a:rPr lang="sr-Latn-RS" sz="1200" i="1" dirty="0" err="1"/>
              <a:t>Memoire</a:t>
            </a:r>
            <a:r>
              <a:rPr lang="sr-Latn-RS" sz="1200" dirty="0"/>
              <a:t>).</a:t>
            </a:r>
          </a:p>
          <a:p>
            <a:pPr marL="109728" indent="0">
              <a:buNone/>
            </a:pPr>
            <a:endParaRPr lang="en-US" sz="1200" dirty="0" smtClean="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14445258"/>
              </p:ext>
            </p:extLst>
          </p:nvPr>
        </p:nvGraphicFramePr>
        <p:xfrm>
          <a:off x="4644008" y="1772816"/>
          <a:ext cx="4068170" cy="4870704"/>
        </p:xfrm>
        <a:graphic>
          <a:graphicData uri="http://schemas.openxmlformats.org/drawingml/2006/table">
            <a:tbl>
              <a:tblPr firstRow="1" firstCol="1" bandRow="1">
                <a:tableStyleId>{5C22544A-7EE6-4342-B048-85BDC9FD1C3A}</a:tableStyleId>
              </a:tblPr>
              <a:tblGrid>
                <a:gridCol w="1082357"/>
                <a:gridCol w="970389"/>
                <a:gridCol w="1045035"/>
                <a:gridCol w="970389"/>
              </a:tblGrid>
              <a:tr h="171832">
                <a:tc>
                  <a:txBody>
                    <a:bodyPr/>
                    <a:lstStyle/>
                    <a:p>
                      <a:pPr algn="ctr">
                        <a:spcAft>
                          <a:spcPts val="0"/>
                        </a:spcAft>
                      </a:pPr>
                      <a:r>
                        <a:rPr lang="en-US" sz="800" dirty="0" err="1">
                          <a:effectLst/>
                        </a:rPr>
                        <a:t>Karakteristike</a:t>
                      </a:r>
                      <a:r>
                        <a:rPr lang="en-US" sz="800" dirty="0">
                          <a:effectLst/>
                        </a:rPr>
                        <a:t> </a:t>
                      </a:r>
                      <a:r>
                        <a:rPr lang="en-US" sz="800" dirty="0" err="1">
                          <a:effectLst/>
                        </a:rPr>
                        <a:t>sistema</a:t>
                      </a:r>
                      <a:endParaRPr lang="en-US" sz="1100" dirty="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NTSC</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PAL</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SECAM</a:t>
                      </a:r>
                      <a:endParaRPr lang="en-US" sz="1100">
                        <a:solidFill>
                          <a:srgbClr val="000000"/>
                        </a:solidFill>
                        <a:effectLst/>
                        <a:latin typeface="Times New Roman"/>
                        <a:ea typeface="Calibri"/>
                        <a:cs typeface="Times New Roman"/>
                      </a:endParaRPr>
                    </a:p>
                  </a:txBody>
                  <a:tcPr marL="64206" marR="64206" marT="0" marB="0" anchor="ctr"/>
                </a:tc>
              </a:tr>
              <a:tr h="542611">
                <a:tc>
                  <a:txBody>
                    <a:bodyPr/>
                    <a:lstStyle/>
                    <a:p>
                      <a:pPr algn="ctr">
                        <a:spcAft>
                          <a:spcPts val="0"/>
                        </a:spcAft>
                      </a:pPr>
                      <a:r>
                        <a:rPr lang="en-US" sz="800" dirty="0" err="1">
                          <a:effectLst/>
                        </a:rPr>
                        <a:t>Broj</a:t>
                      </a:r>
                      <a:r>
                        <a:rPr lang="en-US" sz="800" dirty="0">
                          <a:effectLst/>
                        </a:rPr>
                        <a:t> </a:t>
                      </a:r>
                      <a:r>
                        <a:rPr lang="en-US" sz="800" dirty="0" err="1">
                          <a:effectLst/>
                        </a:rPr>
                        <a:t>linija</a:t>
                      </a:r>
                      <a:endParaRPr lang="en-US" sz="1100" dirty="0">
                        <a:solidFill>
                          <a:srgbClr val="000000"/>
                        </a:solidFill>
                        <a:effectLst/>
                        <a:latin typeface="Times New Roman"/>
                        <a:ea typeface="Calibri"/>
                        <a:cs typeface="Times New Roman"/>
                      </a:endParaRPr>
                    </a:p>
                  </a:txBody>
                  <a:tcPr marL="64206" marR="64206" marT="0" marB="0" anchor="ctr"/>
                </a:tc>
                <a:tc>
                  <a:txBody>
                    <a:bodyPr/>
                    <a:lstStyle/>
                    <a:p>
                      <a:pPr algn="ctr">
                        <a:lnSpc>
                          <a:spcPct val="115000"/>
                        </a:lnSpc>
                        <a:spcAft>
                          <a:spcPts val="0"/>
                        </a:spcAft>
                      </a:pPr>
                      <a:r>
                        <a:rPr lang="en-US" sz="800">
                          <a:effectLst/>
                        </a:rPr>
                        <a:t>NTSC M 525</a:t>
                      </a:r>
                      <a:endParaRPr lang="en-US" sz="1000">
                        <a:effectLst/>
                        <a:latin typeface="Calibri"/>
                        <a:ea typeface="Calibri"/>
                        <a:cs typeface="Times New Roman"/>
                      </a:endParaRPr>
                    </a:p>
                  </a:txBody>
                  <a:tcPr marL="64206" marR="64206" marT="0" marB="0" anchor="ctr"/>
                </a:tc>
                <a:tc>
                  <a:txBody>
                    <a:bodyPr/>
                    <a:lstStyle/>
                    <a:p>
                      <a:pPr marL="50800" algn="ctr">
                        <a:lnSpc>
                          <a:spcPct val="115000"/>
                        </a:lnSpc>
                        <a:spcAft>
                          <a:spcPts val="0"/>
                        </a:spcAft>
                      </a:pPr>
                      <a:r>
                        <a:rPr lang="en-US" sz="800">
                          <a:effectLst/>
                        </a:rPr>
                        <a:t>PAL N/B/G/H/I/D/K/K1/L/ 625</a:t>
                      </a:r>
                      <a:endParaRPr lang="en-US" sz="1000">
                        <a:effectLst/>
                      </a:endParaRPr>
                    </a:p>
                    <a:p>
                      <a:pPr marL="50800" algn="ctr">
                        <a:lnSpc>
                          <a:spcPct val="115000"/>
                        </a:lnSpc>
                        <a:spcAft>
                          <a:spcPts val="0"/>
                        </a:spcAft>
                      </a:pPr>
                      <a:r>
                        <a:rPr lang="en-US" sz="800">
                          <a:effectLst/>
                        </a:rPr>
                        <a:t> </a:t>
                      </a:r>
                      <a:endParaRPr lang="en-US" sz="1000">
                        <a:effectLst/>
                      </a:endParaRPr>
                    </a:p>
                    <a:p>
                      <a:pPr marL="50800" algn="ctr">
                        <a:lnSpc>
                          <a:spcPct val="115000"/>
                        </a:lnSpc>
                        <a:spcAft>
                          <a:spcPts val="0"/>
                        </a:spcAft>
                      </a:pPr>
                      <a:r>
                        <a:rPr lang="en-US" sz="800">
                          <a:effectLst/>
                        </a:rPr>
                        <a:t>PAL M</a:t>
                      </a:r>
                      <a:endParaRPr lang="en-US" sz="1000">
                        <a:effectLst/>
                      </a:endParaRPr>
                    </a:p>
                    <a:p>
                      <a:pPr marL="50800" algn="ctr">
                        <a:lnSpc>
                          <a:spcPct val="115000"/>
                        </a:lnSpc>
                        <a:spcAft>
                          <a:spcPts val="0"/>
                        </a:spcAft>
                      </a:pPr>
                      <a:r>
                        <a:rPr lang="en-US" sz="800">
                          <a:effectLst/>
                        </a:rPr>
                        <a:t>525</a:t>
                      </a:r>
                      <a:endParaRPr lang="en-US" sz="1000">
                        <a:effectLst/>
                        <a:latin typeface="Calibri"/>
                        <a:ea typeface="Calibri"/>
                        <a:cs typeface="Times New Roman"/>
                      </a:endParaRPr>
                    </a:p>
                  </a:txBody>
                  <a:tcPr marL="64206" marR="64206" marT="0" marB="0" anchor="ctr"/>
                </a:tc>
                <a:tc>
                  <a:txBody>
                    <a:bodyPr/>
                    <a:lstStyle/>
                    <a:p>
                      <a:pPr marL="38100" algn="ctr">
                        <a:lnSpc>
                          <a:spcPct val="115000"/>
                        </a:lnSpc>
                        <a:spcAft>
                          <a:spcPts val="0"/>
                        </a:spcAft>
                      </a:pPr>
                      <a:r>
                        <a:rPr lang="en-US" sz="800" dirty="0">
                          <a:effectLst/>
                        </a:rPr>
                        <a:t>SECAM B/ G/D/K/K1/L 819</a:t>
                      </a:r>
                      <a:endParaRPr lang="en-US" sz="1000" dirty="0">
                        <a:effectLst/>
                        <a:latin typeface="Calibri"/>
                        <a:ea typeface="Calibri"/>
                        <a:cs typeface="Times New Roman"/>
                      </a:endParaRPr>
                    </a:p>
                  </a:txBody>
                  <a:tcPr marL="64206" marR="64206" marT="0" marB="0" anchor="ctr"/>
                </a:tc>
              </a:tr>
              <a:tr h="542611">
                <a:tc>
                  <a:txBody>
                    <a:bodyPr/>
                    <a:lstStyle/>
                    <a:p>
                      <a:pPr algn="ctr">
                        <a:spcAft>
                          <a:spcPts val="0"/>
                        </a:spcAft>
                      </a:pPr>
                      <a:r>
                        <a:rPr lang="en-US" sz="800">
                          <a:effectLst/>
                        </a:rPr>
                        <a:t>Učestanost linija</a:t>
                      </a:r>
                      <a:endParaRPr lang="en-US" sz="1100">
                        <a:effectLst/>
                      </a:endParaRPr>
                    </a:p>
                    <a:p>
                      <a:pPr algn="ctr">
                        <a:spcAft>
                          <a:spcPts val="0"/>
                        </a:spcAft>
                      </a:pPr>
                      <a:r>
                        <a:rPr lang="en-US" sz="800">
                          <a:effectLst/>
                        </a:rPr>
                        <a:t>[Hz]</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lnSpc>
                          <a:spcPct val="115000"/>
                        </a:lnSpc>
                        <a:spcAft>
                          <a:spcPts val="0"/>
                        </a:spcAft>
                      </a:pPr>
                      <a:r>
                        <a:rPr lang="en-US" sz="800">
                          <a:effectLst/>
                        </a:rPr>
                        <a:t>15750</a:t>
                      </a:r>
                      <a:endParaRPr lang="en-US" sz="1000">
                        <a:effectLst/>
                        <a:latin typeface="Calibri"/>
                        <a:ea typeface="Calibri"/>
                        <a:cs typeface="Times New Roman"/>
                      </a:endParaRPr>
                    </a:p>
                  </a:txBody>
                  <a:tcPr marL="64206" marR="64206" marT="0" marB="0" anchor="ctr"/>
                </a:tc>
                <a:tc>
                  <a:txBody>
                    <a:bodyPr/>
                    <a:lstStyle/>
                    <a:p>
                      <a:pPr marL="50800" algn="ctr">
                        <a:lnSpc>
                          <a:spcPct val="115000"/>
                        </a:lnSpc>
                        <a:spcAft>
                          <a:spcPts val="0"/>
                        </a:spcAft>
                      </a:pPr>
                      <a:r>
                        <a:rPr lang="en-US" sz="800">
                          <a:effectLst/>
                        </a:rPr>
                        <a:t>PAL N/B/G/H/I/D/K/K1/L/</a:t>
                      </a:r>
                      <a:endParaRPr lang="en-US" sz="1000">
                        <a:effectLst/>
                      </a:endParaRPr>
                    </a:p>
                    <a:p>
                      <a:pPr marL="50800" algn="ctr">
                        <a:lnSpc>
                          <a:spcPct val="115000"/>
                        </a:lnSpc>
                        <a:spcAft>
                          <a:spcPts val="0"/>
                        </a:spcAft>
                      </a:pPr>
                      <a:r>
                        <a:rPr lang="en-US" sz="800">
                          <a:effectLst/>
                        </a:rPr>
                        <a:t>15625</a:t>
                      </a:r>
                      <a:endParaRPr lang="en-US" sz="1000">
                        <a:effectLst/>
                      </a:endParaRPr>
                    </a:p>
                    <a:p>
                      <a:pPr marL="50800" algn="ctr">
                        <a:lnSpc>
                          <a:spcPct val="115000"/>
                        </a:lnSpc>
                        <a:spcAft>
                          <a:spcPts val="0"/>
                        </a:spcAft>
                      </a:pPr>
                      <a:r>
                        <a:rPr lang="en-US" sz="800">
                          <a:effectLst/>
                        </a:rPr>
                        <a:t> </a:t>
                      </a:r>
                      <a:endParaRPr lang="en-US" sz="1000">
                        <a:effectLst/>
                      </a:endParaRPr>
                    </a:p>
                    <a:p>
                      <a:pPr marL="50800" algn="ctr">
                        <a:lnSpc>
                          <a:spcPct val="115000"/>
                        </a:lnSpc>
                        <a:spcAft>
                          <a:spcPts val="0"/>
                        </a:spcAft>
                      </a:pPr>
                      <a:r>
                        <a:rPr lang="en-US" sz="800">
                          <a:effectLst/>
                        </a:rPr>
                        <a:t>PAL M</a:t>
                      </a:r>
                      <a:endParaRPr lang="en-US" sz="1000">
                        <a:effectLst/>
                      </a:endParaRPr>
                    </a:p>
                    <a:p>
                      <a:pPr marL="50800" algn="ctr">
                        <a:lnSpc>
                          <a:spcPct val="115000"/>
                        </a:lnSpc>
                        <a:spcAft>
                          <a:spcPts val="0"/>
                        </a:spcAft>
                      </a:pPr>
                      <a:r>
                        <a:rPr lang="en-US" sz="800">
                          <a:effectLst/>
                        </a:rPr>
                        <a:t>15750</a:t>
                      </a:r>
                      <a:endParaRPr lang="en-US" sz="1000">
                        <a:effectLst/>
                        <a:latin typeface="Calibri"/>
                        <a:ea typeface="Calibri"/>
                        <a:cs typeface="Times New Roman"/>
                      </a:endParaRPr>
                    </a:p>
                  </a:txBody>
                  <a:tcPr marL="64206" marR="64206" marT="0" marB="0" anchor="ctr"/>
                </a:tc>
                <a:tc>
                  <a:txBody>
                    <a:bodyPr/>
                    <a:lstStyle/>
                    <a:p>
                      <a:pPr marL="88900" algn="ctr">
                        <a:lnSpc>
                          <a:spcPct val="115000"/>
                        </a:lnSpc>
                        <a:spcAft>
                          <a:spcPts val="0"/>
                        </a:spcAft>
                      </a:pPr>
                      <a:r>
                        <a:rPr lang="en-US" sz="800">
                          <a:effectLst/>
                        </a:rPr>
                        <a:t>20475</a:t>
                      </a:r>
                      <a:endParaRPr lang="en-US" sz="1000">
                        <a:effectLst/>
                        <a:latin typeface="Calibri"/>
                        <a:ea typeface="Calibri"/>
                        <a:cs typeface="Times New Roman"/>
                      </a:endParaRPr>
                    </a:p>
                  </a:txBody>
                  <a:tcPr marL="64206" marR="64206" marT="0" marB="0" anchor="ctr"/>
                </a:tc>
              </a:tr>
              <a:tr h="166560">
                <a:tc>
                  <a:txBody>
                    <a:bodyPr/>
                    <a:lstStyle/>
                    <a:p>
                      <a:pPr algn="ctr">
                        <a:spcAft>
                          <a:spcPts val="0"/>
                        </a:spcAft>
                      </a:pPr>
                      <a:r>
                        <a:rPr lang="en-US" sz="800">
                          <a:effectLst/>
                        </a:rPr>
                        <a:t>Učestanost poluslike</a:t>
                      </a:r>
                      <a:endParaRPr lang="en-US" sz="1100">
                        <a:effectLst/>
                      </a:endParaRPr>
                    </a:p>
                    <a:p>
                      <a:pPr algn="ctr">
                        <a:spcAft>
                          <a:spcPts val="0"/>
                        </a:spcAft>
                      </a:pPr>
                      <a:r>
                        <a:rPr lang="en-US" sz="800">
                          <a:effectLst/>
                        </a:rPr>
                        <a:t>[Hz]</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lnSpc>
                          <a:spcPct val="115000"/>
                        </a:lnSpc>
                        <a:spcAft>
                          <a:spcPts val="0"/>
                        </a:spcAft>
                      </a:pPr>
                      <a:r>
                        <a:rPr lang="en-US" sz="800">
                          <a:effectLst/>
                        </a:rPr>
                        <a:t>60</a:t>
                      </a:r>
                      <a:endParaRPr lang="en-US" sz="1000">
                        <a:effectLst/>
                        <a:latin typeface="Calibri"/>
                        <a:ea typeface="Calibri"/>
                        <a:cs typeface="Times New Roman"/>
                      </a:endParaRPr>
                    </a:p>
                  </a:txBody>
                  <a:tcPr marL="64206" marR="64206" marT="0" marB="0" anchor="ctr"/>
                </a:tc>
                <a:tc>
                  <a:txBody>
                    <a:bodyPr/>
                    <a:lstStyle/>
                    <a:p>
                      <a:pPr marL="50800" algn="ctr">
                        <a:lnSpc>
                          <a:spcPct val="115000"/>
                        </a:lnSpc>
                        <a:spcAft>
                          <a:spcPts val="0"/>
                        </a:spcAft>
                      </a:pPr>
                      <a:r>
                        <a:rPr lang="en-US" sz="800">
                          <a:effectLst/>
                        </a:rPr>
                        <a:t>60</a:t>
                      </a:r>
                      <a:endParaRPr lang="en-US" sz="1000">
                        <a:effectLst/>
                        <a:latin typeface="Calibri"/>
                        <a:ea typeface="Calibri"/>
                        <a:cs typeface="Times New Roman"/>
                      </a:endParaRPr>
                    </a:p>
                  </a:txBody>
                  <a:tcPr marL="64206" marR="64206" marT="0" marB="0" anchor="ctr"/>
                </a:tc>
                <a:tc>
                  <a:txBody>
                    <a:bodyPr/>
                    <a:lstStyle/>
                    <a:p>
                      <a:pPr algn="ctr">
                        <a:lnSpc>
                          <a:spcPct val="115000"/>
                        </a:lnSpc>
                        <a:spcAft>
                          <a:spcPts val="0"/>
                        </a:spcAft>
                      </a:pPr>
                      <a:r>
                        <a:rPr lang="en-US" sz="800">
                          <a:effectLst/>
                        </a:rPr>
                        <a:t>50</a:t>
                      </a:r>
                      <a:endParaRPr lang="en-US" sz="1000">
                        <a:effectLst/>
                        <a:latin typeface="Calibri"/>
                        <a:ea typeface="Calibri"/>
                        <a:cs typeface="Times New Roman"/>
                      </a:endParaRPr>
                    </a:p>
                  </a:txBody>
                  <a:tcPr marL="64206" marR="64206" marT="0" marB="0" anchor="ctr"/>
                </a:tc>
              </a:tr>
              <a:tr h="166560">
                <a:tc>
                  <a:txBody>
                    <a:bodyPr/>
                    <a:lstStyle/>
                    <a:p>
                      <a:pPr algn="ctr">
                        <a:spcAft>
                          <a:spcPts val="0"/>
                        </a:spcAft>
                      </a:pPr>
                      <a:r>
                        <a:rPr lang="en-US" sz="800">
                          <a:effectLst/>
                        </a:rPr>
                        <a:t>Trajanje linija</a:t>
                      </a:r>
                      <a:endParaRPr lang="en-US" sz="1100">
                        <a:effectLst/>
                      </a:endParaRPr>
                    </a:p>
                    <a:p>
                      <a:pPr algn="ctr">
                        <a:spcAft>
                          <a:spcPts val="0"/>
                        </a:spcAft>
                      </a:pPr>
                      <a:r>
                        <a:rPr lang="en-US" sz="800">
                          <a:effectLst/>
                        </a:rPr>
                        <a:t>[µs]</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lnSpc>
                          <a:spcPct val="115000"/>
                        </a:lnSpc>
                        <a:spcAft>
                          <a:spcPts val="0"/>
                        </a:spcAft>
                      </a:pPr>
                      <a:r>
                        <a:rPr lang="en-US" sz="800">
                          <a:effectLst/>
                        </a:rPr>
                        <a:t>63,55</a:t>
                      </a:r>
                      <a:endParaRPr lang="en-US" sz="1000">
                        <a:effectLst/>
                        <a:latin typeface="Calibri"/>
                        <a:ea typeface="Calibri"/>
                        <a:cs typeface="Times New Roman"/>
                      </a:endParaRPr>
                    </a:p>
                  </a:txBody>
                  <a:tcPr marL="64206" marR="64206" marT="0" marB="0" anchor="ctr"/>
                </a:tc>
                <a:tc>
                  <a:txBody>
                    <a:bodyPr/>
                    <a:lstStyle/>
                    <a:p>
                      <a:pPr algn="ctr">
                        <a:lnSpc>
                          <a:spcPct val="115000"/>
                        </a:lnSpc>
                        <a:spcAft>
                          <a:spcPts val="0"/>
                        </a:spcAft>
                      </a:pPr>
                      <a:r>
                        <a:rPr lang="en-US" sz="800">
                          <a:effectLst/>
                        </a:rPr>
                        <a:t>64</a:t>
                      </a:r>
                      <a:endParaRPr lang="en-US" sz="1000">
                        <a:effectLst/>
                        <a:latin typeface="Calibri"/>
                        <a:ea typeface="Calibri"/>
                        <a:cs typeface="Times New Roman"/>
                      </a:endParaRPr>
                    </a:p>
                  </a:txBody>
                  <a:tcPr marL="64206" marR="64206" marT="0" marB="0" anchor="ctr"/>
                </a:tc>
                <a:tc>
                  <a:txBody>
                    <a:bodyPr/>
                    <a:lstStyle/>
                    <a:p>
                      <a:pPr algn="ctr">
                        <a:lnSpc>
                          <a:spcPct val="115000"/>
                        </a:lnSpc>
                        <a:spcAft>
                          <a:spcPts val="0"/>
                        </a:spcAft>
                      </a:pPr>
                      <a:r>
                        <a:rPr lang="en-US" sz="800">
                          <a:effectLst/>
                        </a:rPr>
                        <a:t>64</a:t>
                      </a:r>
                      <a:endParaRPr lang="en-US" sz="1000">
                        <a:effectLst/>
                        <a:latin typeface="Calibri"/>
                        <a:ea typeface="Calibri"/>
                        <a:cs typeface="Times New Roman"/>
                      </a:endParaRPr>
                    </a:p>
                  </a:txBody>
                  <a:tcPr marL="64206" marR="64206" marT="0" marB="0" anchor="ctr"/>
                </a:tc>
              </a:tr>
              <a:tr h="166560">
                <a:tc>
                  <a:txBody>
                    <a:bodyPr/>
                    <a:lstStyle/>
                    <a:p>
                      <a:pPr algn="ctr">
                        <a:spcAft>
                          <a:spcPts val="0"/>
                        </a:spcAft>
                      </a:pPr>
                      <a:r>
                        <a:rPr lang="en-US" sz="800">
                          <a:effectLst/>
                        </a:rPr>
                        <a:t>Trajanje aktinog dela linija</a:t>
                      </a:r>
                      <a:endParaRPr lang="en-US" sz="1100">
                        <a:effectLst/>
                      </a:endParaRPr>
                    </a:p>
                    <a:p>
                      <a:pPr algn="ctr">
                        <a:spcAft>
                          <a:spcPts val="0"/>
                        </a:spcAft>
                      </a:pPr>
                      <a:r>
                        <a:rPr lang="en-US" sz="800">
                          <a:effectLst/>
                        </a:rPr>
                        <a:t>[µs]</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lnSpc>
                          <a:spcPct val="115000"/>
                        </a:lnSpc>
                        <a:spcAft>
                          <a:spcPts val="0"/>
                        </a:spcAft>
                      </a:pPr>
                      <a:r>
                        <a:rPr lang="en-US" sz="800">
                          <a:effectLst/>
                        </a:rPr>
                        <a:t>52,6</a:t>
                      </a:r>
                      <a:endParaRPr lang="en-US" sz="1000">
                        <a:effectLst/>
                        <a:latin typeface="Calibri"/>
                        <a:ea typeface="Calibri"/>
                        <a:cs typeface="Times New Roman"/>
                      </a:endParaRPr>
                    </a:p>
                  </a:txBody>
                  <a:tcPr marL="64206" marR="64206" marT="0" marB="0" anchor="ctr"/>
                </a:tc>
                <a:tc>
                  <a:txBody>
                    <a:bodyPr/>
                    <a:lstStyle/>
                    <a:p>
                      <a:pPr marL="50800" algn="ctr">
                        <a:lnSpc>
                          <a:spcPct val="115000"/>
                        </a:lnSpc>
                        <a:spcAft>
                          <a:spcPts val="0"/>
                        </a:spcAft>
                      </a:pPr>
                      <a:r>
                        <a:rPr lang="en-US" sz="800">
                          <a:effectLst/>
                        </a:rPr>
                        <a:t>52</a:t>
                      </a:r>
                      <a:endParaRPr lang="en-US" sz="1000">
                        <a:effectLst/>
                        <a:latin typeface="Calibri"/>
                        <a:ea typeface="Calibri"/>
                        <a:cs typeface="Times New Roman"/>
                      </a:endParaRPr>
                    </a:p>
                  </a:txBody>
                  <a:tcPr marL="64206" marR="64206" marT="0" marB="0" anchor="ctr"/>
                </a:tc>
                <a:tc>
                  <a:txBody>
                    <a:bodyPr/>
                    <a:lstStyle/>
                    <a:p>
                      <a:pPr algn="ctr">
                        <a:lnSpc>
                          <a:spcPct val="115000"/>
                        </a:lnSpc>
                        <a:spcAft>
                          <a:spcPts val="0"/>
                        </a:spcAft>
                      </a:pPr>
                      <a:r>
                        <a:rPr lang="en-US" sz="800">
                          <a:effectLst/>
                        </a:rPr>
                        <a:t>52</a:t>
                      </a:r>
                      <a:endParaRPr lang="en-US" sz="1000">
                        <a:effectLst/>
                        <a:latin typeface="Calibri"/>
                        <a:ea typeface="Calibri"/>
                        <a:cs typeface="Times New Roman"/>
                      </a:endParaRPr>
                    </a:p>
                  </a:txBody>
                  <a:tcPr marL="64206" marR="64206" marT="0" marB="0" anchor="ctr"/>
                </a:tc>
              </a:tr>
              <a:tr h="333120">
                <a:tc>
                  <a:txBody>
                    <a:bodyPr/>
                    <a:lstStyle/>
                    <a:p>
                      <a:pPr algn="ctr">
                        <a:spcAft>
                          <a:spcPts val="0"/>
                        </a:spcAft>
                      </a:pPr>
                      <a:r>
                        <a:rPr lang="en-US" sz="800">
                          <a:effectLst/>
                        </a:rPr>
                        <a:t>Učestanost nosioca boje</a:t>
                      </a:r>
                      <a:endParaRPr lang="en-US" sz="1100">
                        <a:effectLst/>
                      </a:endParaRPr>
                    </a:p>
                    <a:p>
                      <a:pPr algn="ctr">
                        <a:spcAft>
                          <a:spcPts val="0"/>
                        </a:spcAft>
                      </a:pPr>
                      <a:r>
                        <a:rPr lang="en-US" sz="800">
                          <a:effectLst/>
                        </a:rPr>
                        <a:t>[MHz]</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3,58</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4,43</a:t>
                      </a:r>
                      <a:endParaRPr lang="en-US" sz="1100">
                        <a:effectLst/>
                      </a:endParaRPr>
                    </a:p>
                    <a:p>
                      <a:pPr algn="ctr">
                        <a:spcAft>
                          <a:spcPts val="0"/>
                        </a:spcAft>
                      </a:pPr>
                      <a:r>
                        <a:rPr lang="en-US" sz="800">
                          <a:effectLst/>
                        </a:rPr>
                        <a:t> </a:t>
                      </a:r>
                      <a:endParaRPr lang="en-US" sz="1100">
                        <a:effectLst/>
                      </a:endParaRPr>
                    </a:p>
                    <a:p>
                      <a:pPr algn="ctr">
                        <a:spcAft>
                          <a:spcPts val="0"/>
                        </a:spcAft>
                      </a:pPr>
                      <a:r>
                        <a:rPr lang="en-US" sz="800">
                          <a:effectLst/>
                        </a:rPr>
                        <a:t>PAL M</a:t>
                      </a:r>
                      <a:endParaRPr lang="en-US" sz="1100">
                        <a:effectLst/>
                      </a:endParaRPr>
                    </a:p>
                    <a:p>
                      <a:pPr algn="ctr">
                        <a:spcAft>
                          <a:spcPts val="0"/>
                        </a:spcAft>
                      </a:pPr>
                      <a:r>
                        <a:rPr lang="en-US" sz="800">
                          <a:effectLst/>
                        </a:rPr>
                        <a:t>3,58</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f</a:t>
                      </a:r>
                      <a:r>
                        <a:rPr lang="en-US" sz="800" baseline="-25000">
                          <a:effectLst/>
                        </a:rPr>
                        <a:t>DR</a:t>
                      </a:r>
                      <a:r>
                        <a:rPr lang="en-US" sz="800">
                          <a:effectLst/>
                        </a:rPr>
                        <a:t> = 4,41</a:t>
                      </a:r>
                      <a:endParaRPr lang="en-US" sz="1100">
                        <a:effectLst/>
                      </a:endParaRPr>
                    </a:p>
                    <a:p>
                      <a:pPr algn="ctr">
                        <a:spcAft>
                          <a:spcPts val="0"/>
                        </a:spcAft>
                      </a:pPr>
                      <a:r>
                        <a:rPr lang="en-US" sz="800">
                          <a:effectLst/>
                        </a:rPr>
                        <a:t>f</a:t>
                      </a:r>
                      <a:r>
                        <a:rPr lang="en-US" sz="800" baseline="-25000">
                          <a:effectLst/>
                        </a:rPr>
                        <a:t>DB</a:t>
                      </a:r>
                      <a:r>
                        <a:rPr lang="en-US" sz="800">
                          <a:effectLst/>
                        </a:rPr>
                        <a:t> = 4,25</a:t>
                      </a:r>
                      <a:endParaRPr lang="en-US" sz="1100">
                        <a:solidFill>
                          <a:srgbClr val="000000"/>
                        </a:solidFill>
                        <a:effectLst/>
                        <a:latin typeface="Times New Roman"/>
                        <a:ea typeface="Calibri"/>
                        <a:cs typeface="Times New Roman"/>
                      </a:endParaRPr>
                    </a:p>
                  </a:txBody>
                  <a:tcPr marL="64206" marR="64206" marT="0" marB="0" anchor="ctr"/>
                </a:tc>
              </a:tr>
              <a:tr h="916079">
                <a:tc>
                  <a:txBody>
                    <a:bodyPr/>
                    <a:lstStyle/>
                    <a:p>
                      <a:pPr algn="ctr">
                        <a:spcAft>
                          <a:spcPts val="0"/>
                        </a:spcAft>
                      </a:pPr>
                      <a:r>
                        <a:rPr lang="en-US" sz="800">
                          <a:effectLst/>
                        </a:rPr>
                        <a:t>Širina video signala u osnovnom opsegu</a:t>
                      </a:r>
                      <a:endParaRPr lang="en-US" sz="1100">
                        <a:effectLst/>
                      </a:endParaRPr>
                    </a:p>
                    <a:p>
                      <a:pPr algn="ctr">
                        <a:spcAft>
                          <a:spcPts val="0"/>
                        </a:spcAft>
                      </a:pPr>
                      <a:r>
                        <a:rPr lang="en-US" sz="800">
                          <a:effectLst/>
                        </a:rPr>
                        <a:t>[MHz]</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4</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a:effectLst/>
                        </a:rPr>
                        <a:t>PAL N/B/G/H/</a:t>
                      </a:r>
                      <a:endParaRPr lang="en-US" sz="1100">
                        <a:effectLst/>
                      </a:endParaRPr>
                    </a:p>
                    <a:p>
                      <a:pPr algn="ctr">
                        <a:spcAft>
                          <a:spcPts val="0"/>
                        </a:spcAft>
                      </a:pPr>
                      <a:r>
                        <a:rPr lang="en-US" sz="800">
                          <a:effectLst/>
                        </a:rPr>
                        <a:t>5</a:t>
                      </a:r>
                      <a:endParaRPr lang="en-US" sz="1100">
                        <a:effectLst/>
                      </a:endParaRPr>
                    </a:p>
                    <a:p>
                      <a:pPr algn="ctr">
                        <a:spcAft>
                          <a:spcPts val="0"/>
                        </a:spcAft>
                      </a:pPr>
                      <a:r>
                        <a:rPr lang="en-US" sz="800">
                          <a:effectLst/>
                        </a:rPr>
                        <a:t> </a:t>
                      </a:r>
                      <a:endParaRPr lang="en-US" sz="1100">
                        <a:effectLst/>
                      </a:endParaRPr>
                    </a:p>
                    <a:p>
                      <a:pPr algn="ctr">
                        <a:spcAft>
                          <a:spcPts val="0"/>
                        </a:spcAft>
                      </a:pPr>
                      <a:r>
                        <a:rPr lang="en-US" sz="800">
                          <a:effectLst/>
                        </a:rPr>
                        <a:t>/K/K1/L/</a:t>
                      </a:r>
                      <a:endParaRPr lang="en-US" sz="1100">
                        <a:effectLst/>
                      </a:endParaRPr>
                    </a:p>
                    <a:p>
                      <a:pPr algn="ctr">
                        <a:spcAft>
                          <a:spcPts val="0"/>
                        </a:spcAft>
                      </a:pPr>
                      <a:r>
                        <a:rPr lang="en-US" sz="800">
                          <a:effectLst/>
                        </a:rPr>
                        <a:t>6</a:t>
                      </a:r>
                      <a:endParaRPr lang="en-US" sz="1100">
                        <a:effectLst/>
                      </a:endParaRPr>
                    </a:p>
                    <a:p>
                      <a:pPr algn="ctr">
                        <a:spcAft>
                          <a:spcPts val="0"/>
                        </a:spcAft>
                      </a:pPr>
                      <a:r>
                        <a:rPr lang="en-US" sz="800">
                          <a:effectLst/>
                        </a:rPr>
                        <a:t> </a:t>
                      </a:r>
                      <a:endParaRPr lang="en-US" sz="1100">
                        <a:effectLst/>
                      </a:endParaRPr>
                    </a:p>
                    <a:p>
                      <a:pPr algn="ctr">
                        <a:spcAft>
                          <a:spcPts val="0"/>
                        </a:spcAft>
                      </a:pPr>
                      <a:r>
                        <a:rPr lang="en-US" sz="800">
                          <a:effectLst/>
                        </a:rPr>
                        <a:t>PAL M/N</a:t>
                      </a:r>
                      <a:endParaRPr lang="en-US" sz="1100">
                        <a:effectLst/>
                      </a:endParaRPr>
                    </a:p>
                    <a:p>
                      <a:pPr algn="ctr">
                        <a:spcAft>
                          <a:spcPts val="0"/>
                        </a:spcAft>
                      </a:pPr>
                      <a:r>
                        <a:rPr lang="en-US" sz="800">
                          <a:effectLst/>
                        </a:rPr>
                        <a:t>4.2</a:t>
                      </a:r>
                      <a:endParaRPr lang="en-US" sz="1100">
                        <a:effectLst/>
                      </a:endParaRPr>
                    </a:p>
                    <a:p>
                      <a:pPr algn="ctr">
                        <a:spcAft>
                          <a:spcPts val="0"/>
                        </a:spcAft>
                      </a:pPr>
                      <a:r>
                        <a:rPr lang="en-US" sz="800">
                          <a:effectLst/>
                        </a:rPr>
                        <a:t> </a:t>
                      </a:r>
                      <a:endParaRPr lang="en-US" sz="1100">
                        <a:effectLst/>
                      </a:endParaRPr>
                    </a:p>
                    <a:p>
                      <a:pPr algn="ctr">
                        <a:spcAft>
                          <a:spcPts val="0"/>
                        </a:spcAft>
                      </a:pPr>
                      <a:r>
                        <a:rPr lang="en-US" sz="800">
                          <a:effectLst/>
                        </a:rPr>
                        <a:t>PAL I</a:t>
                      </a:r>
                      <a:endParaRPr lang="en-US" sz="1100">
                        <a:effectLst/>
                      </a:endParaRPr>
                    </a:p>
                    <a:p>
                      <a:pPr algn="ctr">
                        <a:spcAft>
                          <a:spcPts val="0"/>
                        </a:spcAft>
                      </a:pPr>
                      <a:r>
                        <a:rPr lang="en-US" sz="800">
                          <a:effectLst/>
                        </a:rPr>
                        <a:t>5.5</a:t>
                      </a:r>
                      <a:endParaRPr lang="en-US" sz="1100">
                        <a:solidFill>
                          <a:srgbClr val="000000"/>
                        </a:solidFill>
                        <a:effectLst/>
                        <a:latin typeface="Times New Roman"/>
                        <a:ea typeface="Calibri"/>
                        <a:cs typeface="Times New Roman"/>
                      </a:endParaRPr>
                    </a:p>
                  </a:txBody>
                  <a:tcPr marL="64206" marR="64206" marT="0" marB="0" anchor="ctr"/>
                </a:tc>
                <a:tc>
                  <a:txBody>
                    <a:bodyPr/>
                    <a:lstStyle/>
                    <a:p>
                      <a:pPr algn="ctr">
                        <a:spcAft>
                          <a:spcPts val="0"/>
                        </a:spcAft>
                      </a:pPr>
                      <a:r>
                        <a:rPr lang="en-US" sz="800" dirty="0">
                          <a:effectLst/>
                        </a:rPr>
                        <a:t>10,6</a:t>
                      </a:r>
                      <a:endParaRPr lang="en-US" sz="1100" dirty="0">
                        <a:solidFill>
                          <a:srgbClr val="000000"/>
                        </a:solidFill>
                        <a:effectLst/>
                        <a:latin typeface="Times New Roman"/>
                        <a:ea typeface="Calibri"/>
                        <a:cs typeface="Times New Roman"/>
                      </a:endParaRPr>
                    </a:p>
                  </a:txBody>
                  <a:tcPr marL="64206" marR="64206" marT="0" marB="0" anchor="ctr"/>
                </a:tc>
              </a:tr>
            </a:tbl>
          </a:graphicData>
        </a:graphic>
      </p:graphicFrame>
    </p:spTree>
    <p:extLst>
      <p:ext uri="{BB962C8B-B14F-4D97-AF65-F5344CB8AC3E}">
        <p14:creationId xmlns:p14="http://schemas.microsoft.com/office/powerpoint/2010/main" val="524391136"/>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it-IT" sz="1200" b="1" dirty="0"/>
              <a:t>b) </a:t>
            </a:r>
            <a:r>
              <a:rPr lang="it-IT" sz="1200" dirty="0" smtClean="0"/>
              <a:t>black </a:t>
            </a:r>
            <a:r>
              <a:rPr lang="it-IT" sz="1200" dirty="0"/>
              <a:t>burst </a:t>
            </a:r>
            <a:r>
              <a:rPr lang="it-IT" sz="1200" dirty="0" smtClean="0"/>
              <a:t>signal</a:t>
            </a:r>
            <a:endParaRPr lang="sr-Latn-RS" sz="1200" dirty="0" smtClean="0"/>
          </a:p>
          <a:p>
            <a:pPr marL="0" indent="0" algn="just">
              <a:buNone/>
            </a:pP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30148"/>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641133"/>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it-IT" sz="1200" b="1" dirty="0"/>
              <a:t>c) </a:t>
            </a:r>
            <a:r>
              <a:rPr lang="it-IT" sz="1200" dirty="0" smtClean="0"/>
              <a:t>luminentni </a:t>
            </a:r>
            <a:r>
              <a:rPr lang="it-IT" sz="1200" dirty="0"/>
              <a:t>signal Ey</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16832"/>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38458"/>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it-IT" sz="1200" b="1" dirty="0"/>
              <a:t>d) </a:t>
            </a:r>
            <a:r>
              <a:rPr lang="it-IT" sz="1200" dirty="0" smtClean="0"/>
              <a:t>hrominentni </a:t>
            </a:r>
            <a:r>
              <a:rPr lang="it-IT" sz="1200" dirty="0"/>
              <a:t>signal Ec</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603" y="1916832"/>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018865"/>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pt-BR" sz="1200" b="1" dirty="0"/>
              <a:t>e) </a:t>
            </a:r>
            <a:r>
              <a:rPr lang="pt-BR" sz="1200" dirty="0" smtClean="0"/>
              <a:t>video </a:t>
            </a:r>
            <a:r>
              <a:rPr lang="pt-BR" sz="1200" dirty="0"/>
              <a:t>signal (CVbS - Eu)</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463" y="1916832"/>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625502"/>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a:t>
            </a:r>
            <a:r>
              <a:rPr lang="sr-Latn-RS" sz="1600" b="1" dirty="0"/>
              <a:t>1</a:t>
            </a:r>
            <a:r>
              <a:rPr lang="sr-Latn-RS" sz="1600" b="1" dirty="0" smtClean="0"/>
              <a:t>.</a:t>
            </a:r>
          </a:p>
          <a:p>
            <a:pPr marL="0" indent="0" algn="just">
              <a:buNone/>
            </a:pPr>
            <a:endParaRPr lang="sr-Latn-RS" sz="1200" b="1" dirty="0"/>
          </a:p>
          <a:p>
            <a:pPr marL="0" indent="0" algn="just">
              <a:buNone/>
            </a:pPr>
            <a:r>
              <a:rPr lang="pt-BR" sz="1200" b="1" dirty="0"/>
              <a:t>f) </a:t>
            </a:r>
            <a:r>
              <a:rPr lang="pt-BR" sz="1200" dirty="0" smtClean="0"/>
              <a:t>video </a:t>
            </a:r>
            <a:r>
              <a:rPr lang="pt-BR" sz="1200" dirty="0"/>
              <a:t>signal (CVbS - Ev)</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16832"/>
            <a:ext cx="61182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24476"/>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2.</a:t>
            </a:r>
          </a:p>
          <a:p>
            <a:pPr marL="0" indent="0" algn="just">
              <a:buNone/>
            </a:pPr>
            <a:endParaRPr lang="sr-Latn-RS" sz="1200" b="1" dirty="0"/>
          </a:p>
          <a:p>
            <a:pPr marL="0" indent="0" algn="just">
              <a:buNone/>
            </a:pPr>
            <a:r>
              <a:rPr lang="pt-BR" sz="1200" dirty="0"/>
              <a:t>Sa vektorskopa precrtati položaj vektora primarnih i komplementarnih boja sadržanih u kolor bar signalu.</a:t>
            </a: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3750"/>
            <a:ext cx="3915122" cy="364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692274"/>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p>
          <a:p>
            <a:pPr marL="0" indent="0" algn="just">
              <a:buNone/>
            </a:pPr>
            <a:endParaRPr lang="sr-Latn-RS" sz="1200" b="1" dirty="0"/>
          </a:p>
          <a:p>
            <a:pPr marL="0" indent="0" algn="just">
              <a:buNone/>
            </a:pPr>
            <a:r>
              <a:rPr lang="pt-BR" sz="1200" dirty="0"/>
              <a:t>Na ulaz distribucionog pojačavača dovesti ITS signal, linija 17., iz generatora ITS signala. Na izlazu VDA posmatrati izobličenje signala 20T impulsa za sledeći oblik frekvencijske karakteristike:</a:t>
            </a:r>
          </a:p>
          <a:p>
            <a:pPr marL="0" indent="0" algn="just">
              <a:buNone/>
            </a:pPr>
            <a:endParaRPr lang="pt-BR" sz="1200" dirty="0"/>
          </a:p>
          <a:p>
            <a:pPr marL="0" indent="0" algn="just">
              <a:buNone/>
            </a:pPr>
            <a:r>
              <a:rPr lang="pt-BR" sz="1200" b="1" dirty="0"/>
              <a:t>a) </a:t>
            </a:r>
            <a:r>
              <a:rPr lang="pt-BR" sz="1200" dirty="0" smtClean="0"/>
              <a:t>frekvencijska </a:t>
            </a:r>
            <a:r>
              <a:rPr lang="pt-BR" sz="1200" dirty="0"/>
              <a:t>karakteristika VDA pojačavača je podešena ravnomerno za sve frekvencije,</a:t>
            </a:r>
          </a:p>
          <a:p>
            <a:pPr marL="0" indent="0" algn="just">
              <a:buNone/>
            </a:pPr>
            <a:endParaRPr lang="pt-BR" sz="1200" dirty="0"/>
          </a:p>
          <a:p>
            <a:pPr marL="0" indent="0" algn="just">
              <a:buNone/>
            </a:pPr>
            <a:r>
              <a:rPr lang="pt-BR" sz="1200" b="1" dirty="0"/>
              <a:t>b) </a:t>
            </a:r>
            <a:r>
              <a:rPr lang="pt-BR" sz="1200" dirty="0" smtClean="0"/>
              <a:t>na </a:t>
            </a:r>
            <a:r>
              <a:rPr lang="pt-BR" sz="1200" dirty="0"/>
              <a:t>VDA pojačavaču više su pojačane visoke frekvencije,</a:t>
            </a:r>
          </a:p>
          <a:p>
            <a:pPr marL="0" indent="0" algn="just">
              <a:buNone/>
            </a:pPr>
            <a:endParaRPr lang="pt-BR" sz="1200" dirty="0"/>
          </a:p>
          <a:p>
            <a:pPr marL="0" indent="0" algn="just">
              <a:buNone/>
            </a:pPr>
            <a:r>
              <a:rPr lang="pt-BR" sz="1200" b="1" dirty="0"/>
              <a:t>c) </a:t>
            </a:r>
            <a:r>
              <a:rPr lang="pt-BR" sz="1200" dirty="0" smtClean="0"/>
              <a:t>na </a:t>
            </a:r>
            <a:r>
              <a:rPr lang="pt-BR" sz="1200" dirty="0"/>
              <a:t>VDA pojačavaču manje su pojačane visoke frekvencije.</a:t>
            </a:r>
          </a:p>
          <a:p>
            <a:pPr marL="0" indent="0" algn="just">
              <a:buNone/>
            </a:pPr>
            <a:endParaRPr lang="pt-BR" sz="1200" dirty="0"/>
          </a:p>
          <a:p>
            <a:pPr marL="0" indent="0" algn="just">
              <a:buNone/>
            </a:pPr>
            <a:r>
              <a:rPr lang="pt-BR" sz="1200" dirty="0"/>
              <a:t>Precrtati dobijene oscilograme na izlazu VDA za sva tri slučaja kada je ulazni merni signal „ITS signal, linija 17.“. Za dobijene rezultate bazne linije signala 20T impulsa odrediti vrednosti za pojačanje i kašnjenje hrominentnog signala u odnosu na luminentni signal.</a:t>
            </a:r>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854" y="4221088"/>
            <a:ext cx="630213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11385"/>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p>
          <a:p>
            <a:pPr marL="0" indent="0" algn="just">
              <a:buNone/>
            </a:pPr>
            <a:endParaRPr lang="sr-Latn-RS" sz="1200" b="1" dirty="0" smtClean="0"/>
          </a:p>
          <a:p>
            <a:pPr marL="0"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860" y="1556792"/>
            <a:ext cx="7910948" cy="404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87705"/>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p>
          <a:p>
            <a:pPr marL="0" indent="0" algn="just">
              <a:buNone/>
            </a:pPr>
            <a:endParaRPr lang="sr-Latn-RS" sz="1200" b="1" dirty="0" smtClean="0"/>
          </a:p>
          <a:p>
            <a:pPr marL="0"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9506"/>
            <a:ext cx="798402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058162"/>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p>
          <a:p>
            <a:pPr marL="0" indent="0" algn="just">
              <a:buNone/>
            </a:pPr>
            <a:endParaRPr lang="sr-Latn-RS" sz="1200" b="1" dirty="0"/>
          </a:p>
          <a:p>
            <a:pPr marL="0" indent="0" algn="just">
              <a:buNone/>
            </a:pPr>
            <a:r>
              <a:rPr lang="pt-BR" sz="1200" dirty="0"/>
              <a:t>Iz generatora ITS signala na ulaz VDA dovesti „ ITS signal, linija 18.“. Izlaz VDA vezati na ulaz osciloskopa i posmatrati talasni oblik signala. Frekvencijsku karakteristiku VDA podesiti tako da:</a:t>
            </a:r>
          </a:p>
          <a:p>
            <a:pPr marL="0" indent="0" algn="just">
              <a:buNone/>
            </a:pPr>
            <a:endParaRPr lang="pt-BR" sz="1200" dirty="0"/>
          </a:p>
          <a:p>
            <a:pPr marL="0" indent="0" algn="just">
              <a:buNone/>
            </a:pPr>
            <a:r>
              <a:rPr lang="pt-BR" sz="1200" b="1" dirty="0"/>
              <a:t>a) </a:t>
            </a:r>
            <a:r>
              <a:rPr lang="pt-BR" sz="1200" dirty="0" smtClean="0"/>
              <a:t>ima </a:t>
            </a:r>
            <a:r>
              <a:rPr lang="pt-BR" sz="1200" dirty="0"/>
              <a:t>ravnomerno pojačanje za sve učestanosti TV signala,</a:t>
            </a:r>
          </a:p>
          <a:p>
            <a:pPr marL="0" indent="0" algn="just">
              <a:buNone/>
            </a:pPr>
            <a:endParaRPr lang="pt-BR" sz="1200" dirty="0"/>
          </a:p>
          <a:p>
            <a:pPr marL="0" indent="0" algn="just">
              <a:buNone/>
            </a:pPr>
            <a:r>
              <a:rPr lang="pt-BR" sz="1200" b="1" dirty="0"/>
              <a:t>b) </a:t>
            </a:r>
            <a:r>
              <a:rPr lang="pt-BR" sz="1200" dirty="0" smtClean="0"/>
              <a:t>više </a:t>
            </a:r>
            <a:r>
              <a:rPr lang="pt-BR" sz="1200" dirty="0"/>
              <a:t>su pojačane visoke učestanosti,</a:t>
            </a:r>
          </a:p>
          <a:p>
            <a:pPr marL="0" indent="0" algn="just">
              <a:buNone/>
            </a:pPr>
            <a:endParaRPr lang="pt-BR" sz="1200" dirty="0"/>
          </a:p>
          <a:p>
            <a:pPr marL="0" indent="0" algn="just">
              <a:buNone/>
            </a:pPr>
            <a:r>
              <a:rPr lang="pt-BR" sz="1200" b="1" dirty="0"/>
              <a:t>v) </a:t>
            </a:r>
            <a:r>
              <a:rPr lang="pt-BR" sz="1200" dirty="0" smtClean="0"/>
              <a:t>manje </a:t>
            </a:r>
            <a:r>
              <a:rPr lang="pt-BR" sz="1200" dirty="0"/>
              <a:t>su pojačane visoke učestanosti.</a:t>
            </a:r>
          </a:p>
          <a:p>
            <a:pPr marL="0" indent="0" algn="just">
              <a:buNone/>
            </a:pPr>
            <a:endParaRPr lang="pt-BR" sz="1200" dirty="0"/>
          </a:p>
          <a:p>
            <a:pPr marL="0" indent="0" algn="just">
              <a:buNone/>
            </a:pPr>
            <a:r>
              <a:rPr lang="pt-BR" sz="1200" dirty="0"/>
              <a:t>Precrtati dobijene oscilograme na izlazu VDA za sva tri slučaja kada je ulazni merni signal „ ITS signal, linija 18.“. Prokomentarisati nacrtane oscilograme.</a:t>
            </a:r>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690" y="4202597"/>
            <a:ext cx="7194304" cy="203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45990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marL="255588" indent="-255588" algn="just"/>
            <a:r>
              <a:rPr lang="sr-Latn-RS" sz="1200" b="1" dirty="0" smtClean="0"/>
              <a:t>FORMIRANJE OSNOVNIH TELEVIZIJSKIH SIGNALA</a:t>
            </a:r>
          </a:p>
          <a:p>
            <a:pPr marL="0" indent="0" algn="just">
              <a:buNone/>
            </a:pPr>
            <a:endParaRPr lang="sr-Latn-RS" sz="1200" b="1" dirty="0"/>
          </a:p>
          <a:p>
            <a:pPr marL="0" indent="0" algn="just">
              <a:buNone/>
            </a:pPr>
            <a:endParaRPr lang="sr-Latn-RS" sz="1200" b="1" dirty="0" smtClean="0"/>
          </a:p>
          <a:p>
            <a:pPr marL="0" indent="0" algn="just">
              <a:buNone/>
            </a:pPr>
            <a:endParaRPr lang="sr-Latn-RS" sz="1200" b="1" dirty="0"/>
          </a:p>
          <a:p>
            <a:pPr marL="0" indent="0" algn="just">
              <a:buNone/>
            </a:pPr>
            <a:endParaRPr lang="sr-Latn-RS" sz="1200" b="1" dirty="0" smtClean="0"/>
          </a:p>
          <a:p>
            <a:pPr marL="0" indent="0" algn="just">
              <a:buNone/>
            </a:pPr>
            <a:endParaRPr lang="sr-Latn-RS" sz="1200" b="1" dirty="0"/>
          </a:p>
          <a:p>
            <a:pPr marL="0" indent="0" algn="just">
              <a:buNone/>
            </a:pPr>
            <a:endParaRPr lang="sr-Latn-RS" sz="1200" b="1" dirty="0" smtClean="0"/>
          </a:p>
          <a:p>
            <a:pPr marL="0" indent="0" algn="just">
              <a:buNone/>
            </a:pPr>
            <a:endParaRPr lang="sr-Latn-RS" sz="1200" b="1" dirty="0" smtClean="0"/>
          </a:p>
          <a:p>
            <a:pPr marL="255588" indent="-255588" algn="just"/>
            <a:r>
              <a:rPr lang="sr-Latn-RS" sz="1200" b="1" dirty="0" err="1" smtClean="0"/>
              <a:t>Luminentni</a:t>
            </a:r>
            <a:r>
              <a:rPr lang="sr-Latn-RS" sz="1200" b="1" dirty="0" smtClean="0"/>
              <a:t> </a:t>
            </a:r>
            <a:r>
              <a:rPr lang="sr-Latn-RS" sz="1200" b="1" dirty="0"/>
              <a:t>(monohromatski) signal</a:t>
            </a:r>
            <a:endParaRPr lang="sr-Latn-RS" sz="1200" b="1" dirty="0" smtClean="0"/>
          </a:p>
          <a:p>
            <a:pPr marL="3175" indent="0">
              <a:buNone/>
            </a:pPr>
            <a:endParaRPr lang="sr-Latn-RS" sz="1200" dirty="0"/>
          </a:p>
          <a:p>
            <a:pPr marL="3175" indent="0" algn="just">
              <a:buNone/>
            </a:pPr>
            <a:r>
              <a:rPr lang="en-US" sz="1200" dirty="0" err="1"/>
              <a:t>Luminentni</a:t>
            </a:r>
            <a:r>
              <a:rPr lang="en-US" sz="1200" dirty="0"/>
              <a:t> signal </a:t>
            </a:r>
            <a:r>
              <a:rPr lang="en-US" sz="1200" dirty="0" err="1"/>
              <a:t>nosi</a:t>
            </a:r>
            <a:r>
              <a:rPr lang="en-US" sz="1200" dirty="0"/>
              <a:t> </a:t>
            </a:r>
            <a:r>
              <a:rPr lang="en-US" sz="1200" dirty="0" err="1"/>
              <a:t>informacije</a:t>
            </a:r>
            <a:r>
              <a:rPr lang="en-US" sz="1200" dirty="0"/>
              <a:t> o </a:t>
            </a:r>
            <a:r>
              <a:rPr lang="en-US" sz="1200" dirty="0" err="1"/>
              <a:t>sjajnosti</a:t>
            </a:r>
            <a:r>
              <a:rPr lang="en-US" sz="1200" dirty="0"/>
              <a:t> (</a:t>
            </a:r>
            <a:r>
              <a:rPr lang="en-US" sz="1200" dirty="0" err="1"/>
              <a:t>osvetljaju</a:t>
            </a:r>
            <a:r>
              <a:rPr lang="en-US" sz="1200" dirty="0"/>
              <a:t>) </a:t>
            </a:r>
            <a:r>
              <a:rPr lang="en-US" sz="1200" dirty="0" err="1"/>
              <a:t>pojedinih</a:t>
            </a:r>
            <a:r>
              <a:rPr lang="en-US" sz="1200" dirty="0"/>
              <a:t> </a:t>
            </a:r>
            <a:r>
              <a:rPr lang="en-US" sz="1200" dirty="0" err="1"/>
              <a:t>elemenata</a:t>
            </a:r>
            <a:r>
              <a:rPr lang="en-US" sz="1200" dirty="0"/>
              <a:t> u </a:t>
            </a:r>
            <a:r>
              <a:rPr lang="en-US" sz="1200" dirty="0" err="1"/>
              <a:t>slici</a:t>
            </a:r>
            <a:r>
              <a:rPr lang="en-US" sz="1200" dirty="0"/>
              <a:t> i </a:t>
            </a:r>
            <a:r>
              <a:rPr lang="en-US" sz="1200" dirty="0" err="1"/>
              <a:t>kompatibilan</a:t>
            </a:r>
            <a:r>
              <a:rPr lang="en-US" sz="1200" dirty="0"/>
              <a:t> je </a:t>
            </a:r>
            <a:r>
              <a:rPr lang="en-US" sz="1200" dirty="0" err="1"/>
              <a:t>sa</a:t>
            </a:r>
            <a:r>
              <a:rPr lang="en-US" sz="1200" dirty="0"/>
              <a:t> </a:t>
            </a:r>
            <a:r>
              <a:rPr lang="en-US" sz="1200" dirty="0" err="1"/>
              <a:t>signalom</a:t>
            </a:r>
            <a:r>
              <a:rPr lang="en-US" sz="1200" dirty="0"/>
              <a:t> u </a:t>
            </a:r>
            <a:r>
              <a:rPr lang="en-US" sz="1200" dirty="0" err="1"/>
              <a:t>crno-beloj</a:t>
            </a:r>
            <a:r>
              <a:rPr lang="en-US" sz="1200" dirty="0"/>
              <a:t> </a:t>
            </a:r>
            <a:r>
              <a:rPr lang="en-US" sz="1200" dirty="0" err="1"/>
              <a:t>televiziji</a:t>
            </a:r>
            <a:r>
              <a:rPr lang="en-US" sz="1200" dirty="0"/>
              <a:t>. On </a:t>
            </a:r>
            <a:r>
              <a:rPr lang="en-US" sz="1200" dirty="0" err="1"/>
              <a:t>uglavnom</a:t>
            </a:r>
            <a:r>
              <a:rPr lang="en-US" sz="1200" dirty="0"/>
              <a:t> </a:t>
            </a:r>
            <a:r>
              <a:rPr lang="en-US" sz="1200" dirty="0" err="1"/>
              <a:t>daje</a:t>
            </a:r>
            <a:r>
              <a:rPr lang="en-US" sz="1200" dirty="0"/>
              <a:t> </a:t>
            </a:r>
            <a:r>
              <a:rPr lang="en-US" sz="1200" dirty="0" err="1"/>
              <a:t>slici</a:t>
            </a:r>
            <a:r>
              <a:rPr lang="en-US" sz="1200" dirty="0"/>
              <a:t> </a:t>
            </a:r>
            <a:r>
              <a:rPr lang="en-US" sz="1200" dirty="0" err="1"/>
              <a:t>oštrinu</a:t>
            </a:r>
            <a:r>
              <a:rPr lang="en-US" sz="1200" dirty="0"/>
              <a:t> i </a:t>
            </a:r>
            <a:r>
              <a:rPr lang="en-US" sz="1200" dirty="0" err="1"/>
              <a:t>zauzima</a:t>
            </a:r>
            <a:r>
              <a:rPr lang="en-US" sz="1200" dirty="0"/>
              <a:t> </a:t>
            </a:r>
            <a:r>
              <a:rPr lang="en-US" sz="1200" dirty="0" err="1"/>
              <a:t>frekvencijski</a:t>
            </a:r>
            <a:r>
              <a:rPr lang="en-US" sz="1200" dirty="0"/>
              <a:t> </a:t>
            </a:r>
            <a:r>
              <a:rPr lang="en-US" sz="1200" dirty="0" err="1"/>
              <a:t>opseg</a:t>
            </a:r>
            <a:r>
              <a:rPr lang="en-US" sz="1200" dirty="0"/>
              <a:t> od 10Hz do 5MHz. </a:t>
            </a:r>
            <a:r>
              <a:rPr lang="en-US" sz="1200" dirty="0" err="1"/>
              <a:t>Ovaj</a:t>
            </a:r>
            <a:r>
              <a:rPr lang="en-US" sz="1200" dirty="0"/>
              <a:t> </a:t>
            </a:r>
            <a:r>
              <a:rPr lang="en-US" sz="1200" dirty="0" err="1"/>
              <a:t>frekvencijski</a:t>
            </a:r>
            <a:r>
              <a:rPr lang="en-US" sz="1200" dirty="0"/>
              <a:t> </a:t>
            </a:r>
            <a:r>
              <a:rPr lang="en-US" sz="1200" dirty="0" err="1"/>
              <a:t>opseg</a:t>
            </a:r>
            <a:r>
              <a:rPr lang="en-US" sz="1200" dirty="0"/>
              <a:t> </a:t>
            </a:r>
            <a:r>
              <a:rPr lang="en-US" sz="1200" dirty="0" err="1"/>
              <a:t>omogućava</a:t>
            </a:r>
            <a:r>
              <a:rPr lang="en-US" sz="1200" dirty="0"/>
              <a:t> da se </a:t>
            </a:r>
            <a:r>
              <a:rPr lang="en-US" sz="1200" dirty="0" err="1"/>
              <a:t>sitni</a:t>
            </a:r>
            <a:r>
              <a:rPr lang="en-US" sz="1200" dirty="0"/>
              <a:t> </a:t>
            </a:r>
            <a:r>
              <a:rPr lang="en-US" sz="1200" dirty="0" err="1"/>
              <a:t>detalji</a:t>
            </a:r>
            <a:r>
              <a:rPr lang="en-US" sz="1200" dirty="0"/>
              <a:t> u </a:t>
            </a:r>
            <a:r>
              <a:rPr lang="en-US" sz="1200" dirty="0" err="1"/>
              <a:t>nekoj</a:t>
            </a:r>
            <a:r>
              <a:rPr lang="en-US" sz="1200" dirty="0"/>
              <a:t> </a:t>
            </a:r>
            <a:r>
              <a:rPr lang="en-US" sz="1200" dirty="0" err="1"/>
              <a:t>slici</a:t>
            </a:r>
            <a:r>
              <a:rPr lang="en-US" sz="1200" dirty="0"/>
              <a:t> </a:t>
            </a:r>
            <a:r>
              <a:rPr lang="en-US" sz="1200" dirty="0" err="1"/>
              <a:t>reprodukuju</a:t>
            </a:r>
            <a:r>
              <a:rPr lang="en-US" sz="1200" dirty="0"/>
              <a:t> </a:t>
            </a:r>
            <a:r>
              <a:rPr lang="en-US" sz="1200" dirty="0" err="1"/>
              <a:t>sa</a:t>
            </a:r>
            <a:r>
              <a:rPr lang="en-US" sz="1200" dirty="0"/>
              <a:t> </a:t>
            </a:r>
            <a:r>
              <a:rPr lang="en-US" sz="1200" dirty="0" err="1"/>
              <a:t>dovoljnom</a:t>
            </a:r>
            <a:r>
              <a:rPr lang="en-US" sz="1200" dirty="0"/>
              <a:t> </a:t>
            </a:r>
            <a:r>
              <a:rPr lang="en-US" sz="1200" dirty="0" err="1"/>
              <a:t>oštrinom</a:t>
            </a:r>
            <a:r>
              <a:rPr lang="en-US" sz="1200" dirty="0"/>
              <a:t>. </a:t>
            </a:r>
            <a:r>
              <a:rPr lang="en-US" sz="1200" dirty="0" err="1"/>
              <a:t>Luminentni</a:t>
            </a:r>
            <a:r>
              <a:rPr lang="en-US" sz="1200" dirty="0"/>
              <a:t> signal </a:t>
            </a:r>
            <a:r>
              <a:rPr lang="en-US" sz="1200" dirty="0" err="1"/>
              <a:t>može</a:t>
            </a:r>
            <a:r>
              <a:rPr lang="en-US" sz="1200" dirty="0"/>
              <a:t> se </a:t>
            </a:r>
            <a:r>
              <a:rPr lang="en-US" sz="1200" dirty="0" err="1"/>
              <a:t>predstaviti</a:t>
            </a:r>
            <a:r>
              <a:rPr lang="en-US" sz="1200" dirty="0"/>
              <a:t> </a:t>
            </a:r>
            <a:r>
              <a:rPr lang="en-US" sz="1200" dirty="0" err="1"/>
              <a:t>izrazom</a:t>
            </a:r>
            <a:r>
              <a:rPr lang="en-US" sz="1200" dirty="0"/>
              <a:t>:</a:t>
            </a:r>
          </a:p>
          <a:p>
            <a:pPr marL="3175" indent="0" algn="just">
              <a:buNone/>
            </a:pPr>
            <a:endParaRPr lang="en-US" sz="1200" dirty="0"/>
          </a:p>
          <a:p>
            <a:pPr marL="3175" indent="0" algn="ctr">
              <a:buNone/>
            </a:pPr>
            <a:r>
              <a:rPr lang="en-US" sz="1200" b="1" dirty="0" err="1"/>
              <a:t>Ey</a:t>
            </a:r>
            <a:r>
              <a:rPr lang="en-US" sz="1200" b="1" dirty="0"/>
              <a:t>= 0,30ER + 0,59EG + 0,11EB.</a:t>
            </a:r>
          </a:p>
          <a:p>
            <a:pPr marL="3175" indent="0" algn="just">
              <a:buNone/>
            </a:pPr>
            <a:r>
              <a:rPr lang="en-US" sz="1200" dirty="0"/>
              <a:t>	</a:t>
            </a:r>
          </a:p>
          <a:p>
            <a:pPr marL="3175" indent="0" algn="just">
              <a:buNone/>
            </a:pPr>
            <a:r>
              <a:rPr lang="en-US" sz="1200" dirty="0" err="1"/>
              <a:t>Proporcionalan</a:t>
            </a:r>
            <a:r>
              <a:rPr lang="en-US" sz="1200" dirty="0"/>
              <a:t> je </a:t>
            </a:r>
            <a:r>
              <a:rPr lang="en-US" sz="1200" dirty="0" err="1"/>
              <a:t>sjajnosti</a:t>
            </a:r>
            <a:r>
              <a:rPr lang="en-US" sz="1200" dirty="0"/>
              <a:t> </a:t>
            </a:r>
            <a:r>
              <a:rPr lang="en-US" sz="1200" dirty="0" err="1"/>
              <a:t>elemenata</a:t>
            </a:r>
            <a:r>
              <a:rPr lang="en-US" sz="1200" dirty="0"/>
              <a:t> </a:t>
            </a:r>
            <a:r>
              <a:rPr lang="en-US" sz="1200" dirty="0" err="1"/>
              <a:t>slike</a:t>
            </a:r>
            <a:r>
              <a:rPr lang="en-US" sz="1200" dirty="0"/>
              <a:t> i </a:t>
            </a:r>
            <a:r>
              <a:rPr lang="en-US" sz="1200" dirty="0" err="1"/>
              <a:t>dobija</a:t>
            </a:r>
            <a:r>
              <a:rPr lang="en-US" sz="1200" dirty="0"/>
              <a:t> se </a:t>
            </a:r>
            <a:r>
              <a:rPr lang="en-US" sz="1200" dirty="0" err="1"/>
              <a:t>kao</a:t>
            </a:r>
            <a:r>
              <a:rPr lang="en-US" sz="1200" dirty="0"/>
              <a:t> </a:t>
            </a:r>
            <a:r>
              <a:rPr lang="en-US" sz="1200" dirty="0" err="1"/>
              <a:t>zbir</a:t>
            </a:r>
            <a:r>
              <a:rPr lang="en-US" sz="1200" dirty="0"/>
              <a:t> od 30% </a:t>
            </a:r>
            <a:r>
              <a:rPr lang="en-US" sz="1200" dirty="0" err="1"/>
              <a:t>signala</a:t>
            </a:r>
            <a:r>
              <a:rPr lang="en-US" sz="1200" dirty="0"/>
              <a:t> ER, 59% </a:t>
            </a:r>
            <a:r>
              <a:rPr lang="en-US" sz="1200" dirty="0" err="1"/>
              <a:t>signala</a:t>
            </a:r>
            <a:r>
              <a:rPr lang="en-US" sz="1200" dirty="0"/>
              <a:t> EG i 11% </a:t>
            </a:r>
            <a:r>
              <a:rPr lang="en-US" sz="1200" dirty="0" err="1"/>
              <a:t>signala</a:t>
            </a:r>
            <a:r>
              <a:rPr lang="en-US" sz="1200" dirty="0"/>
              <a:t> EB.</a:t>
            </a:r>
          </a:p>
          <a:p>
            <a:pPr marL="3175" indent="0" algn="just">
              <a:buNone/>
            </a:pPr>
            <a:r>
              <a:rPr lang="en-US" sz="1200" dirty="0"/>
              <a:t>	</a:t>
            </a:r>
          </a:p>
          <a:p>
            <a:pPr marL="3175" indent="0" algn="just">
              <a:buNone/>
            </a:pPr>
            <a:r>
              <a:rPr lang="en-US" sz="1200" dirty="0"/>
              <a:t>Na </a:t>
            </a:r>
            <a:r>
              <a:rPr lang="en-US" sz="1200" dirty="0" err="1"/>
              <a:t>slici</a:t>
            </a:r>
            <a:r>
              <a:rPr lang="en-US" sz="1200" dirty="0"/>
              <a:t> 6. </a:t>
            </a:r>
            <a:r>
              <a:rPr lang="en-US" sz="1200" dirty="0" err="1"/>
              <a:t>prikazan</a:t>
            </a:r>
            <a:r>
              <a:rPr lang="en-US" sz="1200" dirty="0"/>
              <a:t> je </a:t>
            </a:r>
            <a:r>
              <a:rPr lang="en-US" sz="1200" dirty="0" err="1"/>
              <a:t>izgled</a:t>
            </a:r>
            <a:r>
              <a:rPr lang="en-US" sz="1200" dirty="0"/>
              <a:t> </a:t>
            </a:r>
            <a:r>
              <a:rPr lang="en-US" sz="1200" dirty="0" err="1"/>
              <a:t>luminentnog</a:t>
            </a:r>
            <a:r>
              <a:rPr lang="en-US" sz="1200" dirty="0"/>
              <a:t> </a:t>
            </a:r>
            <a:r>
              <a:rPr lang="en-US" sz="1200" dirty="0" err="1"/>
              <a:t>signala</a:t>
            </a:r>
            <a:r>
              <a:rPr lang="en-US" sz="1200" dirty="0"/>
              <a:t> </a:t>
            </a:r>
            <a:r>
              <a:rPr lang="en-US" sz="1200" dirty="0" err="1"/>
              <a:t>za</a:t>
            </a:r>
            <a:r>
              <a:rPr lang="en-US" sz="1200" dirty="0"/>
              <a:t> </a:t>
            </a:r>
            <a:r>
              <a:rPr lang="en-US" sz="1200" dirty="0" err="1"/>
              <a:t>belu</a:t>
            </a:r>
            <a:r>
              <a:rPr lang="en-US" sz="1200" dirty="0"/>
              <a:t>, </a:t>
            </a:r>
            <a:r>
              <a:rPr lang="en-US" sz="1200" dirty="0" err="1"/>
              <a:t>crnu</a:t>
            </a:r>
            <a:r>
              <a:rPr lang="en-US" sz="1200" dirty="0"/>
              <a:t>, </a:t>
            </a:r>
            <a:r>
              <a:rPr lang="en-US" sz="1200" dirty="0" err="1"/>
              <a:t>primarne</a:t>
            </a:r>
            <a:r>
              <a:rPr lang="en-US" sz="1200" dirty="0"/>
              <a:t> i </a:t>
            </a:r>
            <a:r>
              <a:rPr lang="en-US" sz="1200" dirty="0" err="1"/>
              <a:t>komplementarne</a:t>
            </a:r>
            <a:r>
              <a:rPr lang="en-US" sz="1200" dirty="0"/>
              <a:t> </a:t>
            </a:r>
            <a:r>
              <a:rPr lang="en-US" sz="1200" dirty="0" err="1"/>
              <a:t>boje</a:t>
            </a:r>
            <a:r>
              <a:rPr lang="en-US" sz="1200" dirty="0"/>
              <a:t>.</a:t>
            </a:r>
          </a:p>
          <a:p>
            <a:pPr marL="3175" indent="0">
              <a:buNone/>
            </a:pPr>
            <a:endParaRPr lang="en-US" sz="1200" dirty="0" smtClean="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45569"/>
            <a:ext cx="2952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75892"/>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p>
          <a:p>
            <a:pPr marL="0" indent="0" algn="just">
              <a:buNone/>
            </a:pPr>
            <a:endParaRPr lang="sr-Latn-RS" sz="1200" b="1" dirty="0" smtClean="0"/>
          </a:p>
          <a:p>
            <a:pPr marL="0"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70850"/>
            <a:ext cx="7895940" cy="403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16610"/>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0" indent="0" algn="just">
              <a:buNone/>
            </a:pPr>
            <a:r>
              <a:rPr lang="sr-Latn-RS" sz="1600" b="1" dirty="0" smtClean="0"/>
              <a:t>ZADATAK 3.</a:t>
            </a:r>
            <a:endParaRPr lang="sr-Latn-RS" sz="1200" b="1" dirty="0" smtClean="0"/>
          </a:p>
          <a:p>
            <a:pPr marL="0"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RAD NA VEŽBI</a:t>
            </a:r>
            <a:endParaRPr lang="en-US" sz="3600" b="1" dirty="0">
              <a:solidFill>
                <a:srgbClr val="FF0000"/>
              </a:solidFill>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7992888" cy="389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516308"/>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lnSpcReduction="10000"/>
          </a:bodyPr>
          <a:lstStyle/>
          <a:p>
            <a:pPr marL="255588" indent="-255588" algn="just"/>
            <a:r>
              <a:rPr lang="sr-Latn-RS" sz="1200" b="1" dirty="0" smtClean="0"/>
              <a:t>Signali </a:t>
            </a:r>
            <a:r>
              <a:rPr lang="sr-Latn-RS" sz="1200" b="1" dirty="0"/>
              <a:t>razlike</a:t>
            </a:r>
            <a:endParaRPr lang="sr-Latn-RS" sz="1200" dirty="0"/>
          </a:p>
          <a:p>
            <a:pPr marL="3175" indent="0">
              <a:buNone/>
            </a:pPr>
            <a:endParaRPr lang="sr-Latn-RS" sz="1200" dirty="0" smtClean="0"/>
          </a:p>
          <a:p>
            <a:pPr marL="3175" indent="0" algn="just">
              <a:buNone/>
            </a:pPr>
            <a:r>
              <a:rPr lang="vi-VN" sz="1200" dirty="0"/>
              <a:t>Signali ER, EG, EB nisu pogodni za prenos kroz radio-difuzni TV sistem, zbog prevelikog frekvencijskog opsega. Kada bi se sva tri signala prenosila posebno sa istom širinom frekvencijskog opsega po jednom telekomunikacionom kanalu bila bi potrebna širina kanala od 3 x 5 = 15MHz. Zbog toga se ovi signali transformišu u signale razlike. Mogu se formirati tri signala razlike boja i to ER – Ey, EB – Ey i EG – Ey. Za formiranje i prenos hrominentnih signala usvojeno je da se koriste dva signala razlike boja i to, ER - Ey i EB - Ey. Signal EG - Ey ne koristi se za prenos zato što je on po amplitudi manji od ova dva signala razlike pa je najviše izložen šumovima. Kako je oko najosetljivije u području spektra zelene boje to bi u tom delu bilo najviše osetljivo i na šumove. Kod prenosa hrominentnih signala iskorišćena je osobina oka da slabije vidi boju sitnih detalja, pa je to omogućilo da se frekvencijski spektar hrominentnih signala ograniči na 1,3MHz, odnosno kod kvalitetnijih visokoprofesionalnih uređaja na 1,5MHz. Tako je rezolucija signala boje redukovana na jednu četvrtinu luminentne rezolucije. Pri prenosu crno-bele slike oba signala razlike boje jednaka su nuli tako da se prenosi samo signal Ey.</a:t>
            </a:r>
          </a:p>
          <a:p>
            <a:pPr marL="3175" indent="0" algn="just">
              <a:buNone/>
            </a:pPr>
            <a:endParaRPr lang="vi-VN" sz="1200" dirty="0"/>
          </a:p>
          <a:p>
            <a:pPr marL="3175" indent="0" algn="just">
              <a:buNone/>
            </a:pPr>
            <a:r>
              <a:rPr lang="vi-VN" sz="1200" dirty="0"/>
              <a:t>Luminentni signal može se opisati jednačinom:</a:t>
            </a:r>
          </a:p>
          <a:p>
            <a:pPr marL="3175" indent="0" algn="just">
              <a:buNone/>
            </a:pPr>
            <a:endParaRPr lang="vi-VN" sz="1200" dirty="0"/>
          </a:p>
          <a:p>
            <a:pPr marL="3175" indent="0" algn="ctr">
              <a:buNone/>
            </a:pPr>
            <a:r>
              <a:rPr lang="vi-VN" sz="1200" b="1" dirty="0"/>
              <a:t>Ey = 0,30ER + 0,59EG + 0,11EB.</a:t>
            </a:r>
          </a:p>
          <a:p>
            <a:pPr marL="3175" indent="0" algn="just">
              <a:buNone/>
            </a:pPr>
            <a:endParaRPr lang="vi-VN" sz="1200" dirty="0"/>
          </a:p>
          <a:p>
            <a:pPr marL="3175" indent="0" algn="just">
              <a:buNone/>
            </a:pPr>
            <a:r>
              <a:rPr lang="vi-VN" sz="1200" dirty="0"/>
              <a:t>Ako se levoj i desnoj strani ove jednačine doda 0,70ER i 0,89EB, respektivno, a onda ona sredi, dobijaju se jednačine za dva signala razlike:</a:t>
            </a:r>
          </a:p>
          <a:p>
            <a:pPr marL="3175" indent="0" algn="just">
              <a:buNone/>
            </a:pPr>
            <a:endParaRPr lang="vi-VN" sz="1200" dirty="0"/>
          </a:p>
          <a:p>
            <a:pPr marL="3175" indent="0" algn="ctr">
              <a:buNone/>
            </a:pPr>
            <a:r>
              <a:rPr lang="vi-VN" sz="1200" b="1" dirty="0"/>
              <a:t>ER – Ey = 0,70ER – 0,59EG – 0,11EB,</a:t>
            </a:r>
          </a:p>
          <a:p>
            <a:pPr marL="3175" indent="0" algn="ctr">
              <a:buNone/>
            </a:pPr>
            <a:r>
              <a:rPr lang="vi-VN" sz="1200" b="1" dirty="0"/>
              <a:t>EB – Ey = – 0,30ER – 0,59EG + 0,89EB.</a:t>
            </a:r>
          </a:p>
          <a:p>
            <a:pPr marL="3175" indent="0">
              <a:buNone/>
            </a:pPr>
            <a:endParaRPr lang="en-US" sz="1200" dirty="0" smtClean="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4053536139"/>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marL="255588" indent="-255588" algn="just"/>
            <a:r>
              <a:rPr lang="sr-Latn-RS" sz="1200" b="1" dirty="0" smtClean="0"/>
              <a:t>Signali </a:t>
            </a:r>
            <a:r>
              <a:rPr lang="sr-Latn-RS" sz="1200" b="1" dirty="0"/>
              <a:t>razlike</a:t>
            </a:r>
            <a:endParaRPr lang="sr-Latn-RS" sz="1200" dirty="0"/>
          </a:p>
          <a:p>
            <a:pPr marL="3175" indent="0">
              <a:buNone/>
            </a:pPr>
            <a:endParaRPr lang="sr-Latn-RS" sz="1200" dirty="0" smtClean="0"/>
          </a:p>
          <a:p>
            <a:pPr marL="3175" indent="0" algn="just">
              <a:buNone/>
            </a:pPr>
            <a:r>
              <a:rPr lang="vi-VN" sz="1200" dirty="0"/>
              <a:t>Iz ovih jednačina vidi se da je dovoljno prenositi samo dva signala razlike, jer su u njima zastupljene informacije za sve tri primarne boje. Treći signal razlike EG - Ey formira se u samom TV prijemniku u matričnom sklopu (PAL dekoder) iz postojeća dva signala razlike.</a:t>
            </a:r>
          </a:p>
          <a:p>
            <a:pPr marL="3175" indent="0" algn="just">
              <a:buNone/>
            </a:pPr>
            <a:endParaRPr lang="vi-VN" sz="1200" dirty="0"/>
          </a:p>
          <a:p>
            <a:pPr marL="3175" indent="0" algn="just">
              <a:buNone/>
            </a:pPr>
            <a:r>
              <a:rPr lang="vi-VN" sz="1200" dirty="0"/>
              <a:t>Dobijanje signala EG –Ey vrši se pomoću sledećih jednačina:</a:t>
            </a:r>
          </a:p>
          <a:p>
            <a:pPr marL="3175" indent="0" algn="just">
              <a:buNone/>
            </a:pPr>
            <a:endParaRPr lang="vi-VN" sz="1200" dirty="0"/>
          </a:p>
          <a:p>
            <a:pPr marL="3175" indent="0" algn="ctr">
              <a:buNone/>
            </a:pPr>
            <a:r>
              <a:rPr lang="vi-VN" sz="1200" b="1" dirty="0"/>
              <a:t>Ey = 0,30ER + 0,59EG + 0,11EB,</a:t>
            </a:r>
          </a:p>
          <a:p>
            <a:pPr marL="3175" indent="0" algn="ctr">
              <a:buNone/>
            </a:pPr>
            <a:r>
              <a:rPr lang="vi-VN" sz="1200" b="1" dirty="0"/>
              <a:t>Ey = 0,30 Ey + 0,59 Ey + 0,11 Ey,</a:t>
            </a:r>
          </a:p>
          <a:p>
            <a:pPr marL="3175" indent="0" algn="just">
              <a:buNone/>
            </a:pPr>
            <a:endParaRPr lang="vi-VN" sz="1200" dirty="0"/>
          </a:p>
          <a:p>
            <a:pPr marL="3175" indent="0" algn="just">
              <a:buNone/>
            </a:pPr>
            <a:r>
              <a:rPr lang="vi-VN" sz="1200" dirty="0"/>
              <a:t>kada se ove dve jednačine međusobno oduzmu dobija se:</a:t>
            </a:r>
          </a:p>
          <a:p>
            <a:pPr marL="3175" indent="0" algn="just">
              <a:buNone/>
            </a:pPr>
            <a:endParaRPr lang="vi-VN" sz="1200" dirty="0"/>
          </a:p>
          <a:p>
            <a:pPr marL="3175" indent="0" algn="ctr">
              <a:buNone/>
            </a:pPr>
            <a:r>
              <a:rPr lang="vi-VN" sz="1200" b="1" dirty="0"/>
              <a:t>EG – Ey = –0,51 (ER – Ey ) – 0,19 (EB – Ey).</a:t>
            </a:r>
          </a:p>
          <a:p>
            <a:pPr marL="3175" indent="0" algn="just">
              <a:buNone/>
            </a:pPr>
            <a:endParaRPr lang="vi-VN" sz="1200" dirty="0"/>
          </a:p>
          <a:p>
            <a:pPr marL="3175" indent="0" algn="just">
              <a:buNone/>
            </a:pPr>
            <a:r>
              <a:rPr lang="vi-VN" sz="1200" dirty="0"/>
              <a:t>U TV prijemniku u dekoderu vrši se dobijanje signala ER – Ey, EB – Ey i EG – Ey, odnosno ER, EG i EB.</a:t>
            </a:r>
          </a:p>
          <a:p>
            <a:pPr marL="3175" indent="0" algn="just">
              <a:buNone/>
            </a:pPr>
            <a:r>
              <a:rPr lang="vi-VN" sz="1200" dirty="0"/>
              <a:t>Koeficijenti uz članove na desnoj strani jednačine EG - Ey manji su od jedinice i imaju negativne vrednosti. Vrednosti manje od jedinice znače da se formiranje EG – Ey signala može realizovati pomoću prostih razdelnika napona sa otpornicima. Minus ispred koeficijenata u jednačini za EG – Ey znači da treba signalima razlike ER – Ey i EB – Ey obrnuti fazu za 180</a:t>
            </a:r>
            <a:r>
              <a:rPr lang="vi-VN" sz="1200" baseline="30000" dirty="0"/>
              <a:t>o</a:t>
            </a:r>
            <a:r>
              <a:rPr lang="vi-VN" sz="1200" dirty="0"/>
              <a:t> pre dolaska u matrično kolo.</a:t>
            </a:r>
          </a:p>
          <a:p>
            <a:pPr marL="3175" indent="0">
              <a:buNone/>
            </a:pPr>
            <a:endParaRPr lang="en-US" sz="1200" dirty="0" smtClean="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320260772"/>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marL="255588" indent="-255588"/>
            <a:r>
              <a:rPr lang="sr-Latn-RS" sz="1200" b="1" dirty="0" err="1" smtClean="0"/>
              <a:t>Hrominentni</a:t>
            </a:r>
            <a:r>
              <a:rPr lang="sr-Latn-RS" sz="1200" b="1" dirty="0" smtClean="0"/>
              <a:t> </a:t>
            </a:r>
            <a:r>
              <a:rPr lang="sr-Latn-RS" sz="1200" b="1" dirty="0"/>
              <a:t>signal</a:t>
            </a:r>
          </a:p>
          <a:p>
            <a:pPr marL="3175" indent="0" algn="ctr">
              <a:buNone/>
            </a:pPr>
            <a:endParaRPr lang="sr-Latn-RS" sz="1200" dirty="0" smtClean="0"/>
          </a:p>
          <a:p>
            <a:pPr marL="3175" indent="0" algn="just">
              <a:buNone/>
            </a:pPr>
            <a:r>
              <a:rPr lang="vi-VN" sz="1200" dirty="0"/>
              <a:t>Hrominentni signal se dobija tako što se prvo signalima razlike ER – Ey i EB – Ey izvrši redukcija amplitude na 0,877 za signal razlike ER – Ey i 0,493 za signal razlike EB – Ey. Na taj način dobijaju se signali Eu (B–Y) i Ev (R–Y), gde signal Eu predstavlja 0,493 signala razlike EB – Ey, a signal Ev predstavlja 0,877 signala razlike ER – Ey. Redukovani signali Eu = 0,493 (EB – Ey) i Ev = 0,877 (ER – Ey) amplitudno modulišu isti noseći signal (subcarrier, podnosilac boje 4,43MHz) ali fazno pomaknut za </a:t>
            </a:r>
            <a:r>
              <a:rPr lang="vi-VN" sz="1200" dirty="0" smtClean="0"/>
              <a:t>90</a:t>
            </a:r>
            <a:r>
              <a:rPr lang="vi-VN" sz="1200" baseline="30000" dirty="0" smtClean="0"/>
              <a:t>o</a:t>
            </a:r>
            <a:r>
              <a:rPr lang="vi-VN" sz="1200" dirty="0" smtClean="0"/>
              <a:t>. </a:t>
            </a:r>
            <a:r>
              <a:rPr lang="vi-VN" sz="1200" dirty="0"/>
              <a:t>Na ovaj način vrši se dvostruka ili kvadraturna AM, jer su podnosioci u kvadraturi, tj. između njih je fazni pomak od 90</a:t>
            </a:r>
            <a:r>
              <a:rPr lang="vi-VN" sz="1200" baseline="30000" dirty="0"/>
              <a:t>0</a:t>
            </a:r>
            <a:r>
              <a:rPr lang="vi-VN" sz="1200" dirty="0" smtClean="0"/>
              <a:t>.</a:t>
            </a:r>
            <a:endParaRPr lang="sr-Latn-RS" sz="1200" dirty="0" smtClean="0"/>
          </a:p>
          <a:p>
            <a:pPr marL="3175" indent="0" algn="just">
              <a:buNone/>
            </a:pPr>
            <a:endParaRPr lang="en-US" sz="1200" dirty="0" smtClean="0"/>
          </a:p>
          <a:p>
            <a:pPr marL="3175" indent="0" algn="just">
              <a:buNone/>
            </a:pPr>
            <a:r>
              <a:rPr lang="vi-VN" sz="1200" dirty="0"/>
              <a:t>Posle sabiranja modulisanih signala razlike dobija se hrominentni signal Ec ili C.</a:t>
            </a:r>
          </a:p>
          <a:p>
            <a:pPr marL="3175" indent="0">
              <a:buNone/>
            </a:pPr>
            <a:endParaRPr lang="vi-VN" sz="1200" dirty="0"/>
          </a:p>
          <a:p>
            <a:pPr marL="3175" indent="0" algn="ctr">
              <a:buNone/>
            </a:pPr>
            <a:r>
              <a:rPr lang="vi-VN" sz="1200" b="1" dirty="0"/>
              <a:t>Ec = Eu sin </a:t>
            </a:r>
            <a:r>
              <a:rPr lang="el-GR" sz="1200" b="1" dirty="0"/>
              <a:t>ω</a:t>
            </a:r>
            <a:r>
              <a:rPr lang="vi-VN" sz="1200" b="1" dirty="0"/>
              <a:t>ct ± Ev cos </a:t>
            </a:r>
            <a:r>
              <a:rPr lang="el-GR" sz="1200" b="1" dirty="0"/>
              <a:t>ω</a:t>
            </a:r>
            <a:r>
              <a:rPr lang="vi-VN" sz="1200" b="1" dirty="0"/>
              <a:t>ct = │Ec│sin (</a:t>
            </a:r>
            <a:r>
              <a:rPr lang="el-GR" sz="1200" b="1" dirty="0"/>
              <a:t>ω</a:t>
            </a:r>
            <a:r>
              <a:rPr lang="vi-VN" sz="1200" b="1" dirty="0"/>
              <a:t>ct ±</a:t>
            </a:r>
            <a:r>
              <a:rPr lang="el-GR" sz="1200" b="1" dirty="0"/>
              <a:t>ϕ).</a:t>
            </a:r>
          </a:p>
          <a:p>
            <a:pPr marL="3175" indent="0">
              <a:buNone/>
            </a:pPr>
            <a:endParaRPr lang="el-GR" sz="1200" dirty="0"/>
          </a:p>
          <a:p>
            <a:pPr marL="3175" indent="0" algn="just">
              <a:buNone/>
            </a:pPr>
            <a:r>
              <a:rPr lang="vi-VN" sz="1200" dirty="0"/>
              <a:t>Iz ovog izraza vidi se da je hrominentni signal modulisan i po amplitudi i	po fazi. Prvi član određuje zasićenje boje, a drugi fazu nosećeg signala boje, odnosno vrstu boje. Ova dva podatka sadržana su implicitno u prethodnoj jednačini. U zavisnosti od toga koja se boja prenosi menjaće se amplituda i faza hrominentnog signala, jer su ovi parametri u funkciji prenošenih signala razlike.</a:t>
            </a:r>
          </a:p>
          <a:p>
            <a:pPr marL="3175" indent="0" algn="just">
              <a:buNone/>
            </a:pPr>
            <a:endParaRPr lang="vi-VN" sz="1200" dirty="0"/>
          </a:p>
          <a:p>
            <a:pPr marL="3175" indent="0" algn="just">
              <a:buNone/>
            </a:pPr>
            <a:r>
              <a:rPr lang="vi-VN" sz="1200" dirty="0" smtClean="0"/>
              <a:t>Amplituda </a:t>
            </a:r>
            <a:r>
              <a:rPr lang="vi-VN" sz="1200" dirty="0"/>
              <a:t>vektora signala boje │Ec│određuje zasićenje boje, dok njegova faza </a:t>
            </a:r>
            <a:r>
              <a:rPr lang="el-GR" sz="1200" dirty="0"/>
              <a:t>ϕ </a:t>
            </a:r>
            <a:r>
              <a:rPr lang="vi-VN" sz="1200" dirty="0"/>
              <a:t>određuje vrstu boje.</a:t>
            </a:r>
          </a:p>
          <a:p>
            <a:pPr marL="3175" indent="0" algn="ctr">
              <a:buNone/>
            </a:pPr>
            <a:endParaRPr lang="vi-VN" sz="1200" b="1" dirty="0"/>
          </a:p>
          <a:p>
            <a:pPr marL="3175" indent="0" algn="ctr">
              <a:buNone/>
            </a:pPr>
            <a:r>
              <a:rPr lang="vi-VN" sz="1200" b="1" dirty="0"/>
              <a:t>│Ec│ =  √E 2 u + E 2v ,	</a:t>
            </a:r>
            <a:r>
              <a:rPr lang="el-GR" sz="1200" b="1" dirty="0"/>
              <a:t>ϕ = </a:t>
            </a:r>
            <a:r>
              <a:rPr lang="vi-VN" sz="1200" b="1" dirty="0"/>
              <a:t>arctg Ev/Eu</a:t>
            </a:r>
          </a:p>
          <a:p>
            <a:pPr marL="3175" indent="0" algn="ctr">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3155421838"/>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err="1" smtClean="0"/>
              <a:t>Hrominentni</a:t>
            </a:r>
            <a:r>
              <a:rPr lang="sr-Latn-RS" sz="1200" b="1" dirty="0" smtClean="0"/>
              <a:t> </a:t>
            </a:r>
            <a:r>
              <a:rPr lang="sr-Latn-RS" sz="1200" b="1" dirty="0"/>
              <a:t>signal</a:t>
            </a:r>
          </a:p>
          <a:p>
            <a:pPr marL="3175" indent="0" algn="ctr">
              <a:buNone/>
            </a:pPr>
            <a:endParaRPr lang="sr-Latn-RS" sz="1200" dirty="0" smtClean="0"/>
          </a:p>
          <a:p>
            <a:pPr marL="3175" indent="0" algn="just">
              <a:buNone/>
            </a:pPr>
            <a:r>
              <a:rPr lang="vi-VN" sz="1200" dirty="0"/>
              <a:t>Promenom dužine vektora Ec menja se zasićenje boje, a promenom položaja vektora menja se faza nosećeg signala boje, odnosno vrsta boje. Ukoliko je prenošena boja više zasićena modul vektora│ Ec│biće veći i obrnuto. Položaj vektora boje Ec u odnosu na Eu osu određuje vrstu boje. Crvena boja je određena uglom od 103,5</a:t>
            </a:r>
            <a:r>
              <a:rPr lang="vi-VN" sz="1200" baseline="30000" dirty="0"/>
              <a:t>o</a:t>
            </a:r>
            <a:r>
              <a:rPr lang="vi-VN" sz="1200" dirty="0"/>
              <a:t>, zelena 240,5</a:t>
            </a:r>
            <a:r>
              <a:rPr lang="vi-VN" sz="1200" baseline="30000" dirty="0"/>
              <a:t>o</a:t>
            </a:r>
            <a:r>
              <a:rPr lang="vi-VN" sz="1200" dirty="0"/>
              <a:t>, plava 347</a:t>
            </a:r>
            <a:r>
              <a:rPr lang="vi-VN" sz="1200" baseline="30000" dirty="0"/>
              <a:t>o</a:t>
            </a:r>
            <a:r>
              <a:rPr lang="vi-VN" sz="1200" dirty="0"/>
              <a:t>.</a:t>
            </a:r>
          </a:p>
          <a:p>
            <a:pPr marL="3175" indent="0" algn="just">
              <a:buNone/>
            </a:pPr>
            <a:endParaRPr lang="vi-VN" sz="1200" dirty="0"/>
          </a:p>
          <a:p>
            <a:pPr marL="3175" indent="0" algn="just">
              <a:buNone/>
            </a:pPr>
            <a:r>
              <a:rPr lang="vi-VN" sz="1200" dirty="0"/>
              <a:t>Signal koji služi kao nosilac redukovanih signala razlike boje naziva se pomoćni noseći signal ili noseći signal boje (subcarrier). Njegova učestanost za NTSC sistem iznosi fc =3,58MHz, i fazno je pomerena za </a:t>
            </a:r>
            <a:r>
              <a:rPr lang="el-GR" sz="1200" dirty="0"/>
              <a:t>π/2, </a:t>
            </a:r>
            <a:r>
              <a:rPr lang="vi-VN" sz="1200" dirty="0"/>
              <a:t>a za PAL sistem 4,43MHz i fazno je pomerena za ±</a:t>
            </a:r>
            <a:r>
              <a:rPr lang="el-GR" sz="1200" dirty="0"/>
              <a:t>π/2. </a:t>
            </a:r>
            <a:r>
              <a:rPr lang="vi-VN" sz="1200" dirty="0"/>
              <a:t>Sa ovom učestanošću obezbeđuje se da međusobni uticaj luminentnog i hrominentnog signala bude najmanji</a:t>
            </a:r>
            <a:r>
              <a:rPr lang="vi-VN" sz="1200" dirty="0" smtClean="0"/>
              <a:t>.</a:t>
            </a:r>
            <a:endParaRPr lang="sr-Latn-RS" sz="1200" dirty="0" smtClean="0"/>
          </a:p>
          <a:p>
            <a:pPr marL="3175" indent="0" algn="just">
              <a:buNone/>
            </a:pPr>
            <a:endParaRPr lang="sr-Latn-RS" sz="1200" dirty="0" smtClean="0"/>
          </a:p>
          <a:p>
            <a:pPr marL="3175" indent="0" algn="just">
              <a:buNone/>
            </a:pPr>
            <a:endParaRPr lang="sr-Latn-RS" sz="1200" dirty="0"/>
          </a:p>
          <a:p>
            <a:pPr marL="255588" indent="-255588"/>
            <a:r>
              <a:rPr lang="sr-Latn-RS" sz="1200" b="1" dirty="0" err="1"/>
              <a:t>Kompozitni</a:t>
            </a:r>
            <a:r>
              <a:rPr lang="sr-Latn-RS" sz="1200" b="1" dirty="0"/>
              <a:t> video signal</a:t>
            </a:r>
            <a:endParaRPr lang="sr-Latn-RS" sz="1200" dirty="0"/>
          </a:p>
          <a:p>
            <a:pPr marL="3175" indent="0" algn="just">
              <a:buNone/>
            </a:pPr>
            <a:endParaRPr lang="sr-Latn-RS" sz="1200" dirty="0" smtClean="0"/>
          </a:p>
          <a:p>
            <a:pPr marL="3175" indent="0" algn="just">
              <a:buNone/>
            </a:pPr>
            <a:r>
              <a:rPr lang="vi-VN" sz="1200" dirty="0"/>
              <a:t>Dobijanje kompozitnog video-signala prikazano video-signal dobija se sabiranjem luminentnog, složenih </a:t>
            </a:r>
            <a:r>
              <a:rPr lang="vi-VN" sz="1200" dirty="0" smtClean="0"/>
              <a:t>sinhronizacionih </a:t>
            </a:r>
            <a:r>
              <a:rPr lang="vi-VN" sz="1200" dirty="0"/>
              <a:t>signala. Obeležava se sa Cvbs (video-boja-sinhro</a:t>
            </a:r>
            <a:r>
              <a:rPr lang="vi-VN" sz="1200" dirty="0" smtClean="0"/>
              <a:t>).</a:t>
            </a:r>
            <a:endParaRPr lang="sr-Latn-RS" sz="1200" dirty="0" smtClean="0"/>
          </a:p>
          <a:p>
            <a:pPr marL="3175" indent="0" algn="just">
              <a:buNone/>
            </a:pPr>
            <a:endParaRPr lang="sr-Latn-RS" sz="1200" dirty="0" smtClean="0"/>
          </a:p>
          <a:p>
            <a:pPr marL="3175" indent="0" algn="just">
              <a:buNone/>
            </a:pPr>
            <a:r>
              <a:rPr lang="vi-VN" sz="1200" dirty="0" smtClean="0"/>
              <a:t>Nivo</a:t>
            </a:r>
            <a:r>
              <a:rPr lang="vi-VN" sz="1200" dirty="0"/>
              <a:t>, odnosno amplituda kompozitnog video-signala iznosi 1Vpp. Amplituda video-signala koja predstavlja sadržaj slike iznosi 0,7Vpp. Amplituda sinhronizacionih signala iznosi 0,3Vpp, a burst signala (sinhronizacioni signal boje) 0,3Vpp. Nivo belog je na nivou od 1Vpp, a nivo crnog na nivou od 0,3Vpp. Nivo na koji se superponiraju složeni sinhronizacioni signali sa video-signalom naziva se referentni nivo crnog i on se nalazi na 0V</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spTree>
    <p:extLst>
      <p:ext uri="{BB962C8B-B14F-4D97-AF65-F5344CB8AC3E}">
        <p14:creationId xmlns:p14="http://schemas.microsoft.com/office/powerpoint/2010/main" val="2777335784"/>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err="1"/>
              <a:t>Kompozitni</a:t>
            </a:r>
            <a:r>
              <a:rPr lang="sr-Latn-RS" sz="1200" b="1" dirty="0"/>
              <a:t> video signal</a:t>
            </a:r>
            <a:endParaRPr lang="sr-Latn-RS" sz="1200" dirty="0"/>
          </a:p>
          <a:p>
            <a:pPr marL="3175" indent="0" algn="just">
              <a:buNone/>
            </a:pPr>
            <a:endParaRPr lang="sr-Latn-RS" sz="1200" dirty="0"/>
          </a:p>
          <a:p>
            <a:pPr marL="3175" indent="0" algn="just">
              <a:buNone/>
            </a:pPr>
            <a:r>
              <a:rPr lang="vi-VN" sz="1200" dirty="0"/>
              <a:t>Sinhronizacioni signal boje (burst signal) smešta se u zadnji stepenik horizontalnog sinhronizacionog signala i njegova amplituda iznosi 0,3Vpp, sadrži 9-11 sinusoida. Sa njim se vrši sinhronizacija oscilatora u TV prijemniku koji na osnovu njega ponovo regeneriše signal pomoćnog nosioca boje, isti po učestanosti i faznom stavu sa originalnim pomoćnim nosiocem. Ovaj regenerisani signal potreban je da bi mogla da se izvrši detekcija hrominentnih signala. Bez burst signala, odnosno sinhronizacije oscilatora, izgubila bi se sinhronizacija boje. Pri tom reprodukovala bi se slika kod koje bi se menjale boje po vertikali ekrana</a:t>
            </a:r>
            <a:r>
              <a:rPr lang="vi-VN" sz="1200" dirty="0" smtClean="0"/>
              <a:t>.</a:t>
            </a:r>
            <a:endParaRPr lang="sr-Latn-RS" sz="1200" dirty="0" smtClean="0"/>
          </a:p>
          <a:p>
            <a:pPr marL="3175" indent="0" algn="just">
              <a:buNone/>
            </a:pPr>
            <a:endParaRPr lang="sr-Latn-RS" sz="1200" dirty="0" smtClean="0"/>
          </a:p>
          <a:p>
            <a:pPr marL="3175" indent="0" algn="just">
              <a:buNone/>
            </a:pPr>
            <a:endParaRPr lang="sr-Latn-RS" sz="1200" dirty="0" smtClean="0"/>
          </a:p>
          <a:p>
            <a:pPr marL="255588" indent="-255588"/>
            <a:r>
              <a:rPr lang="sr-Latn-RS" sz="1200" b="1" dirty="0" smtClean="0"/>
              <a:t>S </a:t>
            </a:r>
            <a:r>
              <a:rPr lang="sr-Latn-RS" sz="1200" b="1" dirty="0"/>
              <a:t>- video </a:t>
            </a:r>
            <a:r>
              <a:rPr lang="sr-Latn-RS" sz="1200" b="1" dirty="0" smtClean="0"/>
              <a:t>signal</a:t>
            </a:r>
            <a:endParaRPr lang="sr-Latn-RS" sz="1200" dirty="0"/>
          </a:p>
          <a:p>
            <a:pPr marL="4291013" indent="0" algn="just">
              <a:buNone/>
            </a:pPr>
            <a:r>
              <a:rPr lang="vi-VN" sz="1200" dirty="0" smtClean="0"/>
              <a:t>S-video </a:t>
            </a:r>
            <a:r>
              <a:rPr lang="vi-VN" sz="1200" dirty="0"/>
              <a:t>signal je video-signal koji se sastoji iz dva signala: luminentnog Ey ili Y i hrominentnog signala Ec ili C. Uređaji se međusobno spajaju jednim četvorožilnim kablom na kome se nalazi 4-pinski mini DIN konektor. Po jednoj žili vodi se Y signal, a po drugoj sabrani modulisani signali razlike (hrominentni signal). Na taj način signali su međusobno izolovani, pa je manji šum nego kod kompozitnog video-signala. Y signal dovodi se na pin 3 i njegova amplituda iznosi 700mVpp. Hrominentni signal dovodi se na pin 4. Na pin 1 i 2 dovode se odvojeno mase za Y i Ec signal. Kod povezivanja uređaja S-video signalima razdvojeno se vode signali Y i Ec</a:t>
            </a:r>
            <a:r>
              <a:rPr lang="vi-VN" sz="1200" dirty="0" smtClean="0"/>
              <a:t>.</a:t>
            </a: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76" y="3429000"/>
            <a:ext cx="1752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59764445"/>
              </p:ext>
            </p:extLst>
          </p:nvPr>
        </p:nvGraphicFramePr>
        <p:xfrm>
          <a:off x="2364160" y="3645024"/>
          <a:ext cx="2240280" cy="838200"/>
        </p:xfrm>
        <a:graphic>
          <a:graphicData uri="http://schemas.openxmlformats.org/drawingml/2006/table">
            <a:tbl>
              <a:tblPr firstRow="1" firstCol="1" bandRow="1">
                <a:tableStyleId>{5C22544A-7EE6-4342-B048-85BDC9FD1C3A}</a:tableStyleId>
              </a:tblPr>
              <a:tblGrid>
                <a:gridCol w="640080"/>
                <a:gridCol w="1600200"/>
              </a:tblGrid>
              <a:tr h="0">
                <a:tc>
                  <a:txBody>
                    <a:bodyPr/>
                    <a:lstStyle/>
                    <a:p>
                      <a:pPr algn="just">
                        <a:spcAft>
                          <a:spcPts val="0"/>
                        </a:spcAft>
                      </a:pPr>
                      <a:r>
                        <a:rPr lang="en-US" sz="1100" dirty="0">
                          <a:effectLst/>
                        </a:rPr>
                        <a:t>Pin 1</a:t>
                      </a:r>
                      <a:endParaRPr lang="en-US" sz="1200" dirty="0">
                        <a:solidFill>
                          <a:srgbClr val="000000"/>
                        </a:solidFill>
                        <a:effectLst/>
                        <a:latin typeface="Times New Roman"/>
                        <a:ea typeface="Calibri"/>
                        <a:cs typeface="Times New Roman"/>
                      </a:endParaRPr>
                    </a:p>
                  </a:txBody>
                  <a:tcPr marL="68580" marR="68580" marT="0" marB="0"/>
                </a:tc>
                <a:tc>
                  <a:txBody>
                    <a:bodyPr/>
                    <a:lstStyle/>
                    <a:p>
                      <a:pPr algn="just">
                        <a:spcAft>
                          <a:spcPts val="0"/>
                        </a:spcAft>
                      </a:pPr>
                      <a:r>
                        <a:rPr lang="en-US" sz="1100">
                          <a:effectLst/>
                        </a:rPr>
                        <a:t>masa Y</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gn="just">
                        <a:spcAft>
                          <a:spcPts val="0"/>
                        </a:spcAft>
                      </a:pPr>
                      <a:r>
                        <a:rPr lang="en-US" sz="1100">
                          <a:effectLst/>
                        </a:rPr>
                        <a:t>Pin 2</a:t>
                      </a:r>
                      <a:endParaRPr lang="en-US" sz="1200">
                        <a:solidFill>
                          <a:srgbClr val="000000"/>
                        </a:solidFill>
                        <a:effectLst/>
                        <a:latin typeface="Times New Roman"/>
                        <a:ea typeface="Calibri"/>
                        <a:cs typeface="Times New Roman"/>
                      </a:endParaRPr>
                    </a:p>
                  </a:txBody>
                  <a:tcPr marL="68580" marR="68580" marT="0" marB="0"/>
                </a:tc>
                <a:tc>
                  <a:txBody>
                    <a:bodyPr/>
                    <a:lstStyle/>
                    <a:p>
                      <a:pPr algn="just">
                        <a:spcAft>
                          <a:spcPts val="0"/>
                        </a:spcAft>
                      </a:pPr>
                      <a:r>
                        <a:rPr lang="en-US" sz="1100">
                          <a:effectLst/>
                        </a:rPr>
                        <a:t>masa C</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gn="just">
                        <a:spcAft>
                          <a:spcPts val="0"/>
                        </a:spcAft>
                      </a:pPr>
                      <a:r>
                        <a:rPr lang="en-US" sz="1100">
                          <a:effectLst/>
                        </a:rPr>
                        <a:t>Pin 3</a:t>
                      </a:r>
                      <a:endParaRPr lang="en-US" sz="1200">
                        <a:solidFill>
                          <a:srgbClr val="000000"/>
                        </a:solidFill>
                        <a:effectLst/>
                        <a:latin typeface="Times New Roman"/>
                        <a:ea typeface="Calibri"/>
                        <a:cs typeface="Times New Roman"/>
                      </a:endParaRPr>
                    </a:p>
                  </a:txBody>
                  <a:tcPr marL="68580" marR="68580" marT="0" marB="0"/>
                </a:tc>
                <a:tc>
                  <a:txBody>
                    <a:bodyPr/>
                    <a:lstStyle/>
                    <a:p>
                      <a:pPr algn="just">
                        <a:spcAft>
                          <a:spcPts val="0"/>
                        </a:spcAft>
                      </a:pPr>
                      <a:r>
                        <a:rPr lang="en-US" sz="1100">
                          <a:effectLst/>
                        </a:rPr>
                        <a:t>Y - luminentni signal</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gn="just">
                        <a:spcAft>
                          <a:spcPts val="0"/>
                        </a:spcAft>
                      </a:pPr>
                      <a:r>
                        <a:rPr lang="en-US" sz="1100">
                          <a:effectLst/>
                        </a:rPr>
                        <a:t>Pin 4</a:t>
                      </a:r>
                      <a:endParaRPr lang="en-US" sz="1200">
                        <a:solidFill>
                          <a:srgbClr val="000000"/>
                        </a:solidFill>
                        <a:effectLst/>
                        <a:latin typeface="Times New Roman"/>
                        <a:ea typeface="Calibri"/>
                        <a:cs typeface="Times New Roman"/>
                      </a:endParaRPr>
                    </a:p>
                  </a:txBody>
                  <a:tcPr marL="68580" marR="68580" marT="0" marB="0"/>
                </a:tc>
                <a:tc>
                  <a:txBody>
                    <a:bodyPr/>
                    <a:lstStyle/>
                    <a:p>
                      <a:pPr algn="just">
                        <a:spcAft>
                          <a:spcPts val="0"/>
                        </a:spcAft>
                      </a:pPr>
                      <a:r>
                        <a:rPr lang="en-US" sz="1100" dirty="0" smtClean="0">
                          <a:effectLst/>
                        </a:rPr>
                        <a:t>C</a:t>
                      </a:r>
                      <a:r>
                        <a:rPr lang="sr-Latn-RS" sz="1100" baseline="0" dirty="0" smtClean="0">
                          <a:effectLst/>
                        </a:rPr>
                        <a:t> </a:t>
                      </a:r>
                      <a:r>
                        <a:rPr lang="en-US" sz="1100" dirty="0" smtClean="0">
                          <a:effectLst/>
                        </a:rPr>
                        <a:t>- </a:t>
                      </a:r>
                      <a:r>
                        <a:rPr lang="en-US" sz="1100" dirty="0" err="1">
                          <a:effectLst/>
                        </a:rPr>
                        <a:t>hrominentni</a:t>
                      </a:r>
                      <a:r>
                        <a:rPr lang="en-US" sz="1100" dirty="0">
                          <a:effectLst/>
                        </a:rPr>
                        <a:t> signal</a:t>
                      </a:r>
                      <a:endParaRPr lang="en-US" sz="12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82241218"/>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25236"/>
          </a:xfrm>
        </p:spPr>
        <p:txBody>
          <a:bodyPr>
            <a:normAutofit/>
          </a:bodyPr>
          <a:lstStyle/>
          <a:p>
            <a:pPr marL="255588" indent="-255588"/>
            <a:r>
              <a:rPr lang="sr-Latn-RS" sz="1200" b="1" dirty="0" err="1" smtClean="0"/>
              <a:t>Komponentni</a:t>
            </a:r>
            <a:r>
              <a:rPr lang="sr-Latn-RS" sz="1200" b="1" dirty="0" smtClean="0"/>
              <a:t> </a:t>
            </a:r>
            <a:r>
              <a:rPr lang="sr-Latn-RS" sz="1200" b="1" dirty="0"/>
              <a:t>video signali</a:t>
            </a:r>
            <a:endParaRPr lang="sr-Latn-RS" sz="1200" dirty="0"/>
          </a:p>
          <a:p>
            <a:pPr marL="3175" indent="0" algn="just">
              <a:buNone/>
            </a:pPr>
            <a:endParaRPr lang="sr-Latn-RS" sz="1200" dirty="0" smtClean="0"/>
          </a:p>
          <a:p>
            <a:pPr marL="3175" indent="0" algn="just">
              <a:buNone/>
            </a:pPr>
            <a:r>
              <a:rPr lang="vi-VN" sz="1200" dirty="0"/>
              <a:t>U studiju koji je opremljen profesionalnim uređajima za njihovo međusobno povezivanje koriste se komponentni signali. Komponentni signali su standardizovani i obeležavaju se najčešće za PAL sistem sa: R, G, B ili Y, B -Y, R - Y ili Y, Eu, Ev. Proizvođači BetaCam opreme obeležavaju ih sa Pb i Pr.</a:t>
            </a:r>
          </a:p>
          <a:p>
            <a:pPr marL="3175" indent="0" algn="just">
              <a:buNone/>
            </a:pPr>
            <a:endParaRPr lang="vi-VN" sz="1200" dirty="0"/>
          </a:p>
          <a:p>
            <a:pPr marL="3175" indent="0" algn="just">
              <a:buNone/>
            </a:pPr>
            <a:r>
              <a:rPr lang="vi-VN" sz="1200" dirty="0"/>
              <a:t>Širina propusnog opsega R, G, B signala je po 5MHz, luminentnog 5MHz, a komponentnih signala do 1,5MHz</a:t>
            </a:r>
            <a:r>
              <a:rPr lang="vi-VN" sz="1200" dirty="0" smtClean="0"/>
              <a:t>.</a:t>
            </a: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vi-VN"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ANALOGNI VIDEO SIGNALI</a:t>
            </a:r>
            <a:endParaRPr lang="en-US" sz="36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49" y="2780928"/>
            <a:ext cx="46101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809418"/>
      </p:ext>
    </p:extLst>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3037</Words>
  <Application>Microsoft Office PowerPoint</Application>
  <PresentationFormat>On-screen Show (4:3)</PresentationFormat>
  <Paragraphs>383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PowerPoint Presentation</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ANALOGNI VIDEO SIGNALI</vt:lpstr>
      <vt:lpstr>RAD NA VEŽBI</vt:lpstr>
      <vt:lpstr>RAD NA VEŽBI</vt:lpstr>
      <vt:lpstr>RAD NA VEŽBI</vt:lpstr>
      <vt:lpstr>RAD NA VEŽBI</vt:lpstr>
      <vt:lpstr>RAD NA VEŽBI</vt:lpstr>
      <vt:lpstr>RAD NA VEŽBI</vt:lpstr>
      <vt:lpstr>RAD NA VEŽBI</vt:lpstr>
      <vt:lpstr>RAD NA VEŽBI</vt:lpstr>
      <vt:lpstr>RAD NA VEŽBI</vt:lpstr>
      <vt:lpstr>RAD NA VEŽBI</vt:lpstr>
      <vt:lpstr>RAD NA VEŽBI</vt:lpstr>
      <vt:lpstr>RAD NA VEŽBI</vt:lpstr>
      <vt:lpstr>RAD NA VEŽBI</vt:lpstr>
      <vt:lpstr>RAD NA VEŽBI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LABARATORIJSKA VEŽBA 1.</dc:title>
  <dc:creator>REZIJA</dc:creator>
  <cp:lastModifiedBy>Windows User</cp:lastModifiedBy>
  <cp:revision>186</cp:revision>
  <dcterms:created xsi:type="dcterms:W3CDTF">2018-04-25T14:41:35Z</dcterms:created>
  <dcterms:modified xsi:type="dcterms:W3CDTF">2019-03-11T11:09:22Z</dcterms:modified>
</cp:coreProperties>
</file>