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317" r:id="rId3"/>
    <p:sldId id="318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1" autoAdjust="0"/>
    <p:restoredTop sz="94660"/>
  </p:normalViewPr>
  <p:slideViewPr>
    <p:cSldViewPr>
      <p:cViewPr varScale="1">
        <p:scale>
          <a:sx n="107" d="100"/>
          <a:sy n="107" d="100"/>
        </p:scale>
        <p:origin x="-169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D206AC-B6E5-45BC-A49E-3F5CF212F9B3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A1E47E-E3BA-4165-9245-7DF796D4F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286248" y="6165304"/>
            <a:ext cx="3200400" cy="45687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1200" b="1" spc="-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Predmet: </a:t>
            </a:r>
            <a:r>
              <a:rPr lang="sr-Latn-RS" sz="1200" spc="-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Merenja u telekomunikacijama</a:t>
            </a:r>
            <a:endParaRPr lang="en-US" sz="1200" spc="-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200" b="1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Trener</a:t>
            </a:r>
            <a:r>
              <a:rPr kumimoji="0" lang="en-US" sz="1200" b="1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kumimoji="0" lang="sr-Latn-RS" sz="1200" b="1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1200" u="none" strike="noStrike" kern="1200" cap="none" spc="-10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Vladimir </a:t>
            </a:r>
            <a:r>
              <a:rPr kumimoji="0" lang="en-US" sz="120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Petrović</a:t>
            </a:r>
            <a:endParaRPr kumimoji="0" lang="en-US" sz="1200" u="none" strike="noStrike" kern="1200" cap="none" spc="-100" normalizeH="0" baseline="0" noProof="0" dirty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4" descr="dbb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37766"/>
            <a:ext cx="2209800" cy="823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eu_co-fund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46298"/>
            <a:ext cx="2819400" cy="805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logo tv mreza sa alphom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16" y="5940550"/>
            <a:ext cx="2164084" cy="917450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467544" y="1393328"/>
            <a:ext cx="8229600" cy="11715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11480" marR="0" lvl="0" indent="-34290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</a:t>
            </a:r>
            <a:r>
              <a:rPr kumimoji="0" lang="sr-Latn-R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VE</a:t>
            </a:r>
            <a:r>
              <a:rPr kumimoji="0" lang="sr-Latn-R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ŽBA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br.</a:t>
            </a:r>
            <a:r>
              <a:rPr lang="sr-Latn-RS" sz="2000" b="1" noProof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sr-Latn-RS" sz="2000" b="1" noProof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0800" lvl="0" indent="3175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sr-Latn-R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Sinhronizacija izvora slike i uticaj promene nivoa video-signala na kvalitet reprodukovane TV slike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395536" y="2780928"/>
            <a:ext cx="8229600" cy="32154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sr-Latn-RS" sz="2000" dirty="0">
                <a:latin typeface="Arial" pitchFamily="34" charset="0"/>
                <a:cs typeface="Arial" pitchFamily="34" charset="0"/>
              </a:rPr>
              <a:t>Vremensko usaglašavanje video - signala u televizijskom sistemu (H - time i V - time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sr-Latn-RS" sz="2000" dirty="0">
                <a:latin typeface="Arial" pitchFamily="34" charset="0"/>
                <a:cs typeface="Arial" pitchFamily="34" charset="0"/>
              </a:rPr>
              <a:t>Fazno usaglašavanje video-signala u TV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studiju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vi-VN" sz="2000" dirty="0">
                <a:latin typeface="Arial" pitchFamily="34" charset="0"/>
                <a:cs typeface="Arial" pitchFamily="34" charset="0"/>
              </a:rPr>
              <a:t>Sinhronizacija digitalnih video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– uređaja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sr-Latn-RS" sz="2000" dirty="0">
                <a:latin typeface="Arial" pitchFamily="34" charset="0"/>
                <a:cs typeface="Arial" pitchFamily="34" charset="0"/>
              </a:rPr>
              <a:t>Sinhronizacija TV centra sa spoljnim video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– signalom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Merenja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8580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nb-N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7.</a:t>
            </a:r>
          </a:p>
          <a:p>
            <a:pPr marL="0" indent="0" algn="just">
              <a:buNone/>
            </a:pPr>
            <a:endParaRPr lang="el-GR" sz="1200" dirty="0"/>
          </a:p>
          <a:p>
            <a:pPr marL="0" indent="0" algn="just">
              <a:buNone/>
            </a:pPr>
            <a:r>
              <a:rPr lang="vi-VN" sz="1200" dirty="0" smtClean="0"/>
              <a:t>Dobijene </a:t>
            </a:r>
            <a:r>
              <a:rPr lang="vi-VN" sz="1200" dirty="0"/>
              <a:t>rezultate prikazati tabelarno</a:t>
            </a:r>
            <a:r>
              <a:rPr lang="vi-VN" sz="1200" dirty="0" smtClean="0"/>
              <a:t>:</a:t>
            </a:r>
            <a:endParaRPr lang="sr-Latn-RS" sz="1200" dirty="0" smtClean="0"/>
          </a:p>
          <a:p>
            <a:pPr marL="0" indent="0" algn="just">
              <a:buNone/>
            </a:pPr>
            <a:endParaRPr lang="sr-Latn-RS" sz="1200" dirty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endParaRPr lang="sr-Latn-RS" sz="1200" dirty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endParaRPr lang="sr-Latn-RS" sz="1200" dirty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endParaRPr lang="sr-Latn-RS" sz="1200" dirty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endParaRPr lang="sr-Latn-RS" sz="1200" dirty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endParaRPr lang="sr-Latn-RS" sz="1200" dirty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endParaRPr lang="sr-Latn-RS" sz="1200" dirty="0"/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vi-VN" sz="1200" b="1" dirty="0"/>
              <a:t>Napomena: </a:t>
            </a:r>
            <a:r>
              <a:rPr lang="vi-VN" sz="1200" dirty="0"/>
              <a:t>Završnicu postaviti na krajnji uređaj puta video-signala.</a:t>
            </a:r>
            <a:endParaRPr lang="sr-Latn-RS" sz="1200" dirty="0" smtClean="0"/>
          </a:p>
          <a:p>
            <a:pPr marL="0" indent="0" algn="just">
              <a:buNone/>
            </a:pPr>
            <a:endParaRPr lang="sr-Latn-RS" sz="1200" b="1" dirty="0"/>
          </a:p>
          <a:p>
            <a:pPr marL="0" indent="0" algn="just">
              <a:buNone/>
            </a:pP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859375"/>
              </p:ext>
            </p:extLst>
          </p:nvPr>
        </p:nvGraphicFramePr>
        <p:xfrm>
          <a:off x="1475656" y="1916832"/>
          <a:ext cx="6080760" cy="2724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845"/>
                <a:gridCol w="1026160"/>
                <a:gridCol w="1026160"/>
                <a:gridCol w="1026160"/>
                <a:gridCol w="1026795"/>
                <a:gridCol w="929640"/>
              </a:tblGrid>
              <a:tr h="2159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Završnica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od 75Ω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Završnica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od 50Ω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Uređaj nije završen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Uređaj duplo završen sa 75Ω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Uređaj duplo završen sa 75/50Ω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13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Nivo kolorbar signala (mV)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13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Komentar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80493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8.</a:t>
            </a:r>
          </a:p>
          <a:p>
            <a:pPr marL="0" indent="0" algn="just">
              <a:buNone/>
            </a:pPr>
            <a:endParaRPr lang="el-GR" sz="1200" dirty="0"/>
          </a:p>
          <a:p>
            <a:pPr marL="0" indent="0" algn="just">
              <a:buNone/>
            </a:pPr>
            <a:r>
              <a:rPr lang="vi-VN" sz="1200" dirty="0"/>
              <a:t>Pokazati kako promene nivoa sinhronizacionih impulsa utiču na sinhronizaciju slike:</a:t>
            </a:r>
          </a:p>
          <a:p>
            <a:pPr marL="0" indent="0" algn="just">
              <a:buNone/>
            </a:pPr>
            <a:endParaRPr lang="vi-VN" sz="1200" dirty="0"/>
          </a:p>
          <a:p>
            <a:pPr marL="0" indent="0" algn="just">
              <a:buNone/>
            </a:pPr>
            <a:r>
              <a:rPr lang="vi-VN" sz="1200" b="1" dirty="0"/>
              <a:t>Uputstvo: </a:t>
            </a:r>
            <a:r>
              <a:rPr lang="vi-VN" sz="1200" dirty="0"/>
              <a:t>Na ulaz Frame synchronizera dovesti kolor bar signal nivoa 1Vpp. Izlaz OUT iz Frame synchronizera povezati na ulaz IN B TV monitora i IN B waveform monitora. Smanjiti nivo horizontalnog sinhronizacionog signala za a) 30% b) 60% c) 80%. Posmatrati promenu sinhronizacije slike na TV monitoru.</a:t>
            </a:r>
            <a:endParaRPr lang="sr-Latn-RS" sz="1200" b="1" dirty="0"/>
          </a:p>
          <a:p>
            <a:pPr marL="0" indent="0" algn="just">
              <a:buNone/>
            </a:pP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074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200" dirty="0"/>
              <a:t>Kolor bar signal preko </a:t>
            </a:r>
            <a:r>
              <a:rPr lang="sr-Latn-RS" sz="1200" dirty="0" err="1"/>
              <a:t>peč</a:t>
            </a:r>
            <a:r>
              <a:rPr lang="sr-Latn-RS" sz="1200" dirty="0"/>
              <a:t> polja dovesti na ulaz IN B merne grupe. Na ulaz IN A merne grupe dovoditi kolor bar signal sa različitih dužina </a:t>
            </a:r>
            <a:r>
              <a:rPr lang="sr-Latn-RS" sz="1200" dirty="0" err="1"/>
              <a:t>koaksijalnog</a:t>
            </a:r>
            <a:r>
              <a:rPr lang="sr-Latn-RS" sz="1200" dirty="0"/>
              <a:t> kabla od 50m, 100m i 150m. Posmatrati i precrtati dobijene </a:t>
            </a:r>
            <a:r>
              <a:rPr lang="sr-Latn-RS" sz="1200" dirty="0" err="1"/>
              <a:t>oscilograme</a:t>
            </a:r>
            <a:r>
              <a:rPr lang="sr-Latn-RS" sz="1200" dirty="0"/>
              <a:t> sa osciloskopa i </a:t>
            </a:r>
            <a:r>
              <a:rPr lang="sr-Latn-RS" sz="1200" dirty="0" err="1"/>
              <a:t>vektorskopa</a:t>
            </a:r>
            <a:r>
              <a:rPr lang="sr-Latn-RS" sz="1200" dirty="0"/>
              <a:t> za različite dužine </a:t>
            </a:r>
            <a:r>
              <a:rPr lang="sr-Latn-RS" sz="1200" dirty="0" err="1"/>
              <a:t>koaksijalnog</a:t>
            </a:r>
            <a:r>
              <a:rPr lang="sr-Latn-RS" sz="1200" dirty="0"/>
              <a:t> kabla.</a:t>
            </a:r>
          </a:p>
          <a:p>
            <a:pPr marL="0" indent="0" algn="just">
              <a:buNone/>
            </a:pPr>
            <a:endParaRPr lang="sr-Latn-RS" sz="1200" b="1" dirty="0" smtClean="0"/>
          </a:p>
          <a:p>
            <a:pPr marL="0" indent="0" algn="just">
              <a:buNone/>
            </a:pPr>
            <a:endParaRPr lang="sr-Latn-RS" sz="1200" b="1" dirty="0" smtClean="0"/>
          </a:p>
          <a:p>
            <a:pPr marL="0" indent="0" algn="just">
              <a:buNone/>
            </a:pPr>
            <a:r>
              <a:rPr lang="sr-Latn-RS" sz="1600" b="1" dirty="0" smtClean="0"/>
              <a:t>ZADATAK </a:t>
            </a:r>
            <a:r>
              <a:rPr lang="sr-Latn-RS" sz="1600" b="1" dirty="0"/>
              <a:t>1</a:t>
            </a:r>
            <a:r>
              <a:rPr lang="sr-Latn-RS" sz="1600" b="1" dirty="0" smtClean="0"/>
              <a:t>.</a:t>
            </a:r>
          </a:p>
          <a:p>
            <a:pPr marL="0" indent="0" algn="just">
              <a:buNone/>
            </a:pPr>
            <a:endParaRPr lang="sr-Latn-RS" sz="1200" b="1" dirty="0"/>
          </a:p>
          <a:p>
            <a:pPr marL="0" indent="0" algn="just">
              <a:buNone/>
            </a:pPr>
            <a:r>
              <a:rPr lang="ru-RU" sz="1200" dirty="0" smtClean="0"/>
              <a:t>За </a:t>
            </a:r>
            <a:r>
              <a:rPr lang="ru-RU" sz="1200" dirty="0"/>
              <a:t>различите дужине коаксијалног кабла, RG 59, одредити следеће параметре колор бар сигнала (резултате приказати табеларно</a:t>
            </a:r>
            <a:r>
              <a:rPr lang="ru-RU" sz="1200" dirty="0" smtClean="0"/>
              <a:t>):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•ниво </a:t>
            </a:r>
            <a:r>
              <a:rPr lang="ru-RU" sz="1200" dirty="0"/>
              <a:t>колор бар сигнала</a:t>
            </a:r>
            <a:r>
              <a:rPr lang="ru-RU" sz="1200" dirty="0" smtClean="0"/>
              <a:t>,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•ниво </a:t>
            </a:r>
            <a:r>
              <a:rPr lang="ru-RU" sz="1200" dirty="0"/>
              <a:t>синхронизационих импулса</a:t>
            </a:r>
            <a:r>
              <a:rPr lang="ru-RU" sz="1200" dirty="0" smtClean="0"/>
              <a:t>,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•ниво </a:t>
            </a:r>
            <a:r>
              <a:rPr lang="ru-RU" sz="1200" dirty="0"/>
              <a:t>луминентног сигнала Ey</a:t>
            </a:r>
            <a:r>
              <a:rPr lang="ru-RU" sz="1200" dirty="0" smtClean="0"/>
              <a:t>,</a:t>
            </a:r>
            <a:endParaRPr lang="ru-RU" sz="1200" dirty="0"/>
          </a:p>
          <a:p>
            <a:pPr marL="0" indent="0" algn="just">
              <a:buNone/>
            </a:pPr>
            <a:r>
              <a:rPr lang="ru-RU" sz="1200" dirty="0" smtClean="0"/>
              <a:t>•ниво </a:t>
            </a:r>
            <a:r>
              <a:rPr lang="ru-RU" sz="1200" dirty="0"/>
              <a:t>хроминентног сигнала Ec.</a:t>
            </a:r>
          </a:p>
          <a:p>
            <a:pPr marL="0" indent="0" algn="just">
              <a:buNone/>
            </a:pPr>
            <a:endParaRPr lang="sr-Latn-RS" sz="1600" b="1" dirty="0"/>
          </a:p>
          <a:p>
            <a:pPr marL="0" indent="0" algn="just">
              <a:buNone/>
            </a:pP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30177"/>
              </p:ext>
            </p:extLst>
          </p:nvPr>
        </p:nvGraphicFramePr>
        <p:xfrm>
          <a:off x="1979712" y="4149080"/>
          <a:ext cx="6080760" cy="161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6025"/>
                <a:gridCol w="1216025"/>
                <a:gridCol w="1216025"/>
                <a:gridCol w="1216025"/>
                <a:gridCol w="121666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Dužina koaksijalnog kabla (m)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Nivo kompozitnog video signala (pp)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Nivo sinhronizovanog signala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Nivo luminentnog signala Ey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Nivo hrominentnog signala Ec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 početku kabla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252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26753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2.</a:t>
            </a:r>
          </a:p>
          <a:p>
            <a:pPr marL="0" indent="0" algn="just">
              <a:buNone/>
            </a:pPr>
            <a:endParaRPr lang="sr-Latn-RS" sz="1200" b="1" dirty="0"/>
          </a:p>
          <a:p>
            <a:pPr marL="0" indent="0" algn="just">
              <a:buNone/>
            </a:pPr>
            <a:r>
              <a:rPr lang="en-US" sz="1200" dirty="0" err="1" smtClean="0"/>
              <a:t>Precrtati</a:t>
            </a:r>
            <a:r>
              <a:rPr lang="en-US" sz="1200" dirty="0" smtClean="0"/>
              <a:t> </a:t>
            </a:r>
            <a:r>
              <a:rPr lang="en-US" sz="1200" dirty="0" err="1"/>
              <a:t>izgled</a:t>
            </a:r>
            <a:r>
              <a:rPr lang="en-US" sz="1200" dirty="0"/>
              <a:t> </a:t>
            </a:r>
            <a:r>
              <a:rPr lang="en-US" sz="1200" dirty="0" err="1"/>
              <a:t>kolor</a:t>
            </a:r>
            <a:r>
              <a:rPr lang="en-US" sz="1200" dirty="0"/>
              <a:t> bar </a:t>
            </a:r>
            <a:r>
              <a:rPr lang="en-US" sz="1200" dirty="0" err="1"/>
              <a:t>signala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ulaza</a:t>
            </a:r>
            <a:r>
              <a:rPr lang="en-US" sz="1200" dirty="0"/>
              <a:t> IN B </a:t>
            </a:r>
            <a:r>
              <a:rPr lang="en-US" sz="1200" dirty="0" err="1"/>
              <a:t>merne</a:t>
            </a:r>
            <a:r>
              <a:rPr lang="en-US" sz="1200" dirty="0"/>
              <a:t> </a:t>
            </a:r>
            <a:r>
              <a:rPr lang="en-US" sz="1200" dirty="0" err="1"/>
              <a:t>grupe</a:t>
            </a:r>
            <a:r>
              <a:rPr lang="en-US" sz="1200" dirty="0"/>
              <a:t> (</a:t>
            </a:r>
            <a:r>
              <a:rPr lang="en-US" sz="1200" dirty="0" err="1"/>
              <a:t>kolor</a:t>
            </a:r>
            <a:r>
              <a:rPr lang="en-US" sz="1200" dirty="0"/>
              <a:t> bar signal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početku</a:t>
            </a:r>
            <a:r>
              <a:rPr lang="en-US" sz="1200" dirty="0"/>
              <a:t> </a:t>
            </a:r>
            <a:r>
              <a:rPr lang="en-US" sz="1200" dirty="0" err="1"/>
              <a:t>koaksijalnog</a:t>
            </a:r>
            <a:r>
              <a:rPr lang="en-US" sz="1200" dirty="0"/>
              <a:t> </a:t>
            </a:r>
            <a:r>
              <a:rPr lang="en-US" sz="1200" dirty="0" err="1"/>
              <a:t>kabla</a:t>
            </a:r>
            <a:r>
              <a:rPr lang="en-US" sz="1200" dirty="0"/>
              <a:t>). </a:t>
            </a:r>
            <a:r>
              <a:rPr lang="en-US" sz="1200" dirty="0" err="1"/>
              <a:t>Posmatrati</a:t>
            </a:r>
            <a:r>
              <a:rPr lang="en-US" sz="1200" dirty="0"/>
              <a:t> </a:t>
            </a:r>
            <a:r>
              <a:rPr lang="en-US" sz="1200" dirty="0" err="1"/>
              <a:t>oblik</a:t>
            </a:r>
            <a:r>
              <a:rPr lang="en-US" sz="1200" dirty="0"/>
              <a:t> </a:t>
            </a:r>
            <a:r>
              <a:rPr lang="en-US" sz="1200" dirty="0" err="1"/>
              <a:t>kolor</a:t>
            </a:r>
            <a:r>
              <a:rPr lang="en-US" sz="1200" dirty="0"/>
              <a:t> bar </a:t>
            </a:r>
            <a:r>
              <a:rPr lang="en-US" sz="1200" dirty="0" err="1"/>
              <a:t>signala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ulazu</a:t>
            </a:r>
            <a:r>
              <a:rPr lang="en-US" sz="1200" dirty="0"/>
              <a:t> IN A </a:t>
            </a:r>
            <a:r>
              <a:rPr lang="en-US" sz="1200" dirty="0" err="1"/>
              <a:t>merne</a:t>
            </a:r>
            <a:r>
              <a:rPr lang="en-US" sz="1200" dirty="0"/>
              <a:t> </a:t>
            </a:r>
            <a:r>
              <a:rPr lang="en-US" sz="1200" dirty="0" err="1"/>
              <a:t>grupe</a:t>
            </a:r>
            <a:r>
              <a:rPr lang="en-US" sz="1200" dirty="0"/>
              <a:t> </a:t>
            </a:r>
            <a:r>
              <a:rPr lang="en-US" sz="1200" dirty="0" err="1"/>
              <a:t>za</a:t>
            </a:r>
            <a:r>
              <a:rPr lang="en-US" sz="1200" dirty="0"/>
              <a:t> </a:t>
            </a:r>
            <a:r>
              <a:rPr lang="en-US" sz="1200" dirty="0" err="1"/>
              <a:t>dužinu</a:t>
            </a:r>
            <a:r>
              <a:rPr lang="en-US" sz="1200" dirty="0"/>
              <a:t> </a:t>
            </a:r>
            <a:r>
              <a:rPr lang="en-US" sz="1200" dirty="0" err="1"/>
              <a:t>koaksijalnog</a:t>
            </a:r>
            <a:r>
              <a:rPr lang="en-US" sz="1200" dirty="0"/>
              <a:t> </a:t>
            </a:r>
            <a:r>
              <a:rPr lang="en-US" sz="1200" dirty="0" err="1"/>
              <a:t>kabla</a:t>
            </a:r>
            <a:r>
              <a:rPr lang="en-US" sz="1200" dirty="0"/>
              <a:t> od 150m. </a:t>
            </a:r>
            <a:r>
              <a:rPr lang="en-US" sz="1200" dirty="0" err="1"/>
              <a:t>Precrtati</a:t>
            </a:r>
            <a:r>
              <a:rPr lang="en-US" sz="1200" dirty="0"/>
              <a:t> </a:t>
            </a:r>
            <a:r>
              <a:rPr lang="en-US" sz="1200" dirty="0" err="1"/>
              <a:t>oscilogram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osciloskopa</a:t>
            </a:r>
            <a:r>
              <a:rPr lang="en-US" sz="1200" dirty="0"/>
              <a:t> i </a:t>
            </a:r>
            <a:r>
              <a:rPr lang="en-US" sz="1200" dirty="0" err="1"/>
              <a:t>vektorskopa</a:t>
            </a:r>
            <a:r>
              <a:rPr lang="en-US" sz="1200" dirty="0"/>
              <a:t> i </a:t>
            </a:r>
            <a:r>
              <a:rPr lang="en-US" sz="1200" dirty="0" err="1"/>
              <a:t>obeležiti</a:t>
            </a:r>
            <a:r>
              <a:rPr lang="en-US" sz="1200" dirty="0"/>
              <a:t> </a:t>
            </a:r>
            <a:r>
              <a:rPr lang="en-US" sz="1200" dirty="0" err="1"/>
              <a:t>najvažnije</a:t>
            </a:r>
            <a:r>
              <a:rPr lang="en-US" sz="1200" dirty="0"/>
              <a:t> </a:t>
            </a:r>
            <a:r>
              <a:rPr lang="en-US" sz="1200" dirty="0" err="1"/>
              <a:t>nivoe</a:t>
            </a:r>
            <a:r>
              <a:rPr lang="en-US" sz="1200" dirty="0"/>
              <a:t>.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dirty="0" err="1"/>
              <a:t>Horizontalna</a:t>
            </a:r>
            <a:r>
              <a:rPr lang="en-US" sz="1200" dirty="0"/>
              <a:t> </a:t>
            </a:r>
            <a:r>
              <a:rPr lang="en-US" sz="1200" dirty="0" err="1"/>
              <a:t>osa</a:t>
            </a:r>
            <a:r>
              <a:rPr lang="en-US" sz="1200" dirty="0"/>
              <a:t> </a:t>
            </a:r>
            <a:r>
              <a:rPr lang="en-US" sz="1200" dirty="0" err="1"/>
              <a:t>predstavlja</a:t>
            </a:r>
            <a:r>
              <a:rPr lang="en-US" sz="1200" dirty="0"/>
              <a:t> </a:t>
            </a:r>
            <a:r>
              <a:rPr lang="en-US" sz="1200" dirty="0" err="1"/>
              <a:t>vreme</a:t>
            </a:r>
            <a:r>
              <a:rPr lang="en-US" sz="1200" dirty="0"/>
              <a:t> [µs]. </a:t>
            </a:r>
            <a:r>
              <a:rPr lang="en-US" sz="1200" dirty="0" err="1"/>
              <a:t>Svaki</a:t>
            </a:r>
            <a:r>
              <a:rPr lang="en-US" sz="1200" dirty="0"/>
              <a:t> </a:t>
            </a:r>
            <a:r>
              <a:rPr lang="en-US" sz="1200" dirty="0" err="1"/>
              <a:t>podeok</a:t>
            </a:r>
            <a:r>
              <a:rPr lang="en-US" sz="1200" dirty="0"/>
              <a:t> </a:t>
            </a:r>
            <a:r>
              <a:rPr lang="en-US" sz="1200" dirty="0" err="1"/>
              <a:t>predstavlja</a:t>
            </a:r>
            <a:r>
              <a:rPr lang="en-US" sz="1200" dirty="0"/>
              <a:t> 10[µs]. </a:t>
            </a:r>
            <a:r>
              <a:rPr lang="en-US" sz="1200" dirty="0" err="1"/>
              <a:t>Vertikalna</a:t>
            </a:r>
            <a:r>
              <a:rPr lang="en-US" sz="1200" dirty="0"/>
              <a:t> </a:t>
            </a:r>
            <a:r>
              <a:rPr lang="en-US" sz="1200" dirty="0" err="1"/>
              <a:t>osa</a:t>
            </a:r>
            <a:r>
              <a:rPr lang="en-US" sz="1200" dirty="0"/>
              <a:t> </a:t>
            </a:r>
            <a:r>
              <a:rPr lang="en-US" sz="1200" dirty="0" err="1"/>
              <a:t>predstavlja</a:t>
            </a:r>
            <a:r>
              <a:rPr lang="en-US" sz="1200" dirty="0"/>
              <a:t> </a:t>
            </a:r>
            <a:r>
              <a:rPr lang="en-US" sz="1200" dirty="0" err="1"/>
              <a:t>nivo</a:t>
            </a:r>
            <a:r>
              <a:rPr lang="en-US" sz="1200" dirty="0"/>
              <a:t> video-</a:t>
            </a:r>
            <a:r>
              <a:rPr lang="en-US" sz="1200" dirty="0" err="1"/>
              <a:t>signala</a:t>
            </a:r>
            <a:r>
              <a:rPr lang="en-US" sz="1200" dirty="0"/>
              <a:t> [mV]. </a:t>
            </a:r>
            <a:r>
              <a:rPr lang="en-US" sz="1200" dirty="0" err="1"/>
              <a:t>Svaki</a:t>
            </a:r>
            <a:r>
              <a:rPr lang="en-US" sz="1200" dirty="0"/>
              <a:t> </a:t>
            </a:r>
            <a:r>
              <a:rPr lang="en-US" sz="1200" dirty="0" err="1"/>
              <a:t>podeok</a:t>
            </a:r>
            <a:r>
              <a:rPr lang="en-US" sz="1200" dirty="0"/>
              <a:t> </a:t>
            </a:r>
            <a:r>
              <a:rPr lang="en-US" sz="1200" dirty="0" err="1"/>
              <a:t>predstavlja</a:t>
            </a:r>
            <a:r>
              <a:rPr lang="en-US" sz="1200" dirty="0"/>
              <a:t> 100[mV</a:t>
            </a:r>
            <a:r>
              <a:rPr lang="en-US" sz="1200" dirty="0" smtClean="0"/>
              <a:t>].</a:t>
            </a:r>
            <a:endParaRPr lang="sr-Latn-RS" sz="1200" dirty="0" smtClean="0"/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b="1" dirty="0" smtClean="0"/>
              <a:t>a)</a:t>
            </a:r>
            <a:r>
              <a:rPr lang="sr-Latn-RS" sz="1200" b="1" dirty="0" smtClean="0"/>
              <a:t> </a:t>
            </a:r>
            <a:r>
              <a:rPr lang="en-US" sz="1200" dirty="0" err="1" smtClean="0"/>
              <a:t>Nivo</a:t>
            </a:r>
            <a:r>
              <a:rPr lang="en-US" sz="1200" dirty="0" smtClean="0"/>
              <a:t> </a:t>
            </a:r>
            <a:r>
              <a:rPr lang="en-US" sz="1200" dirty="0" err="1"/>
              <a:t>kolor</a:t>
            </a:r>
            <a:r>
              <a:rPr lang="en-US" sz="1200" dirty="0"/>
              <a:t> bar </a:t>
            </a:r>
            <a:r>
              <a:rPr lang="en-US" sz="1200" dirty="0" err="1"/>
              <a:t>signala</a:t>
            </a:r>
            <a:r>
              <a:rPr lang="en-US" sz="1200" dirty="0"/>
              <a:t> u </a:t>
            </a:r>
            <a:r>
              <a:rPr lang="en-US" sz="1200" dirty="0" err="1"/>
              <a:t>osnovnom</a:t>
            </a:r>
            <a:r>
              <a:rPr lang="en-US" sz="1200" dirty="0"/>
              <a:t> </a:t>
            </a:r>
            <a:r>
              <a:rPr lang="en-US" sz="1200" dirty="0" err="1"/>
              <a:t>opsegu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početku</a:t>
            </a:r>
            <a:r>
              <a:rPr lang="en-US" sz="1200" dirty="0"/>
              <a:t> </a:t>
            </a:r>
            <a:r>
              <a:rPr lang="en-US" sz="1200" dirty="0" err="1"/>
              <a:t>koaksijalnog</a:t>
            </a:r>
            <a:r>
              <a:rPr lang="en-US" sz="1200" dirty="0"/>
              <a:t> </a:t>
            </a:r>
            <a:r>
              <a:rPr lang="en-US" sz="1200" dirty="0" err="1"/>
              <a:t>kabla</a:t>
            </a:r>
            <a:r>
              <a:rPr lang="en-US" sz="1200" dirty="0"/>
              <a:t> (IN B)</a:t>
            </a:r>
          </a:p>
          <a:p>
            <a:pPr marL="0" indent="0" algn="just">
              <a:buNone/>
            </a:pPr>
            <a:endParaRPr lang="sr-Latn-RS" sz="1600" b="1" dirty="0"/>
          </a:p>
          <a:p>
            <a:pPr marL="0" indent="0" algn="just">
              <a:buNone/>
            </a:pP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375" y="3356992"/>
            <a:ext cx="5617344" cy="336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8569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2.</a:t>
            </a:r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ru-RU" sz="1200" b="1" dirty="0" smtClean="0"/>
              <a:t>б</a:t>
            </a:r>
            <a:r>
              <a:rPr lang="ru-RU" sz="1200" b="1" dirty="0"/>
              <a:t>) </a:t>
            </a:r>
            <a:r>
              <a:rPr lang="ru-RU" sz="1200" dirty="0"/>
              <a:t>Ниво колор бар сигнала у основном опсегу за дужину коаксијалног кабла од 150m (IN A) </a:t>
            </a:r>
            <a:endParaRPr lang="sr-Latn-RS" sz="1600" b="1" dirty="0"/>
          </a:p>
          <a:p>
            <a:pPr marL="0" indent="0" algn="just">
              <a:buNone/>
            </a:pP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12140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20465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3.</a:t>
            </a:r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en-US" sz="1200" dirty="0"/>
              <a:t>Na </a:t>
            </a:r>
            <a:r>
              <a:rPr lang="en-US" sz="1200" dirty="0" err="1"/>
              <a:t>ulaz</a:t>
            </a:r>
            <a:r>
              <a:rPr lang="en-US" sz="1200" dirty="0"/>
              <a:t> 1 video-</a:t>
            </a:r>
            <a:r>
              <a:rPr lang="en-US" sz="1200" dirty="0" err="1"/>
              <a:t>miksera</a:t>
            </a:r>
            <a:r>
              <a:rPr lang="en-US" sz="1200" dirty="0"/>
              <a:t> </a:t>
            </a:r>
            <a:r>
              <a:rPr lang="en-US" sz="1200" dirty="0" err="1"/>
              <a:t>dovesti</a:t>
            </a:r>
            <a:r>
              <a:rPr lang="en-US" sz="1200" dirty="0"/>
              <a:t> </a:t>
            </a:r>
            <a:r>
              <a:rPr lang="en-US" sz="1200" dirty="0" err="1"/>
              <a:t>kompozitni</a:t>
            </a:r>
            <a:r>
              <a:rPr lang="en-US" sz="1200" dirty="0"/>
              <a:t> video-signal (</a:t>
            </a:r>
            <a:r>
              <a:rPr lang="en-US" sz="1200" dirty="0" err="1"/>
              <a:t>kolor</a:t>
            </a:r>
            <a:r>
              <a:rPr lang="en-US" sz="1200" dirty="0"/>
              <a:t> bar signal amplitude 1Vpp),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ulaz</a:t>
            </a:r>
            <a:r>
              <a:rPr lang="en-US" sz="1200" dirty="0"/>
              <a:t> 2 </a:t>
            </a:r>
            <a:r>
              <a:rPr lang="en-US" sz="1200" dirty="0" err="1"/>
              <a:t>dovesti</a:t>
            </a:r>
            <a:r>
              <a:rPr lang="en-US" sz="1200" dirty="0"/>
              <a:t> </a:t>
            </a:r>
            <a:r>
              <a:rPr lang="en-US" sz="1200" dirty="0" err="1"/>
              <a:t>kolor</a:t>
            </a:r>
            <a:r>
              <a:rPr lang="en-US" sz="1200" dirty="0"/>
              <a:t> bar signal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dužine</a:t>
            </a:r>
            <a:r>
              <a:rPr lang="en-US" sz="1200" dirty="0"/>
              <a:t> </a:t>
            </a:r>
            <a:r>
              <a:rPr lang="en-US" sz="1200" dirty="0" err="1"/>
              <a:t>koaksijalnog</a:t>
            </a:r>
            <a:r>
              <a:rPr lang="en-US" sz="1200" dirty="0"/>
              <a:t> </a:t>
            </a:r>
            <a:r>
              <a:rPr lang="en-US" sz="1200" dirty="0" err="1"/>
              <a:t>kabla</a:t>
            </a:r>
            <a:r>
              <a:rPr lang="en-US" sz="1200" dirty="0"/>
              <a:t> od 150m. </a:t>
            </a:r>
            <a:r>
              <a:rPr lang="en-US" sz="1200" dirty="0" err="1"/>
              <a:t>Koristeći</a:t>
            </a:r>
            <a:r>
              <a:rPr lang="en-US" sz="1200" dirty="0"/>
              <a:t> </a:t>
            </a:r>
            <a:r>
              <a:rPr lang="en-US" sz="1200" dirty="0" err="1"/>
              <a:t>sledeću</a:t>
            </a:r>
            <a:r>
              <a:rPr lang="en-US" sz="1200" dirty="0"/>
              <a:t> </a:t>
            </a:r>
            <a:r>
              <a:rPr lang="en-US" sz="1200" dirty="0" err="1"/>
              <a:t>masku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video </a:t>
            </a:r>
            <a:r>
              <a:rPr lang="en-US" sz="1200" dirty="0" err="1"/>
              <a:t>mikseru</a:t>
            </a:r>
            <a:r>
              <a:rPr lang="en-US" sz="1200" dirty="0"/>
              <a:t> </a:t>
            </a:r>
            <a:r>
              <a:rPr lang="en-US" sz="1200" dirty="0" smtClean="0"/>
              <a:t>, </a:t>
            </a:r>
            <a:r>
              <a:rPr lang="en-US" sz="1200" dirty="0"/>
              <a:t>ova </a:t>
            </a:r>
            <a:r>
              <a:rPr lang="en-US" sz="1200" dirty="0" err="1"/>
              <a:t>dva</a:t>
            </a:r>
            <a:r>
              <a:rPr lang="en-US" sz="1200" dirty="0"/>
              <a:t> </a:t>
            </a:r>
            <a:r>
              <a:rPr lang="en-US" sz="1200" dirty="0" err="1"/>
              <a:t>signala</a:t>
            </a:r>
            <a:r>
              <a:rPr lang="en-US" sz="1200" dirty="0"/>
              <a:t> </a:t>
            </a:r>
            <a:r>
              <a:rPr lang="en-US" sz="1200" dirty="0" err="1"/>
              <a:t>dati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izlazu</a:t>
            </a:r>
            <a:r>
              <a:rPr lang="en-US" sz="1200" dirty="0"/>
              <a:t>. </a:t>
            </a:r>
            <a:r>
              <a:rPr lang="en-US" sz="1200" dirty="0" err="1"/>
              <a:t>Vizuelno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monitoru</a:t>
            </a:r>
            <a:r>
              <a:rPr lang="en-US" sz="1200" dirty="0"/>
              <a:t>, </a:t>
            </a:r>
            <a:r>
              <a:rPr lang="en-US" sz="1200" dirty="0" err="1"/>
              <a:t>osciloskopu</a:t>
            </a:r>
            <a:r>
              <a:rPr lang="en-US" sz="1200" dirty="0"/>
              <a:t> i </a:t>
            </a:r>
            <a:r>
              <a:rPr lang="en-US" sz="1200" dirty="0" err="1"/>
              <a:t>vektorskopu</a:t>
            </a:r>
            <a:r>
              <a:rPr lang="en-US" sz="1200" dirty="0"/>
              <a:t> </a:t>
            </a:r>
            <a:r>
              <a:rPr lang="en-US" sz="1200" dirty="0" err="1"/>
              <a:t>posmatrati</a:t>
            </a:r>
            <a:r>
              <a:rPr lang="en-US" sz="1200" dirty="0"/>
              <a:t> </a:t>
            </a:r>
            <a:r>
              <a:rPr lang="en-US" sz="1200" dirty="0" err="1"/>
              <a:t>izlazni</a:t>
            </a:r>
            <a:r>
              <a:rPr lang="en-US" sz="1200" dirty="0"/>
              <a:t> signal. </a:t>
            </a:r>
            <a:r>
              <a:rPr lang="en-US" sz="1200" dirty="0" err="1"/>
              <a:t>Komentarisati</a:t>
            </a:r>
            <a:r>
              <a:rPr lang="en-US" sz="1200" dirty="0"/>
              <a:t> </a:t>
            </a:r>
            <a:r>
              <a:rPr lang="en-US" sz="1200" dirty="0" err="1"/>
              <a:t>ujednačenost</a:t>
            </a:r>
            <a:r>
              <a:rPr lang="en-US" sz="1200" dirty="0"/>
              <a:t> </a:t>
            </a:r>
            <a:r>
              <a:rPr lang="en-US" sz="1200" dirty="0" err="1"/>
              <a:t>sjajnosti</a:t>
            </a:r>
            <a:r>
              <a:rPr lang="en-US" sz="1200" dirty="0"/>
              <a:t> i </a:t>
            </a:r>
            <a:r>
              <a:rPr lang="en-US" sz="1200" dirty="0" err="1"/>
              <a:t>boje</a:t>
            </a:r>
            <a:r>
              <a:rPr lang="en-US" sz="1200" dirty="0"/>
              <a:t> </a:t>
            </a:r>
            <a:r>
              <a:rPr lang="en-US" sz="1200" dirty="0" err="1"/>
              <a:t>slike</a:t>
            </a:r>
            <a:r>
              <a:rPr lang="en-US" sz="1200" dirty="0"/>
              <a:t>, </a:t>
            </a:r>
            <a:r>
              <a:rPr lang="en-US" sz="1200" dirty="0" err="1"/>
              <a:t>promenu</a:t>
            </a:r>
            <a:r>
              <a:rPr lang="en-US" sz="1200" dirty="0"/>
              <a:t> </a:t>
            </a:r>
            <a:r>
              <a:rPr lang="en-US" sz="1200" dirty="0" err="1"/>
              <a:t>nivoa</a:t>
            </a:r>
            <a:r>
              <a:rPr lang="en-US" sz="1200" dirty="0"/>
              <a:t> video-</a:t>
            </a:r>
            <a:r>
              <a:rPr lang="en-US" sz="1200" dirty="0" err="1"/>
              <a:t>signala</a:t>
            </a:r>
            <a:r>
              <a:rPr lang="en-US" sz="1200" dirty="0"/>
              <a:t>, </a:t>
            </a:r>
            <a:r>
              <a:rPr lang="en-US" sz="1200" dirty="0" err="1"/>
              <a:t>vrstu</a:t>
            </a:r>
            <a:r>
              <a:rPr lang="en-US" sz="1200" dirty="0"/>
              <a:t> i </a:t>
            </a:r>
            <a:r>
              <a:rPr lang="en-US" sz="1200" dirty="0" err="1"/>
              <a:t>zasićenje</a:t>
            </a:r>
            <a:r>
              <a:rPr lang="en-US" sz="1200" dirty="0"/>
              <a:t> </a:t>
            </a:r>
            <a:r>
              <a:rPr lang="en-US" sz="1200" dirty="0" err="1"/>
              <a:t>boje</a:t>
            </a:r>
            <a:r>
              <a:rPr lang="en-US" sz="1200" dirty="0"/>
              <a:t>. Sa </a:t>
            </a:r>
            <a:r>
              <a:rPr lang="en-US" sz="1200" dirty="0" err="1"/>
              <a:t>vektorskopa</a:t>
            </a:r>
            <a:r>
              <a:rPr lang="en-US" sz="1200" dirty="0"/>
              <a:t> </a:t>
            </a:r>
            <a:r>
              <a:rPr lang="en-US" sz="1200" dirty="0" err="1"/>
              <a:t>precrtati</a:t>
            </a:r>
            <a:r>
              <a:rPr lang="en-US" sz="1200" dirty="0"/>
              <a:t> </a:t>
            </a:r>
            <a:r>
              <a:rPr lang="en-US" sz="1200" dirty="0" err="1"/>
              <a:t>položaj</a:t>
            </a:r>
            <a:r>
              <a:rPr lang="en-US" sz="1200" dirty="0"/>
              <a:t> i </a:t>
            </a:r>
            <a:r>
              <a:rPr lang="en-US" sz="1200" dirty="0" err="1"/>
              <a:t>dužinu</a:t>
            </a:r>
            <a:r>
              <a:rPr lang="en-US" sz="1200" dirty="0"/>
              <a:t> </a:t>
            </a:r>
            <a:r>
              <a:rPr lang="en-US" sz="1200" dirty="0" err="1"/>
              <a:t>vektora</a:t>
            </a:r>
            <a:r>
              <a:rPr lang="en-US" sz="1200" dirty="0"/>
              <a:t> </a:t>
            </a:r>
            <a:r>
              <a:rPr lang="en-US" sz="1200" dirty="0" err="1"/>
              <a:t>primarnih</a:t>
            </a:r>
            <a:r>
              <a:rPr lang="en-US" sz="1200" dirty="0"/>
              <a:t> i </a:t>
            </a:r>
            <a:r>
              <a:rPr lang="en-US" sz="1200" dirty="0" err="1"/>
              <a:t>komplementarnih</a:t>
            </a:r>
            <a:r>
              <a:rPr lang="en-US" sz="1200" dirty="0"/>
              <a:t> </a:t>
            </a:r>
            <a:r>
              <a:rPr lang="en-US" sz="1200" dirty="0" err="1"/>
              <a:t>boja</a:t>
            </a:r>
            <a:r>
              <a:rPr lang="en-US" sz="1200" dirty="0"/>
              <a:t> </a:t>
            </a:r>
            <a:r>
              <a:rPr lang="en-US" sz="1200" dirty="0" err="1"/>
              <a:t>sadržanih</a:t>
            </a:r>
            <a:r>
              <a:rPr lang="en-US" sz="1200" dirty="0"/>
              <a:t> u </a:t>
            </a:r>
            <a:r>
              <a:rPr lang="en-US" sz="1200" dirty="0" err="1"/>
              <a:t>kolor</a:t>
            </a:r>
            <a:r>
              <a:rPr lang="en-US" sz="1200" dirty="0"/>
              <a:t> bar </a:t>
            </a:r>
            <a:r>
              <a:rPr lang="en-US" sz="1200" dirty="0" err="1"/>
              <a:t>signalu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izlazu</a:t>
            </a:r>
            <a:r>
              <a:rPr lang="en-US" sz="1200" dirty="0"/>
              <a:t> </a:t>
            </a:r>
            <a:r>
              <a:rPr lang="en-US" sz="1200" dirty="0" err="1"/>
              <a:t>iz</a:t>
            </a:r>
            <a:r>
              <a:rPr lang="en-US" sz="1200" dirty="0"/>
              <a:t> video </a:t>
            </a:r>
            <a:r>
              <a:rPr lang="en-US" sz="1200" dirty="0" err="1"/>
              <a:t>miksera</a:t>
            </a:r>
            <a:r>
              <a:rPr lang="en-US" sz="1200" dirty="0"/>
              <a:t>.</a:t>
            </a: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618" y="2996952"/>
            <a:ext cx="340995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33138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4.</a:t>
            </a:r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en-US" sz="1200" dirty="0" err="1"/>
              <a:t>Pokazati</a:t>
            </a:r>
            <a:r>
              <a:rPr lang="en-US" sz="1200" dirty="0"/>
              <a:t> </a:t>
            </a:r>
            <a:r>
              <a:rPr lang="en-US" sz="1200" dirty="0" err="1"/>
              <a:t>kako</a:t>
            </a:r>
            <a:r>
              <a:rPr lang="en-US" sz="1200" dirty="0"/>
              <a:t> </a:t>
            </a:r>
            <a:r>
              <a:rPr lang="en-US" sz="1200" dirty="0" err="1"/>
              <a:t>promena</a:t>
            </a:r>
            <a:r>
              <a:rPr lang="en-US" sz="1200" dirty="0"/>
              <a:t> </a:t>
            </a:r>
            <a:r>
              <a:rPr lang="en-US" sz="1200" dirty="0" err="1"/>
              <a:t>nivoa</a:t>
            </a:r>
            <a:r>
              <a:rPr lang="en-US" sz="1200" dirty="0"/>
              <a:t> </a:t>
            </a:r>
            <a:r>
              <a:rPr lang="en-US" sz="1200" dirty="0" err="1"/>
              <a:t>kompozitnog</a:t>
            </a:r>
            <a:r>
              <a:rPr lang="en-US" sz="1200" dirty="0"/>
              <a:t> video-</a:t>
            </a:r>
            <a:r>
              <a:rPr lang="en-US" sz="1200" dirty="0" err="1"/>
              <a:t>signala</a:t>
            </a:r>
            <a:r>
              <a:rPr lang="en-US" sz="1200" dirty="0"/>
              <a:t> </a:t>
            </a:r>
            <a:r>
              <a:rPr lang="en-US" sz="1200" dirty="0" err="1"/>
              <a:t>utiče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kvalitet</a:t>
            </a:r>
            <a:r>
              <a:rPr lang="en-US" sz="1200" dirty="0"/>
              <a:t> </a:t>
            </a:r>
            <a:r>
              <a:rPr lang="en-US" sz="1200" dirty="0" err="1"/>
              <a:t>reprodukovane</a:t>
            </a:r>
            <a:r>
              <a:rPr lang="en-US" sz="1200" dirty="0"/>
              <a:t> TV </a:t>
            </a:r>
            <a:r>
              <a:rPr lang="en-US" sz="1200" dirty="0" err="1"/>
              <a:t>slike</a:t>
            </a:r>
            <a:r>
              <a:rPr lang="en-US" sz="1200" dirty="0"/>
              <a:t>.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b="1" dirty="0" err="1"/>
              <a:t>Uputstvo</a:t>
            </a:r>
            <a:r>
              <a:rPr lang="en-US" sz="1200" b="1" dirty="0"/>
              <a:t>: </a:t>
            </a:r>
            <a:r>
              <a:rPr lang="en-US" sz="1200" dirty="0"/>
              <a:t>Na </a:t>
            </a:r>
            <a:r>
              <a:rPr lang="en-US" sz="1200" dirty="0" err="1"/>
              <a:t>ulaz</a:t>
            </a:r>
            <a:r>
              <a:rPr lang="en-US" sz="1200" dirty="0"/>
              <a:t> Frame </a:t>
            </a:r>
            <a:r>
              <a:rPr lang="en-US" sz="1200" dirty="0" err="1"/>
              <a:t>synchronizera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distribucionog</a:t>
            </a:r>
            <a:r>
              <a:rPr lang="en-US" sz="1200" dirty="0"/>
              <a:t> </a:t>
            </a:r>
            <a:r>
              <a:rPr lang="en-US" sz="1200" dirty="0" err="1"/>
              <a:t>pojačavača</a:t>
            </a:r>
            <a:r>
              <a:rPr lang="en-US" sz="1200" dirty="0"/>
              <a:t> VDA) </a:t>
            </a:r>
            <a:r>
              <a:rPr lang="en-US" sz="1200" dirty="0" err="1"/>
              <a:t>dovesti</a:t>
            </a:r>
            <a:r>
              <a:rPr lang="en-US" sz="1200" dirty="0"/>
              <a:t> </a:t>
            </a:r>
            <a:r>
              <a:rPr lang="en-US" sz="1200" dirty="0" err="1"/>
              <a:t>kompozitni</a:t>
            </a:r>
            <a:r>
              <a:rPr lang="en-US" sz="1200" dirty="0"/>
              <a:t> </a:t>
            </a:r>
            <a:r>
              <a:rPr lang="en-US" sz="1200" dirty="0" err="1"/>
              <a:t>kolor</a:t>
            </a:r>
            <a:r>
              <a:rPr lang="en-US" sz="1200" dirty="0"/>
              <a:t> bar signal </a:t>
            </a:r>
            <a:r>
              <a:rPr lang="en-US" sz="1200" dirty="0" err="1"/>
              <a:t>nivoa</a:t>
            </a:r>
            <a:r>
              <a:rPr lang="en-US" sz="1200" dirty="0"/>
              <a:t> 1Vpp. </a:t>
            </a:r>
            <a:r>
              <a:rPr lang="en-US" sz="1200" dirty="0" err="1"/>
              <a:t>Izlaz</a:t>
            </a:r>
            <a:r>
              <a:rPr lang="en-US" sz="1200" dirty="0"/>
              <a:t> OUT </a:t>
            </a:r>
            <a:r>
              <a:rPr lang="en-US" sz="1200" dirty="0" err="1"/>
              <a:t>iz</a:t>
            </a:r>
            <a:r>
              <a:rPr lang="en-US" sz="1200" dirty="0"/>
              <a:t> Frame </a:t>
            </a:r>
            <a:r>
              <a:rPr lang="en-US" sz="1200" dirty="0" err="1"/>
              <a:t>synchronizera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distribucionog</a:t>
            </a:r>
            <a:r>
              <a:rPr lang="en-US" sz="1200" dirty="0"/>
              <a:t> </a:t>
            </a:r>
            <a:r>
              <a:rPr lang="en-US" sz="1200" dirty="0" err="1"/>
              <a:t>pojačavača</a:t>
            </a:r>
            <a:r>
              <a:rPr lang="en-US" sz="1200" dirty="0"/>
              <a:t> VDA) </a:t>
            </a:r>
            <a:r>
              <a:rPr lang="en-US" sz="1200" dirty="0" err="1"/>
              <a:t>povezati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ulaz</a:t>
            </a:r>
            <a:r>
              <a:rPr lang="en-US" sz="1200" dirty="0"/>
              <a:t> IN B TV </a:t>
            </a:r>
            <a:r>
              <a:rPr lang="en-US" sz="1200" dirty="0" err="1"/>
              <a:t>monitora</a:t>
            </a:r>
            <a:r>
              <a:rPr lang="en-US" sz="1200" dirty="0"/>
              <a:t> i IN B waveform </a:t>
            </a:r>
            <a:r>
              <a:rPr lang="en-US" sz="1200" dirty="0" err="1"/>
              <a:t>monitora</a:t>
            </a:r>
            <a:r>
              <a:rPr lang="en-US" sz="1200" dirty="0"/>
              <a:t>. </a:t>
            </a:r>
            <a:r>
              <a:rPr lang="en-US" sz="1200" dirty="0" err="1"/>
              <a:t>Menjati</a:t>
            </a:r>
            <a:r>
              <a:rPr lang="en-US" sz="1200" dirty="0"/>
              <a:t> </a:t>
            </a:r>
            <a:r>
              <a:rPr lang="en-US" sz="1200" dirty="0" err="1"/>
              <a:t>nivo</a:t>
            </a:r>
            <a:r>
              <a:rPr lang="en-US" sz="1200" dirty="0"/>
              <a:t> video-</a:t>
            </a:r>
            <a:r>
              <a:rPr lang="en-US" sz="1200" dirty="0" err="1"/>
              <a:t>kolor</a:t>
            </a:r>
            <a:r>
              <a:rPr lang="en-US" sz="1200" dirty="0"/>
              <a:t> bar </a:t>
            </a:r>
            <a:r>
              <a:rPr lang="en-US" sz="1200" dirty="0" err="1"/>
              <a:t>signala</a:t>
            </a:r>
            <a:r>
              <a:rPr lang="en-US" sz="1200" dirty="0"/>
              <a:t> , </a:t>
            </a:r>
            <a:r>
              <a:rPr lang="en-US" sz="1200" dirty="0" err="1"/>
              <a:t>na</a:t>
            </a:r>
            <a:r>
              <a:rPr lang="en-US" sz="1200" dirty="0"/>
              <a:t> Frame </a:t>
            </a:r>
            <a:r>
              <a:rPr lang="en-US" sz="1200" dirty="0" err="1"/>
              <a:t>synchronizeru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distribucionom</a:t>
            </a:r>
            <a:r>
              <a:rPr lang="en-US" sz="1200" dirty="0"/>
              <a:t> </a:t>
            </a:r>
            <a:r>
              <a:rPr lang="en-US" sz="1200" dirty="0" err="1"/>
              <a:t>pojačavaču</a:t>
            </a:r>
            <a:r>
              <a:rPr lang="en-US" sz="1200" dirty="0"/>
              <a:t> VDA) u </a:t>
            </a:r>
            <a:r>
              <a:rPr lang="en-US" sz="1200" dirty="0" err="1"/>
              <a:t>granicama</a:t>
            </a:r>
            <a:r>
              <a:rPr lang="en-US" sz="1200" dirty="0"/>
              <a:t> od 300 mV do 1100mV,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korakom</a:t>
            </a:r>
            <a:r>
              <a:rPr lang="en-US" sz="1200" dirty="0"/>
              <a:t> od 200 mV. </a:t>
            </a:r>
            <a:r>
              <a:rPr lang="en-US" sz="1200" dirty="0" err="1"/>
              <a:t>Posmatrati</a:t>
            </a:r>
            <a:r>
              <a:rPr lang="en-US" sz="1200" dirty="0"/>
              <a:t> </a:t>
            </a:r>
            <a:r>
              <a:rPr lang="en-US" sz="1200" dirty="0" err="1"/>
              <a:t>promenu</a:t>
            </a:r>
            <a:r>
              <a:rPr lang="en-US" sz="1200" dirty="0"/>
              <a:t> </a:t>
            </a:r>
            <a:r>
              <a:rPr lang="en-US" sz="1200" dirty="0" err="1"/>
              <a:t>kvaliteta</a:t>
            </a:r>
            <a:r>
              <a:rPr lang="en-US" sz="1200" dirty="0"/>
              <a:t> </a:t>
            </a:r>
            <a:r>
              <a:rPr lang="en-US" sz="1200" dirty="0" err="1"/>
              <a:t>slike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TV </a:t>
            </a:r>
            <a:r>
              <a:rPr lang="en-US" sz="1200" dirty="0" err="1"/>
              <a:t>monitoru</a:t>
            </a:r>
            <a:r>
              <a:rPr lang="en-US" sz="1200" dirty="0"/>
              <a:t>. </a:t>
            </a:r>
            <a:r>
              <a:rPr lang="en-US" sz="1200" dirty="0" err="1"/>
              <a:t>Dobijene</a:t>
            </a:r>
            <a:r>
              <a:rPr lang="en-US" sz="1200" dirty="0"/>
              <a:t> </a:t>
            </a:r>
            <a:r>
              <a:rPr lang="en-US" sz="1200" dirty="0" err="1"/>
              <a:t>rezultate</a:t>
            </a:r>
            <a:r>
              <a:rPr lang="en-US" sz="1200" dirty="0"/>
              <a:t> i </a:t>
            </a:r>
            <a:r>
              <a:rPr lang="en-US" sz="1200" dirty="0" err="1"/>
              <a:t>komentare</a:t>
            </a:r>
            <a:r>
              <a:rPr lang="en-US" sz="1200" dirty="0"/>
              <a:t> </a:t>
            </a:r>
            <a:r>
              <a:rPr lang="en-US" sz="1200" dirty="0" err="1"/>
              <a:t>upisati</a:t>
            </a:r>
            <a:r>
              <a:rPr lang="en-US" sz="1200" dirty="0"/>
              <a:t> u </a:t>
            </a:r>
            <a:r>
              <a:rPr lang="en-US" sz="1200" dirty="0" err="1"/>
              <a:t>tabelu</a:t>
            </a:r>
            <a:r>
              <a:rPr lang="en-US" sz="1200" dirty="0"/>
              <a:t> </a:t>
            </a:r>
            <a:r>
              <a:rPr lang="en-US" sz="1200" dirty="0" err="1"/>
              <a:t>ispod</a:t>
            </a:r>
            <a:r>
              <a:rPr lang="en-US" sz="1200" dirty="0" smtClean="0"/>
              <a:t>.</a:t>
            </a:r>
            <a:endParaRPr lang="sr-Latn-RS" sz="1200" dirty="0" smtClean="0"/>
          </a:p>
          <a:p>
            <a:pPr marL="0" indent="0" algn="just">
              <a:buNone/>
            </a:pPr>
            <a:endParaRPr lang="sr-Latn-RS" sz="1200" b="1" dirty="0"/>
          </a:p>
          <a:p>
            <a:pPr marL="0" indent="0" algn="just">
              <a:buNone/>
            </a:pP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64030"/>
              </p:ext>
            </p:extLst>
          </p:nvPr>
        </p:nvGraphicFramePr>
        <p:xfrm>
          <a:off x="1475656" y="3284984"/>
          <a:ext cx="6080760" cy="1878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845"/>
                <a:gridCol w="1026160"/>
                <a:gridCol w="1026160"/>
                <a:gridCol w="1026160"/>
                <a:gridCol w="1026795"/>
                <a:gridCol w="929640"/>
              </a:tblGrid>
              <a:tr h="745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Nivo video signala (700mV)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13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Kvalitet slike na TV monitoru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(komentar)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226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5.</a:t>
            </a:r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en-US" sz="1200" dirty="0" err="1"/>
              <a:t>Pokazati</a:t>
            </a:r>
            <a:r>
              <a:rPr lang="en-US" sz="1200" dirty="0"/>
              <a:t> </a:t>
            </a:r>
            <a:r>
              <a:rPr lang="en-US" sz="1200" dirty="0" err="1"/>
              <a:t>kako</a:t>
            </a:r>
            <a:r>
              <a:rPr lang="en-US" sz="1200" dirty="0"/>
              <a:t> </a:t>
            </a:r>
            <a:r>
              <a:rPr lang="en-US" sz="1200" dirty="0" err="1"/>
              <a:t>promena</a:t>
            </a:r>
            <a:r>
              <a:rPr lang="en-US" sz="1200" dirty="0"/>
              <a:t> </a:t>
            </a:r>
            <a:r>
              <a:rPr lang="en-US" sz="1200" dirty="0" err="1"/>
              <a:t>nivoa</a:t>
            </a:r>
            <a:r>
              <a:rPr lang="en-US" sz="1200" dirty="0"/>
              <a:t> </a:t>
            </a:r>
            <a:r>
              <a:rPr lang="en-US" sz="1200" dirty="0" err="1"/>
              <a:t>luminentnog</a:t>
            </a:r>
            <a:r>
              <a:rPr lang="en-US" sz="1200" dirty="0"/>
              <a:t> video- </a:t>
            </a:r>
            <a:r>
              <a:rPr lang="en-US" sz="1200" dirty="0" err="1"/>
              <a:t>signala</a:t>
            </a:r>
            <a:r>
              <a:rPr lang="en-US" sz="1200" dirty="0"/>
              <a:t> </a:t>
            </a:r>
            <a:r>
              <a:rPr lang="en-US" sz="1200" dirty="0" err="1"/>
              <a:t>utiče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kvalitet</a:t>
            </a:r>
            <a:r>
              <a:rPr lang="en-US" sz="1200" dirty="0"/>
              <a:t> </a:t>
            </a:r>
            <a:r>
              <a:rPr lang="en-US" sz="1200" dirty="0" err="1"/>
              <a:t>reprodukovane</a:t>
            </a:r>
            <a:r>
              <a:rPr lang="en-US" sz="1200" dirty="0"/>
              <a:t> TV </a:t>
            </a:r>
            <a:r>
              <a:rPr lang="en-US" sz="1200" dirty="0" err="1"/>
              <a:t>slike</a:t>
            </a:r>
            <a:r>
              <a:rPr lang="en-US" sz="1200" dirty="0"/>
              <a:t> </a:t>
            </a:r>
            <a:r>
              <a:rPr lang="en-US" sz="1200" dirty="0" err="1"/>
              <a:t>kada</a:t>
            </a:r>
            <a:r>
              <a:rPr lang="en-US" sz="1200" dirty="0"/>
              <a:t> </a:t>
            </a:r>
            <a:r>
              <a:rPr lang="en-US" sz="1200" dirty="0" err="1"/>
              <a:t>hrominentni</a:t>
            </a:r>
            <a:r>
              <a:rPr lang="en-US" sz="1200" dirty="0"/>
              <a:t> signal </a:t>
            </a:r>
            <a:r>
              <a:rPr lang="en-US" sz="1200" dirty="0" err="1"/>
              <a:t>ima</a:t>
            </a:r>
            <a:r>
              <a:rPr lang="en-US" sz="1200" dirty="0"/>
              <a:t> </a:t>
            </a:r>
            <a:r>
              <a:rPr lang="en-US" sz="1200" dirty="0" err="1"/>
              <a:t>standardnu</a:t>
            </a:r>
            <a:r>
              <a:rPr lang="en-US" sz="1200" dirty="0"/>
              <a:t> </a:t>
            </a:r>
            <a:r>
              <a:rPr lang="en-US" sz="1200" dirty="0" err="1"/>
              <a:t>vrednost</a:t>
            </a:r>
            <a:r>
              <a:rPr lang="en-US" sz="1200" dirty="0"/>
              <a:t>.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b="1" dirty="0" err="1"/>
              <a:t>Uputstvo</a:t>
            </a:r>
            <a:r>
              <a:rPr lang="en-US" sz="1200" b="1" dirty="0"/>
              <a:t>: </a:t>
            </a:r>
            <a:r>
              <a:rPr lang="en-US" sz="1200" dirty="0"/>
              <a:t>Na </a:t>
            </a:r>
            <a:r>
              <a:rPr lang="en-US" sz="1200" dirty="0" err="1"/>
              <a:t>ulaz</a:t>
            </a:r>
            <a:r>
              <a:rPr lang="en-US" sz="1200" dirty="0"/>
              <a:t> Frame </a:t>
            </a:r>
            <a:r>
              <a:rPr lang="en-US" sz="1200" dirty="0" err="1"/>
              <a:t>synchronizera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distribucionog</a:t>
            </a:r>
            <a:r>
              <a:rPr lang="en-US" sz="1200" dirty="0"/>
              <a:t> </a:t>
            </a:r>
            <a:r>
              <a:rPr lang="en-US" sz="1200" dirty="0" err="1"/>
              <a:t>pojačavača</a:t>
            </a:r>
            <a:r>
              <a:rPr lang="en-US" sz="1200" dirty="0"/>
              <a:t> VDA) </a:t>
            </a:r>
            <a:r>
              <a:rPr lang="en-US" sz="1200" dirty="0" err="1"/>
              <a:t>dovesti</a:t>
            </a:r>
            <a:r>
              <a:rPr lang="en-US" sz="1200" dirty="0"/>
              <a:t> </a:t>
            </a:r>
            <a:r>
              <a:rPr lang="en-US" sz="1200" dirty="0" err="1"/>
              <a:t>kompozitni</a:t>
            </a:r>
            <a:r>
              <a:rPr lang="en-US" sz="1200" dirty="0"/>
              <a:t> </a:t>
            </a:r>
            <a:r>
              <a:rPr lang="en-US" sz="1200" dirty="0" err="1"/>
              <a:t>kolor</a:t>
            </a:r>
            <a:r>
              <a:rPr lang="en-US" sz="1200" dirty="0"/>
              <a:t> bar signal </a:t>
            </a:r>
            <a:r>
              <a:rPr lang="en-US" sz="1200" dirty="0" err="1"/>
              <a:t>nivoa</a:t>
            </a:r>
            <a:r>
              <a:rPr lang="en-US" sz="1200" dirty="0"/>
              <a:t>. </a:t>
            </a:r>
            <a:r>
              <a:rPr lang="en-US" sz="1200" dirty="0" err="1"/>
              <a:t>Izlaz</a:t>
            </a:r>
            <a:r>
              <a:rPr lang="en-US" sz="1200" dirty="0"/>
              <a:t> OUT </a:t>
            </a:r>
            <a:r>
              <a:rPr lang="en-US" sz="1200" dirty="0" err="1"/>
              <a:t>iz</a:t>
            </a:r>
            <a:r>
              <a:rPr lang="en-US" sz="1200" dirty="0"/>
              <a:t> Frame </a:t>
            </a:r>
            <a:r>
              <a:rPr lang="en-US" sz="1200" dirty="0" err="1"/>
              <a:t>synchronizera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distribucionog</a:t>
            </a:r>
            <a:r>
              <a:rPr lang="en-US" sz="1200" dirty="0"/>
              <a:t> </a:t>
            </a:r>
            <a:r>
              <a:rPr lang="en-US" sz="1200" dirty="0" err="1"/>
              <a:t>pojačavača</a:t>
            </a:r>
            <a:r>
              <a:rPr lang="en-US" sz="1200" dirty="0"/>
              <a:t> VDA) </a:t>
            </a:r>
            <a:r>
              <a:rPr lang="en-US" sz="1200" dirty="0" err="1"/>
              <a:t>povezati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ulaz</a:t>
            </a:r>
            <a:r>
              <a:rPr lang="en-US" sz="1200" dirty="0"/>
              <a:t> IN B TV </a:t>
            </a:r>
            <a:r>
              <a:rPr lang="en-US" sz="1200" dirty="0" err="1"/>
              <a:t>monitora</a:t>
            </a:r>
            <a:r>
              <a:rPr lang="en-US" sz="1200" dirty="0"/>
              <a:t> i IN B waveform </a:t>
            </a:r>
            <a:r>
              <a:rPr lang="en-US" sz="1200" dirty="0" err="1"/>
              <a:t>monitora</a:t>
            </a:r>
            <a:r>
              <a:rPr lang="en-US" sz="1200" dirty="0"/>
              <a:t>. </a:t>
            </a:r>
            <a:r>
              <a:rPr lang="en-US" sz="1200" dirty="0" err="1"/>
              <a:t>Menjati</a:t>
            </a:r>
            <a:r>
              <a:rPr lang="en-US" sz="1200" dirty="0"/>
              <a:t> </a:t>
            </a:r>
            <a:r>
              <a:rPr lang="en-US" sz="1200" dirty="0" err="1"/>
              <a:t>nivo</a:t>
            </a:r>
            <a:r>
              <a:rPr lang="en-US" sz="1200" dirty="0"/>
              <a:t> </a:t>
            </a:r>
            <a:r>
              <a:rPr lang="en-US" sz="1200" dirty="0" err="1"/>
              <a:t>luminentnog</a:t>
            </a:r>
            <a:r>
              <a:rPr lang="en-US" sz="1200" dirty="0"/>
              <a:t> video-</a:t>
            </a:r>
            <a:r>
              <a:rPr lang="en-US" sz="1200" dirty="0" err="1"/>
              <a:t>signala</a:t>
            </a:r>
            <a:r>
              <a:rPr lang="en-US" sz="1200" dirty="0"/>
              <a:t> , </a:t>
            </a:r>
            <a:r>
              <a:rPr lang="en-US" sz="1200" dirty="0" err="1"/>
              <a:t>na</a:t>
            </a:r>
            <a:r>
              <a:rPr lang="en-US" sz="1200" dirty="0"/>
              <a:t> Frame </a:t>
            </a:r>
            <a:r>
              <a:rPr lang="en-US" sz="1200" dirty="0" err="1"/>
              <a:t>synchronizeru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distribucionom</a:t>
            </a:r>
            <a:r>
              <a:rPr lang="en-US" sz="1200" dirty="0"/>
              <a:t> </a:t>
            </a:r>
            <a:r>
              <a:rPr lang="en-US" sz="1200" dirty="0" err="1"/>
              <a:t>pojačavaču</a:t>
            </a:r>
            <a:r>
              <a:rPr lang="en-US" sz="1200" dirty="0"/>
              <a:t> VDA) u </a:t>
            </a:r>
            <a:r>
              <a:rPr lang="en-US" sz="1200" dirty="0" err="1"/>
              <a:t>granicama</a:t>
            </a:r>
            <a:r>
              <a:rPr lang="en-US" sz="1200" dirty="0"/>
              <a:t> od 300 mV do 1100mV,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korakom</a:t>
            </a:r>
            <a:r>
              <a:rPr lang="en-US" sz="1200" dirty="0"/>
              <a:t> od 200 mV. </a:t>
            </a:r>
            <a:r>
              <a:rPr lang="en-US" sz="1200" dirty="0" err="1"/>
              <a:t>Posmatrati</a:t>
            </a:r>
            <a:r>
              <a:rPr lang="en-US" sz="1200" dirty="0"/>
              <a:t> </a:t>
            </a:r>
            <a:r>
              <a:rPr lang="en-US" sz="1200" dirty="0" err="1"/>
              <a:t>promenu</a:t>
            </a:r>
            <a:r>
              <a:rPr lang="en-US" sz="1200" dirty="0"/>
              <a:t> </a:t>
            </a:r>
            <a:r>
              <a:rPr lang="en-US" sz="1200" dirty="0" err="1"/>
              <a:t>kvaliteta</a:t>
            </a:r>
            <a:r>
              <a:rPr lang="en-US" sz="1200" dirty="0"/>
              <a:t> </a:t>
            </a:r>
            <a:r>
              <a:rPr lang="en-US" sz="1200" dirty="0" err="1"/>
              <a:t>slike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TV </a:t>
            </a:r>
            <a:r>
              <a:rPr lang="en-US" sz="1200" dirty="0" err="1"/>
              <a:t>monitoru</a:t>
            </a:r>
            <a:r>
              <a:rPr lang="en-US" sz="1200" dirty="0"/>
              <a:t>. </a:t>
            </a:r>
            <a:r>
              <a:rPr lang="en-US" sz="1200" dirty="0" err="1"/>
              <a:t>Dobijene</a:t>
            </a:r>
            <a:r>
              <a:rPr lang="en-US" sz="1200" dirty="0"/>
              <a:t> </a:t>
            </a:r>
            <a:r>
              <a:rPr lang="en-US" sz="1200" dirty="0" err="1"/>
              <a:t>rezultate</a:t>
            </a:r>
            <a:r>
              <a:rPr lang="en-US" sz="1200" dirty="0"/>
              <a:t> i </a:t>
            </a:r>
            <a:r>
              <a:rPr lang="en-US" sz="1200" dirty="0" err="1"/>
              <a:t>komentare</a:t>
            </a:r>
            <a:r>
              <a:rPr lang="en-US" sz="1200" dirty="0"/>
              <a:t> </a:t>
            </a:r>
            <a:r>
              <a:rPr lang="en-US" sz="1200" dirty="0" err="1"/>
              <a:t>upisati</a:t>
            </a:r>
            <a:r>
              <a:rPr lang="en-US" sz="1200" dirty="0"/>
              <a:t> u </a:t>
            </a:r>
            <a:r>
              <a:rPr lang="en-US" sz="1200" dirty="0" err="1"/>
              <a:t>tabelu</a:t>
            </a:r>
            <a:r>
              <a:rPr lang="en-US" sz="1200" dirty="0"/>
              <a:t> </a:t>
            </a:r>
            <a:r>
              <a:rPr lang="en-US" sz="1200" dirty="0" err="1"/>
              <a:t>ispod</a:t>
            </a:r>
            <a:r>
              <a:rPr lang="en-US" sz="1200" dirty="0" smtClean="0"/>
              <a:t>.</a:t>
            </a:r>
            <a:endParaRPr lang="sr-Latn-RS" sz="1200" dirty="0" smtClean="0"/>
          </a:p>
          <a:p>
            <a:pPr marL="0" indent="0" algn="just">
              <a:buNone/>
            </a:pPr>
            <a:endParaRPr lang="sr-Latn-RS" sz="1200" b="1" dirty="0"/>
          </a:p>
          <a:p>
            <a:pPr marL="0" indent="0" algn="just">
              <a:buNone/>
            </a:pP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1123"/>
              </p:ext>
            </p:extLst>
          </p:nvPr>
        </p:nvGraphicFramePr>
        <p:xfrm>
          <a:off x="1475656" y="3501008"/>
          <a:ext cx="6080760" cy="1878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845"/>
                <a:gridCol w="1026160"/>
                <a:gridCol w="1026160"/>
                <a:gridCol w="1026160"/>
                <a:gridCol w="1026795"/>
                <a:gridCol w="929640"/>
              </a:tblGrid>
              <a:tr h="745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Nivo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sr-Latn-RS" sz="1000" dirty="0" err="1" smtClean="0">
                          <a:effectLst/>
                        </a:rPr>
                        <a:t>luminentnog</a:t>
                      </a:r>
                      <a:r>
                        <a:rPr lang="sr-Latn-RS" sz="100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video </a:t>
                      </a:r>
                      <a:r>
                        <a:rPr lang="en-US" sz="1000" dirty="0" err="1">
                          <a:effectLst/>
                        </a:rPr>
                        <a:t>signala</a:t>
                      </a:r>
                      <a:r>
                        <a:rPr lang="en-US" sz="1000" dirty="0">
                          <a:effectLst/>
                        </a:rPr>
                        <a:t> (700mV)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13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Kvalitet slike na TV monitoru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(komentar)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511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6.</a:t>
            </a:r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en-US" sz="1200" dirty="0" err="1"/>
              <a:t>Pokazati</a:t>
            </a:r>
            <a:r>
              <a:rPr lang="en-US" sz="1200" dirty="0"/>
              <a:t> </a:t>
            </a:r>
            <a:r>
              <a:rPr lang="en-US" sz="1200" dirty="0" err="1"/>
              <a:t>kako</a:t>
            </a:r>
            <a:r>
              <a:rPr lang="en-US" sz="1200" dirty="0"/>
              <a:t> </a:t>
            </a:r>
            <a:r>
              <a:rPr lang="en-US" sz="1200" dirty="0" err="1"/>
              <a:t>promena</a:t>
            </a:r>
            <a:r>
              <a:rPr lang="en-US" sz="1200" dirty="0"/>
              <a:t> </a:t>
            </a:r>
            <a:r>
              <a:rPr lang="en-US" sz="1200" dirty="0" err="1"/>
              <a:t>nivoa</a:t>
            </a:r>
            <a:r>
              <a:rPr lang="en-US" sz="1200" dirty="0"/>
              <a:t> </a:t>
            </a:r>
            <a:r>
              <a:rPr lang="en-US" sz="1200" dirty="0" err="1"/>
              <a:t>hrominentnog</a:t>
            </a:r>
            <a:r>
              <a:rPr lang="en-US" sz="1200" dirty="0"/>
              <a:t> video-</a:t>
            </a:r>
            <a:r>
              <a:rPr lang="en-US" sz="1200" dirty="0" err="1"/>
              <a:t>signala</a:t>
            </a:r>
            <a:r>
              <a:rPr lang="en-US" sz="1200" dirty="0"/>
              <a:t> </a:t>
            </a:r>
            <a:r>
              <a:rPr lang="en-US" sz="1200" dirty="0" err="1"/>
              <a:t>utiče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kvalitet</a:t>
            </a:r>
            <a:r>
              <a:rPr lang="en-US" sz="1200" dirty="0"/>
              <a:t> </a:t>
            </a:r>
            <a:r>
              <a:rPr lang="en-US" sz="1200" dirty="0" err="1"/>
              <a:t>reprodukovane</a:t>
            </a:r>
            <a:r>
              <a:rPr lang="en-US" sz="1200" dirty="0"/>
              <a:t> TV </a:t>
            </a:r>
            <a:r>
              <a:rPr lang="en-US" sz="1200" dirty="0" err="1"/>
              <a:t>slike</a:t>
            </a:r>
            <a:r>
              <a:rPr lang="en-US" sz="1200" dirty="0"/>
              <a:t> </a:t>
            </a:r>
            <a:r>
              <a:rPr lang="en-US" sz="1200" dirty="0" err="1"/>
              <a:t>kada</a:t>
            </a:r>
            <a:r>
              <a:rPr lang="en-US" sz="1200" dirty="0"/>
              <a:t> </a:t>
            </a:r>
            <a:r>
              <a:rPr lang="en-US" sz="1200" dirty="0" err="1"/>
              <a:t>luminentni</a:t>
            </a:r>
            <a:r>
              <a:rPr lang="en-US" sz="1200" dirty="0"/>
              <a:t> signal </a:t>
            </a:r>
            <a:r>
              <a:rPr lang="en-US" sz="1200" dirty="0" err="1"/>
              <a:t>ima</a:t>
            </a:r>
            <a:r>
              <a:rPr lang="en-US" sz="1200" dirty="0"/>
              <a:t> </a:t>
            </a:r>
            <a:r>
              <a:rPr lang="en-US" sz="1200" dirty="0" err="1"/>
              <a:t>vrednost</a:t>
            </a:r>
            <a:r>
              <a:rPr lang="en-US" sz="1200" dirty="0"/>
              <a:t> 1Vpp.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b="1" dirty="0" err="1"/>
              <a:t>Uputstvo</a:t>
            </a:r>
            <a:r>
              <a:rPr lang="en-US" sz="1200" b="1" dirty="0"/>
              <a:t>: </a:t>
            </a:r>
            <a:r>
              <a:rPr lang="en-US" sz="1200" dirty="0"/>
              <a:t>Na </a:t>
            </a:r>
            <a:r>
              <a:rPr lang="en-US" sz="1200" dirty="0" err="1"/>
              <a:t>ulaz</a:t>
            </a:r>
            <a:r>
              <a:rPr lang="en-US" sz="1200" dirty="0"/>
              <a:t> Frame </a:t>
            </a:r>
            <a:r>
              <a:rPr lang="en-US" sz="1200" dirty="0" err="1"/>
              <a:t>synchronizera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distribucionog</a:t>
            </a:r>
            <a:r>
              <a:rPr lang="en-US" sz="1200" dirty="0"/>
              <a:t> </a:t>
            </a:r>
            <a:r>
              <a:rPr lang="en-US" sz="1200" dirty="0" err="1"/>
              <a:t>pojačavača</a:t>
            </a:r>
            <a:r>
              <a:rPr lang="en-US" sz="1200" dirty="0"/>
              <a:t> VDA) </a:t>
            </a:r>
            <a:r>
              <a:rPr lang="en-US" sz="1200" dirty="0" err="1"/>
              <a:t>dovesti</a:t>
            </a:r>
            <a:r>
              <a:rPr lang="en-US" sz="1200" dirty="0"/>
              <a:t> </a:t>
            </a:r>
            <a:r>
              <a:rPr lang="en-US" sz="1200" dirty="0" err="1"/>
              <a:t>kompozitni</a:t>
            </a:r>
            <a:r>
              <a:rPr lang="en-US" sz="1200" dirty="0"/>
              <a:t> </a:t>
            </a:r>
            <a:r>
              <a:rPr lang="en-US" sz="1200" dirty="0" err="1"/>
              <a:t>kolor</a:t>
            </a:r>
            <a:r>
              <a:rPr lang="en-US" sz="1200" dirty="0"/>
              <a:t> bar signal </a:t>
            </a:r>
            <a:r>
              <a:rPr lang="en-US" sz="1200" dirty="0" err="1"/>
              <a:t>nivoa</a:t>
            </a:r>
            <a:r>
              <a:rPr lang="en-US" sz="1200" dirty="0"/>
              <a:t> 1Vpp. </a:t>
            </a:r>
            <a:r>
              <a:rPr lang="en-US" sz="1200" dirty="0" err="1"/>
              <a:t>Izlaz</a:t>
            </a:r>
            <a:r>
              <a:rPr lang="en-US" sz="1200" dirty="0"/>
              <a:t> OUT </a:t>
            </a:r>
            <a:r>
              <a:rPr lang="en-US" sz="1200" dirty="0" err="1"/>
              <a:t>iz</a:t>
            </a:r>
            <a:r>
              <a:rPr lang="en-US" sz="1200" dirty="0"/>
              <a:t> Frame </a:t>
            </a:r>
            <a:r>
              <a:rPr lang="en-US" sz="1200" dirty="0" err="1"/>
              <a:t>synchronizera</a:t>
            </a:r>
            <a:r>
              <a:rPr lang="en-US" sz="1200" dirty="0"/>
              <a:t> ( 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distribucionog</a:t>
            </a:r>
            <a:r>
              <a:rPr lang="en-US" sz="1200" dirty="0"/>
              <a:t> </a:t>
            </a:r>
            <a:r>
              <a:rPr lang="en-US" sz="1200" dirty="0" err="1"/>
              <a:t>pojačavača</a:t>
            </a:r>
            <a:r>
              <a:rPr lang="en-US" sz="1200" dirty="0"/>
              <a:t> VDA) </a:t>
            </a:r>
            <a:r>
              <a:rPr lang="en-US" sz="1200" dirty="0" err="1"/>
              <a:t>povezati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ulaz</a:t>
            </a:r>
            <a:r>
              <a:rPr lang="en-US" sz="1200" dirty="0"/>
              <a:t> IN B TV </a:t>
            </a:r>
            <a:r>
              <a:rPr lang="en-US" sz="1200" dirty="0" err="1"/>
              <a:t>monitora</a:t>
            </a:r>
            <a:r>
              <a:rPr lang="en-US" sz="1200" dirty="0"/>
              <a:t> i IN B waveform </a:t>
            </a:r>
            <a:r>
              <a:rPr lang="en-US" sz="1200" dirty="0" err="1"/>
              <a:t>monitora</a:t>
            </a:r>
            <a:r>
              <a:rPr lang="en-US" sz="1200" dirty="0"/>
              <a:t>. </a:t>
            </a:r>
            <a:r>
              <a:rPr lang="en-US" sz="1200" dirty="0" err="1"/>
              <a:t>Menjati</a:t>
            </a:r>
            <a:r>
              <a:rPr lang="en-US" sz="1200" dirty="0"/>
              <a:t> </a:t>
            </a:r>
            <a:r>
              <a:rPr lang="en-US" sz="1200" dirty="0" err="1"/>
              <a:t>nivo</a:t>
            </a:r>
            <a:r>
              <a:rPr lang="en-US" sz="1200" dirty="0"/>
              <a:t> </a:t>
            </a:r>
            <a:r>
              <a:rPr lang="en-US" sz="1200" dirty="0" err="1"/>
              <a:t>hrominentnog</a:t>
            </a:r>
            <a:r>
              <a:rPr lang="en-US" sz="1200" dirty="0"/>
              <a:t> video-</a:t>
            </a:r>
            <a:r>
              <a:rPr lang="en-US" sz="1200" dirty="0" err="1"/>
              <a:t>signala</a:t>
            </a:r>
            <a:r>
              <a:rPr lang="en-US" sz="1200" dirty="0"/>
              <a:t>, </a:t>
            </a:r>
            <a:r>
              <a:rPr lang="en-US" sz="1200" dirty="0" err="1"/>
              <a:t>na</a:t>
            </a:r>
            <a:r>
              <a:rPr lang="en-US" sz="1200" dirty="0"/>
              <a:t> Frame </a:t>
            </a:r>
            <a:r>
              <a:rPr lang="en-US" sz="1200" dirty="0" err="1"/>
              <a:t>synchronizeru</a:t>
            </a:r>
            <a:r>
              <a:rPr lang="en-US" sz="1200" dirty="0"/>
              <a:t> (</a:t>
            </a:r>
            <a:r>
              <a:rPr lang="en-US" sz="1200" dirty="0" err="1"/>
              <a:t>ili</a:t>
            </a:r>
            <a:r>
              <a:rPr lang="en-US" sz="1200" dirty="0"/>
              <a:t> </a:t>
            </a:r>
            <a:r>
              <a:rPr lang="en-US" sz="1200" dirty="0" err="1"/>
              <a:t>distribucionom</a:t>
            </a:r>
            <a:r>
              <a:rPr lang="en-US" sz="1200" dirty="0"/>
              <a:t> </a:t>
            </a:r>
            <a:r>
              <a:rPr lang="en-US" sz="1200" dirty="0" err="1"/>
              <a:t>pojačavaču</a:t>
            </a:r>
            <a:r>
              <a:rPr lang="en-US" sz="1200" dirty="0"/>
              <a:t> VDA) u </a:t>
            </a:r>
            <a:r>
              <a:rPr lang="en-US" sz="1200" dirty="0" err="1"/>
              <a:t>granicama</a:t>
            </a:r>
            <a:r>
              <a:rPr lang="en-US" sz="1200" dirty="0"/>
              <a:t> od 300 mV do 1100mV, </a:t>
            </a:r>
            <a:r>
              <a:rPr lang="en-US" sz="1200" dirty="0" err="1"/>
              <a:t>sa</a:t>
            </a:r>
            <a:r>
              <a:rPr lang="en-US" sz="1200" dirty="0"/>
              <a:t> </a:t>
            </a:r>
            <a:r>
              <a:rPr lang="en-US" sz="1200" dirty="0" err="1"/>
              <a:t>korakom</a:t>
            </a:r>
            <a:r>
              <a:rPr lang="en-US" sz="1200" dirty="0"/>
              <a:t> od 200 mV. </a:t>
            </a:r>
            <a:r>
              <a:rPr lang="en-US" sz="1200" dirty="0" err="1"/>
              <a:t>Posmatrati</a:t>
            </a:r>
            <a:r>
              <a:rPr lang="en-US" sz="1200" dirty="0"/>
              <a:t> </a:t>
            </a:r>
            <a:r>
              <a:rPr lang="en-US" sz="1200" dirty="0" err="1"/>
              <a:t>promenu</a:t>
            </a:r>
            <a:r>
              <a:rPr lang="en-US" sz="1200" dirty="0"/>
              <a:t> </a:t>
            </a:r>
            <a:r>
              <a:rPr lang="en-US" sz="1200" dirty="0" err="1"/>
              <a:t>kvaliteta</a:t>
            </a:r>
            <a:r>
              <a:rPr lang="en-US" sz="1200" dirty="0"/>
              <a:t> </a:t>
            </a:r>
            <a:r>
              <a:rPr lang="en-US" sz="1200" dirty="0" err="1"/>
              <a:t>slike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TV </a:t>
            </a:r>
            <a:r>
              <a:rPr lang="en-US" sz="1200" dirty="0" err="1"/>
              <a:t>monitoru</a:t>
            </a:r>
            <a:r>
              <a:rPr lang="en-US" sz="1200" dirty="0"/>
              <a:t>. </a:t>
            </a:r>
            <a:r>
              <a:rPr lang="en-US" sz="1200" dirty="0" err="1"/>
              <a:t>Dobijene</a:t>
            </a:r>
            <a:r>
              <a:rPr lang="en-US" sz="1200" dirty="0"/>
              <a:t> </a:t>
            </a:r>
            <a:r>
              <a:rPr lang="en-US" sz="1200" dirty="0" err="1"/>
              <a:t>rezultate</a:t>
            </a:r>
            <a:r>
              <a:rPr lang="en-US" sz="1200" dirty="0"/>
              <a:t> i </a:t>
            </a:r>
            <a:r>
              <a:rPr lang="en-US" sz="1200" dirty="0" err="1"/>
              <a:t>komentare</a:t>
            </a:r>
            <a:r>
              <a:rPr lang="en-US" sz="1200" dirty="0"/>
              <a:t> </a:t>
            </a:r>
            <a:r>
              <a:rPr lang="en-US" sz="1200" dirty="0" err="1"/>
              <a:t>upisati</a:t>
            </a:r>
            <a:r>
              <a:rPr lang="en-US" sz="1200" dirty="0"/>
              <a:t> u </a:t>
            </a:r>
            <a:r>
              <a:rPr lang="en-US" sz="1200" dirty="0" err="1"/>
              <a:t>tabelu</a:t>
            </a:r>
            <a:r>
              <a:rPr lang="en-US" sz="1200" dirty="0"/>
              <a:t> </a:t>
            </a:r>
            <a:r>
              <a:rPr lang="en-US" sz="1200" dirty="0" err="1"/>
              <a:t>ispod</a:t>
            </a:r>
            <a:r>
              <a:rPr lang="en-US" sz="1200" dirty="0"/>
              <a:t>.</a:t>
            </a: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35022"/>
              </p:ext>
            </p:extLst>
          </p:nvPr>
        </p:nvGraphicFramePr>
        <p:xfrm>
          <a:off x="1475656" y="3573016"/>
          <a:ext cx="6080760" cy="1878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845"/>
                <a:gridCol w="1026160"/>
                <a:gridCol w="1026160"/>
                <a:gridCol w="1026160"/>
                <a:gridCol w="1026795"/>
                <a:gridCol w="929640"/>
              </a:tblGrid>
              <a:tr h="745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Nivo</a:t>
                      </a:r>
                      <a:r>
                        <a:rPr lang="en-US" sz="1000" dirty="0">
                          <a:effectLst/>
                        </a:rPr>
                        <a:t> </a:t>
                      </a:r>
                      <a:r>
                        <a:rPr lang="sr-Latn-RS" sz="1000" dirty="0" err="1" smtClean="0">
                          <a:effectLst/>
                        </a:rPr>
                        <a:t>hrominentnog</a:t>
                      </a:r>
                      <a:r>
                        <a:rPr lang="sr-Latn-R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video </a:t>
                      </a:r>
                      <a:r>
                        <a:rPr lang="en-US" sz="1000" dirty="0" err="1">
                          <a:effectLst/>
                        </a:rPr>
                        <a:t>signala</a:t>
                      </a:r>
                      <a:r>
                        <a:rPr lang="en-US" sz="1000" dirty="0">
                          <a:effectLst/>
                        </a:rPr>
                        <a:t> (700mV)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300mV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1100mV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133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Kvalitet slike na TV monitoru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(komentar)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46484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25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sz="1600" b="1" dirty="0" smtClean="0"/>
              <a:t>ZADATAK 7.</a:t>
            </a:r>
          </a:p>
          <a:p>
            <a:pPr marL="0" indent="0" algn="just">
              <a:buNone/>
            </a:pPr>
            <a:endParaRPr lang="sr-Latn-RS" sz="1200" dirty="0" smtClean="0"/>
          </a:p>
          <a:p>
            <a:pPr marL="0" indent="0" algn="just">
              <a:buNone/>
            </a:pPr>
            <a:r>
              <a:rPr lang="vi-VN" sz="1200" dirty="0"/>
              <a:t>Kod povezivanja video-uređaja mora da se vodi računa o njihovoj terminaciji, odnosno završetku. Terminatorom (završnicom) naziva se poseban oblik BNC konektora koji u sebi sadrži završni otpor od 75</a:t>
            </a:r>
            <a:r>
              <a:rPr lang="el-GR" sz="1200" dirty="0"/>
              <a:t>Ω. </a:t>
            </a:r>
            <a:r>
              <a:rPr lang="vi-VN" sz="1200" dirty="0"/>
              <a:t>Karakteristična impedansa uređaja treba da odgovara završnom otporu terminatora. Za televizijske uređaje završni otpor terminatora iznosi 75</a:t>
            </a:r>
            <a:r>
              <a:rPr lang="el-GR" sz="1200" dirty="0"/>
              <a:t>Ω. </a:t>
            </a:r>
            <a:r>
              <a:rPr lang="vi-VN" sz="1200" dirty="0"/>
              <a:t>Duplo završeni ili nezavršeni putevi video-signala između uređaja ozbiljno utiču </a:t>
            </a:r>
            <a:r>
              <a:rPr lang="vi-VN" sz="1200" dirty="0" smtClean="0"/>
              <a:t>na</a:t>
            </a:r>
            <a:r>
              <a:rPr lang="sr-Latn-RS" sz="1200" dirty="0" smtClean="0"/>
              <a:t> </a:t>
            </a:r>
            <a:r>
              <a:rPr lang="vi-VN" sz="1200" dirty="0" smtClean="0"/>
              <a:t>amplitudu </a:t>
            </a:r>
            <a:r>
              <a:rPr lang="vi-VN" sz="1200" dirty="0"/>
              <a:t>video-signala. Ako je put video -signala duplo završen onda je video-signal manji od 1Vpp, a ako je nezavršen veći od 1Vpp. Kada put video-signala ide kroz više uređaja, od jednog do drugog (looping), onda terminator treba staviti na poslednji uređaj. Samo jedna terminacija je dozvoljena u video petlji i to na poslednjem uređaju.</a:t>
            </a:r>
          </a:p>
          <a:p>
            <a:pPr marL="0" indent="0" algn="just">
              <a:buNone/>
            </a:pPr>
            <a:endParaRPr lang="vi-VN" sz="1200" dirty="0"/>
          </a:p>
          <a:p>
            <a:pPr marL="0" indent="0" algn="just">
              <a:buNone/>
            </a:pPr>
            <a:r>
              <a:rPr lang="vi-VN" sz="1200" dirty="0"/>
              <a:t>Pokazati kako promena završnog opterećenja na uređajima utiče na kvalitet reprodukovane TV slike. Na osciloskopu i vektorskopu posmatrati nivo kolor bar signala kada je poslednji uređaj završen (terminisan) sa:</a:t>
            </a:r>
          </a:p>
          <a:p>
            <a:pPr marL="0" indent="0" algn="just">
              <a:buNone/>
            </a:pPr>
            <a:endParaRPr lang="vi-VN" sz="1200" dirty="0"/>
          </a:p>
          <a:p>
            <a:pPr marL="0" indent="0" algn="just">
              <a:buNone/>
            </a:pPr>
            <a:r>
              <a:rPr lang="vi-VN" sz="1200" dirty="0" smtClean="0"/>
              <a:t>•završnicom </a:t>
            </a:r>
            <a:r>
              <a:rPr lang="vi-VN" sz="1200" dirty="0"/>
              <a:t>od 75</a:t>
            </a:r>
            <a:r>
              <a:rPr lang="el-GR" sz="1200" dirty="0"/>
              <a:t>Ω</a:t>
            </a:r>
            <a:r>
              <a:rPr lang="el-GR" sz="1200" dirty="0" smtClean="0"/>
              <a:t>,</a:t>
            </a:r>
            <a:endParaRPr lang="el-GR" sz="1200" dirty="0"/>
          </a:p>
          <a:p>
            <a:pPr marL="0" indent="0" algn="just">
              <a:buNone/>
            </a:pPr>
            <a:r>
              <a:rPr lang="el-GR" sz="1200" dirty="0" smtClean="0"/>
              <a:t>•</a:t>
            </a:r>
            <a:r>
              <a:rPr lang="vi-VN" sz="1200" dirty="0" smtClean="0"/>
              <a:t>završnicom </a:t>
            </a:r>
            <a:r>
              <a:rPr lang="vi-VN" sz="1200" dirty="0"/>
              <a:t>od 50</a:t>
            </a:r>
            <a:r>
              <a:rPr lang="el-GR" sz="1200" dirty="0"/>
              <a:t>Ω</a:t>
            </a:r>
            <a:r>
              <a:rPr lang="el-GR" sz="1200" dirty="0" smtClean="0"/>
              <a:t>,</a:t>
            </a:r>
            <a:endParaRPr lang="el-GR" sz="1200" dirty="0"/>
          </a:p>
          <a:p>
            <a:pPr marL="0" indent="0" algn="just">
              <a:buNone/>
            </a:pPr>
            <a:r>
              <a:rPr lang="el-GR" sz="1200" dirty="0" smtClean="0"/>
              <a:t>•</a:t>
            </a:r>
            <a:r>
              <a:rPr lang="vi-VN" sz="1200" dirty="0" smtClean="0"/>
              <a:t>nije </a:t>
            </a:r>
            <a:r>
              <a:rPr lang="vi-VN" sz="1200" dirty="0"/>
              <a:t>završen</a:t>
            </a:r>
            <a:r>
              <a:rPr lang="vi-VN" sz="1200" dirty="0" smtClean="0"/>
              <a:t>,</a:t>
            </a:r>
            <a:endParaRPr lang="vi-VN" sz="1200" dirty="0"/>
          </a:p>
          <a:p>
            <a:pPr marL="0" indent="0" algn="just">
              <a:buNone/>
            </a:pPr>
            <a:r>
              <a:rPr lang="vi-VN" sz="1200" dirty="0" smtClean="0"/>
              <a:t>•završen </a:t>
            </a:r>
            <a:r>
              <a:rPr lang="vi-VN" sz="1200" dirty="0"/>
              <a:t>duplo sa dve završnice od 75</a:t>
            </a:r>
            <a:r>
              <a:rPr lang="el-GR" sz="1200" dirty="0"/>
              <a:t>Ω</a:t>
            </a:r>
            <a:r>
              <a:rPr lang="el-GR" sz="1200" dirty="0" smtClean="0"/>
              <a:t>,</a:t>
            </a:r>
            <a:endParaRPr lang="el-GR" sz="1200" dirty="0"/>
          </a:p>
          <a:p>
            <a:pPr marL="0" indent="0" algn="just">
              <a:buNone/>
            </a:pPr>
            <a:r>
              <a:rPr lang="el-GR" sz="1200" dirty="0" smtClean="0"/>
              <a:t>•</a:t>
            </a:r>
            <a:r>
              <a:rPr lang="vi-VN" sz="1200" dirty="0" smtClean="0"/>
              <a:t>završen </a:t>
            </a:r>
            <a:r>
              <a:rPr lang="vi-VN" sz="1200" dirty="0"/>
              <a:t>duplo sa dve završnice jedna od 75</a:t>
            </a:r>
            <a:r>
              <a:rPr lang="el-GR" sz="1200" dirty="0"/>
              <a:t>Ω, </a:t>
            </a:r>
            <a:r>
              <a:rPr lang="vi-VN" sz="1200" dirty="0"/>
              <a:t>a druga od 50</a:t>
            </a:r>
            <a:r>
              <a:rPr lang="el-GR" sz="1200" dirty="0"/>
              <a:t>Ω.</a:t>
            </a:r>
          </a:p>
          <a:p>
            <a:pPr marL="0" indent="0" algn="just">
              <a:buNone/>
            </a:pPr>
            <a:endParaRPr lang="el-GR" sz="1200" dirty="0"/>
          </a:p>
          <a:p>
            <a:pPr marL="0" indent="0" algn="just">
              <a:buNone/>
            </a:pPr>
            <a:r>
              <a:rPr lang="vi-VN" sz="1200" dirty="0"/>
              <a:t>Dobijene rezultate prikazati tabelarno:</a:t>
            </a:r>
            <a:endParaRPr lang="sr-Latn-RS" sz="12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RAD NA VEŽBI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706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1147</Words>
  <Application>Microsoft Office PowerPoint</Application>
  <PresentationFormat>On-screen Show (4:3)</PresentationFormat>
  <Paragraphs>177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RAD NA VEŽBI</vt:lpstr>
      <vt:lpstr>RAD NA VEŽBI</vt:lpstr>
      <vt:lpstr>RAD NA VEŽBI</vt:lpstr>
      <vt:lpstr>RAD NA VEŽBI</vt:lpstr>
      <vt:lpstr>RAD NA VEŽBI</vt:lpstr>
      <vt:lpstr>RAD NA VEŽBI</vt:lpstr>
      <vt:lpstr>RAD NA VEŽBI</vt:lpstr>
      <vt:lpstr>RAD NA VEŽBI</vt:lpstr>
      <vt:lpstr>RAD NA VEŽBI</vt:lpstr>
      <vt:lpstr>RAD NA VEŽBI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LABARATORIJSKA VEŽBA 1.</dc:title>
  <dc:creator>REZIJA</dc:creator>
  <cp:lastModifiedBy>Windows User</cp:lastModifiedBy>
  <cp:revision>192</cp:revision>
  <dcterms:created xsi:type="dcterms:W3CDTF">2018-04-25T14:41:35Z</dcterms:created>
  <dcterms:modified xsi:type="dcterms:W3CDTF">2019-03-11T11:07:16Z</dcterms:modified>
</cp:coreProperties>
</file>